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56" r:id="rId3"/>
    <p:sldId id="287" r:id="rId4"/>
    <p:sldId id="265" r:id="rId5"/>
    <p:sldId id="272" r:id="rId6"/>
    <p:sldId id="257" r:id="rId7"/>
    <p:sldId id="288" r:id="rId8"/>
    <p:sldId id="258" r:id="rId9"/>
    <p:sldId id="289" r:id="rId10"/>
    <p:sldId id="259" r:id="rId11"/>
    <p:sldId id="290" r:id="rId12"/>
    <p:sldId id="260" r:id="rId13"/>
    <p:sldId id="291" r:id="rId14"/>
    <p:sldId id="261" r:id="rId15"/>
    <p:sldId id="292" r:id="rId16"/>
    <p:sldId id="275" r:id="rId17"/>
    <p:sldId id="268" r:id="rId18"/>
    <p:sldId id="273" r:id="rId19"/>
    <p:sldId id="274" r:id="rId20"/>
    <p:sldId id="276" r:id="rId21"/>
    <p:sldId id="262" r:id="rId22"/>
    <p:sldId id="293" r:id="rId23"/>
    <p:sldId id="264" r:id="rId24"/>
    <p:sldId id="294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95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737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938492-8E07-4C78-99B5-3B486A73F56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CC55C1-599D-43DF-8426-8BCD27F52C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ндрей\Desktop\post-70101-1236449698_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36912"/>
            <a:ext cx="4248472" cy="388843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115616" y="764704"/>
            <a:ext cx="712879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latin typeface="a_Algerius" pitchFamily="82" charset="-52"/>
              </a:rPr>
              <a:t>Brain ring</a:t>
            </a:r>
            <a:endParaRPr lang="ru-RU" sz="8000" dirty="0">
              <a:latin typeface="a_Algerius" pitchFamily="82" charset="-52"/>
            </a:endParaRPr>
          </a:p>
        </p:txBody>
      </p:sp>
      <p:pic>
        <p:nvPicPr>
          <p:cNvPr id="1030" name="Picture 6" descr="C:\Users\андрей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3934197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       </a:t>
            </a:r>
            <a:r>
              <a:rPr lang="en-US" sz="3600" dirty="0" smtClean="0">
                <a:solidFill>
                  <a:srgbClr val="FF0000"/>
                </a:solidFill>
              </a:rPr>
              <a:t>Find and circle the words about sport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491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6140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k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l   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</a:t>
                      </a:r>
                      <a:endParaRPr lang="ru-RU" sz="2800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g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g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</a:t>
                      </a:r>
                      <a:endParaRPr lang="ru-RU" sz="2800" b="1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k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k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u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</a:t>
                      </a:r>
                      <a:endParaRPr lang="ru-RU" sz="2800" b="1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u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</a:t>
                      </a:r>
                      <a:endParaRPr lang="ru-RU" sz="2800" b="1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k</a:t>
                      </a:r>
                      <a:endParaRPr lang="ru-RU" sz="2800" b="1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v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w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</a:t>
                      </a:r>
                      <a:endParaRPr lang="ru-RU" sz="2800" b="1" dirty="0"/>
                    </a:p>
                  </a:txBody>
                  <a:tcPr/>
                </a:tc>
              </a:tr>
              <a:tr h="6140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i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1772816"/>
            <a:ext cx="5472608" cy="386598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200" dirty="0" smtClean="0"/>
              <a:t> badminton </a:t>
            </a:r>
          </a:p>
          <a:p>
            <a:pPr algn="just"/>
            <a:r>
              <a:rPr lang="en-US" sz="3200" dirty="0" smtClean="0"/>
              <a:t>basketball</a:t>
            </a:r>
          </a:p>
          <a:p>
            <a:pPr algn="just"/>
            <a:r>
              <a:rPr lang="en-US" sz="3200" dirty="0" smtClean="0"/>
              <a:t> ski</a:t>
            </a:r>
          </a:p>
          <a:p>
            <a:pPr algn="just"/>
            <a:r>
              <a:rPr lang="en-US" sz="3200" dirty="0" smtClean="0"/>
              <a:t>skate</a:t>
            </a:r>
          </a:p>
          <a:p>
            <a:pPr algn="just"/>
            <a:r>
              <a:rPr lang="en-US" sz="3200" dirty="0" smtClean="0"/>
              <a:t> hockey </a:t>
            </a:r>
          </a:p>
          <a:p>
            <a:pPr algn="just"/>
            <a:r>
              <a:rPr lang="en-US" sz="3200" dirty="0" smtClean="0"/>
              <a:t>tennis</a:t>
            </a:r>
          </a:p>
          <a:p>
            <a:pPr algn="just"/>
            <a:r>
              <a:rPr lang="en-US" sz="3200" dirty="0" smtClean="0"/>
              <a:t> run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       </a:t>
            </a:r>
            <a:r>
              <a:rPr lang="en-US" sz="3600" dirty="0" smtClean="0">
                <a:solidFill>
                  <a:srgbClr val="FF0000"/>
                </a:solidFill>
              </a:rPr>
              <a:t>Match the words and the definitions: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Users\Андрей\Desktop\v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340768"/>
            <a:ext cx="4032449" cy="1656184"/>
          </a:xfrm>
          <a:prstGeom prst="rect">
            <a:avLst/>
          </a:prstGeom>
          <a:noFill/>
        </p:spPr>
      </p:pic>
      <p:pic>
        <p:nvPicPr>
          <p:cNvPr id="15363" name="Picture 3" descr="C:\Users\Андрей\Desktop\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24944"/>
            <a:ext cx="4032448" cy="1872208"/>
          </a:xfrm>
          <a:prstGeom prst="rect">
            <a:avLst/>
          </a:prstGeom>
          <a:noFill/>
        </p:spPr>
      </p:pic>
      <p:pic>
        <p:nvPicPr>
          <p:cNvPr id="15364" name="Picture 4" descr="C:\Users\Андрей\Desktop\df_tennis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725144"/>
            <a:ext cx="4032448" cy="194421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4499992" y="1484784"/>
            <a:ext cx="44644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499992" y="1737130"/>
            <a:ext cx="44644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… is a team sport played on ice in which skaters use wooden sticks. The game is played between two teams of 6 players each.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99992" y="3140968"/>
            <a:ext cx="44644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499992" y="3393443"/>
            <a:ext cx="44644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… is a sport in which 2 or 4 players take part. The game takes place on a table divided by a net.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2" y="5085184"/>
            <a:ext cx="446449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644008" y="5267681"/>
            <a:ext cx="44999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… is a team sport in which two teams of 6 players. This sport is usually played with the hands.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344816" cy="3865984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 definition 1 – hockey</a:t>
            </a:r>
            <a:endParaRPr lang="ru-RU" sz="3200" dirty="0" smtClean="0"/>
          </a:p>
          <a:p>
            <a:pPr algn="just"/>
            <a:r>
              <a:rPr lang="en-US" sz="3200" dirty="0" smtClean="0"/>
              <a:t> definition 2 – table tennis</a:t>
            </a:r>
          </a:p>
          <a:p>
            <a:pPr algn="just"/>
            <a:r>
              <a:rPr lang="en-US" sz="3200" dirty="0" smtClean="0"/>
              <a:t> definition 3 - volleyball</a:t>
            </a:r>
            <a:endParaRPr lang="ru-RU" sz="3200" dirty="0" smtClean="0"/>
          </a:p>
          <a:p>
            <a:pPr marL="514350" indent="-514350" algn="just"/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7"/>
            <a:ext cx="7851648" cy="79208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Match the words and the pictures.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9"/>
            <a:ext cx="259228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420889"/>
            <a:ext cx="26642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420889"/>
            <a:ext cx="26642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509121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581129"/>
            <a:ext cx="28083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 flipH="1">
            <a:off x="179512" y="2420888"/>
            <a:ext cx="360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59833" y="2492896"/>
            <a:ext cx="144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6012162" y="2564904"/>
            <a:ext cx="2880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3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725144"/>
            <a:ext cx="360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4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4721662"/>
            <a:ext cx="288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5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112474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lphaLcParenR"/>
            </a:pPr>
            <a:r>
              <a:rPr lang="en-US" sz="2800" dirty="0" smtClean="0"/>
              <a:t>a </a:t>
            </a:r>
            <a:r>
              <a:rPr lang="en-US" sz="2800" dirty="0"/>
              <a:t>l</a:t>
            </a:r>
            <a:r>
              <a:rPr lang="en-US" sz="2800" dirty="0" smtClean="0"/>
              <a:t>iving room  b) a pantry  c) a kitchen  </a:t>
            </a:r>
          </a:p>
          <a:p>
            <a:pPr marL="514350" indent="-514350">
              <a:buAutoNum type="alphaLcParenR"/>
            </a:pPr>
            <a:r>
              <a:rPr lang="en-US" sz="2800" dirty="0" smtClean="0"/>
              <a:t>d) a bedroom  e) a bathroom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344816" cy="3865984"/>
          </a:xfrm>
        </p:spPr>
        <p:txBody>
          <a:bodyPr>
            <a:normAutofit/>
          </a:bodyPr>
          <a:lstStyle/>
          <a:p>
            <a:pPr marL="514350" indent="-514350" algn="just"/>
            <a:r>
              <a:rPr lang="en-US" sz="3200" dirty="0" smtClean="0"/>
              <a:t>1 – a bathroom </a:t>
            </a:r>
          </a:p>
          <a:p>
            <a:pPr marL="514350" indent="-514350" algn="just"/>
            <a:r>
              <a:rPr lang="en-US" sz="3200" dirty="0" smtClean="0"/>
              <a:t>2 – a living room  </a:t>
            </a:r>
          </a:p>
          <a:p>
            <a:pPr marL="514350" indent="-514350" algn="just"/>
            <a:r>
              <a:rPr lang="en-US" sz="3200" dirty="0" smtClean="0"/>
              <a:t> 3 – a bedroom </a:t>
            </a:r>
          </a:p>
          <a:p>
            <a:pPr marL="514350" indent="-514350" algn="just"/>
            <a:r>
              <a:rPr lang="en-US" sz="3200" dirty="0" smtClean="0"/>
              <a:t>4 – a kitchen</a:t>
            </a:r>
          </a:p>
          <a:p>
            <a:pPr marL="514350" indent="-514350" algn="just"/>
            <a:r>
              <a:rPr lang="en-US" sz="3200" dirty="0" smtClean="0"/>
              <a:t>5 – a pantry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304800" y="1403350"/>
            <a:ext cx="5029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 is  the  season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mornings  are  dark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And  birds  do  not  sing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In  the  wood  and  the  park.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 is  the  season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children  ski,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And  Santa  Claus 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Brings  the  New  Year’s  tree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2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828800" y="609600"/>
            <a:ext cx="502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        Solve the riddles.</a:t>
            </a:r>
            <a:endParaRPr lang="ru-RU" sz="3200" b="1">
              <a:solidFill>
                <a:srgbClr val="FF0000"/>
              </a:solidFill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00200"/>
            <a:ext cx="3429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395536" y="908720"/>
            <a:ext cx="4724400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 is  the  season  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fruit  is  sweet.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 is  the  season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school  friends  meet,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noisy  and  happy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And  brown  by  the  sun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With  their  books  and  bags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To  school  they  run.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2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24000"/>
            <a:ext cx="3505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914400" y="744538"/>
            <a:ext cx="41148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This  is  the  season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nights  are  short,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And  children  have  plenty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Of  sun  and  sports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Boating  and  swimming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All  the  day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With a  merry  song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On  a  sunny  day.</a:t>
            </a:r>
            <a:endParaRPr 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2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371600"/>
            <a:ext cx="33528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381000" y="787400"/>
            <a:ext cx="4724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 This  is  the  season  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snowdrops  bloom,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nobody  likes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To  stay  in  the  room.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 is  the  season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When  the birds  make  their  nests.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 is  the  season  </a:t>
            </a:r>
            <a:endParaRPr lang="ru-RU" sz="36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We  all  like  best.</a:t>
            </a:r>
            <a:endParaRPr lang="en-US" sz="36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828800"/>
            <a:ext cx="3505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704088"/>
            <a:ext cx="8583488" cy="420656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dirty="0" smtClean="0"/>
              <a:t>       </a:t>
            </a:r>
            <a:r>
              <a:rPr lang="en-US" sz="3200" dirty="0" smtClean="0">
                <a:solidFill>
                  <a:srgbClr val="FF0000"/>
                </a:solidFill>
              </a:rPr>
              <a:t>Guess what is the weather like in summer in: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ндрей\Desktop\f733da06b8bbe309f77b2e94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4104456" cy="2448271"/>
          </a:xfrm>
          <a:prstGeom prst="rect">
            <a:avLst/>
          </a:prstGeom>
          <a:noFill/>
        </p:spPr>
      </p:pic>
      <p:pic>
        <p:nvPicPr>
          <p:cNvPr id="1027" name="Picture 3" descr="C:\Users\Андрей\Desktop\africa-info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764704"/>
            <a:ext cx="4392488" cy="2448271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315956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</a:t>
            </a:r>
            <a:r>
              <a:rPr lang="en-US" dirty="0"/>
              <a:t>…  in </a:t>
            </a:r>
            <a:r>
              <a:rPr lang="en-US" dirty="0" smtClean="0"/>
              <a:t>Antarctica                                                                </a:t>
            </a:r>
            <a:r>
              <a:rPr lang="en-US" dirty="0"/>
              <a:t>… in Africa </a:t>
            </a:r>
            <a:endParaRPr lang="ru-RU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C:\Users\Андрей\Desktop\rain_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73016"/>
            <a:ext cx="4176464" cy="2564904"/>
          </a:xfrm>
          <a:prstGeom prst="rect">
            <a:avLst/>
          </a:prstGeom>
          <a:noFill/>
        </p:spPr>
      </p:pic>
      <p:pic>
        <p:nvPicPr>
          <p:cNvPr id="1032" name="Picture 8" descr="C:\Users\Андрей\Desktop\DSC011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73016"/>
            <a:ext cx="4392487" cy="252028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79512" y="6200906"/>
            <a:ext cx="896448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            … </a:t>
            </a:r>
            <a:r>
              <a:rPr lang="en-US" dirty="0"/>
              <a:t>in </a:t>
            </a:r>
            <a:r>
              <a:rPr lang="en-US" dirty="0" smtClean="0"/>
              <a:t>England                                                             …  </a:t>
            </a:r>
            <a:r>
              <a:rPr lang="en-US" dirty="0"/>
              <a:t>in Russia</a:t>
            </a:r>
            <a:endParaRPr lang="ru-RU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066800" y="5334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             </a:t>
            </a:r>
            <a:r>
              <a:rPr lang="en-US" sz="3200" b="1">
                <a:solidFill>
                  <a:srgbClr val="FF0000"/>
                </a:solidFill>
              </a:rPr>
              <a:t>Check yourself.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04800" y="1828800"/>
            <a:ext cx="7696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1.  Winter.</a:t>
            </a:r>
            <a:endParaRPr lang="ru-RU" sz="3200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0" y="2667000"/>
            <a:ext cx="6019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  2. Autumn.	</a:t>
            </a:r>
            <a:endParaRPr lang="ru-RU" sz="3200"/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0" y="3581400"/>
            <a:ext cx="624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</a:t>
            </a:r>
            <a:r>
              <a:rPr lang="en-US" sz="3200"/>
              <a:t>3. Summer.</a:t>
            </a:r>
            <a:endParaRPr lang="ru-RU" sz="3200"/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0" y="4419600"/>
            <a:ext cx="548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  4. Spring.  </a:t>
            </a:r>
            <a:endParaRPr lang="ru-RU" sz="3200"/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905000"/>
            <a:ext cx="5486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7"/>
            <a:ext cx="5694784" cy="79208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/>
              </a:rPr>
              <a:t>Make up the words:  </a:t>
            </a:r>
            <a:r>
              <a:rPr lang="en-US" sz="3600" dirty="0" smtClean="0"/>
              <a:t>                    </a:t>
            </a:r>
            <a:endParaRPr lang="ru-RU" sz="3600" dirty="0"/>
          </a:p>
        </p:txBody>
      </p:sp>
      <p:pic>
        <p:nvPicPr>
          <p:cNvPr id="16" name="Рисунок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3"/>
            <a:ext cx="2736303" cy="136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223224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196752"/>
            <a:ext cx="324036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284984"/>
            <a:ext cx="23762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284984"/>
            <a:ext cx="249120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3212976"/>
            <a:ext cx="28803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179512" y="2636912"/>
            <a:ext cx="4520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 l f e h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987824" y="2564904"/>
            <a:ext cx="1712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o</a:t>
            </a:r>
            <a:r>
              <a:rPr lang="en-US" sz="3600" dirty="0" smtClean="0"/>
              <a:t> f a s</a:t>
            </a:r>
            <a:endParaRPr lang="ru-RU" sz="3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96136" y="2564904"/>
            <a:ext cx="2952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b</a:t>
            </a:r>
            <a:r>
              <a:rPr lang="en-US" sz="3600" dirty="0" smtClean="0"/>
              <a:t> l e t a</a:t>
            </a:r>
            <a:endParaRPr lang="ru-RU" sz="3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79512" y="5877272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p</a:t>
            </a:r>
            <a:r>
              <a:rPr lang="en-US" sz="3600" dirty="0" smtClean="0"/>
              <a:t> l c e f a r </a:t>
            </a:r>
            <a:r>
              <a:rPr lang="en-US" sz="3600" dirty="0" err="1" smtClean="0"/>
              <a:t>i</a:t>
            </a:r>
            <a:r>
              <a:rPr lang="en-US" sz="3600" dirty="0" smtClean="0"/>
              <a:t> a</a:t>
            </a:r>
            <a:endParaRPr lang="ru-RU" sz="3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43599" y="3244334"/>
            <a:ext cx="25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563888" y="5805264"/>
            <a:ext cx="234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err="1">
                <a:solidFill>
                  <a:prstClr val="white"/>
                </a:solidFill>
              </a:rPr>
              <a:t>i</a:t>
            </a:r>
            <a:r>
              <a:rPr lang="en-US" sz="3600" dirty="0" smtClean="0">
                <a:solidFill>
                  <a:prstClr val="white"/>
                </a:solidFill>
              </a:rPr>
              <a:t> n p o a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443599" y="3244334"/>
            <a:ext cx="25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012160" y="5717660"/>
            <a:ext cx="2088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white"/>
                </a:solidFill>
              </a:rPr>
              <a:t>h</a:t>
            </a:r>
            <a:r>
              <a:rPr lang="en-US" sz="3600" dirty="0" smtClean="0">
                <a:solidFill>
                  <a:prstClr val="white"/>
                </a:solidFill>
              </a:rPr>
              <a:t> c </a:t>
            </a:r>
            <a:r>
              <a:rPr lang="en-US" sz="3600" dirty="0" err="1" smtClean="0">
                <a:solidFill>
                  <a:prstClr val="white"/>
                </a:solidFill>
              </a:rPr>
              <a:t>i</a:t>
            </a:r>
            <a:r>
              <a:rPr lang="en-US" sz="3600" dirty="0" smtClean="0">
                <a:solidFill>
                  <a:prstClr val="white"/>
                </a:solidFill>
              </a:rPr>
              <a:t> r a</a:t>
            </a:r>
            <a:endParaRPr lang="ru-RU" sz="36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276872"/>
            <a:ext cx="7344816" cy="33619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shelf, sofa, table, fireplace, piano, chair.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640960" cy="1800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Tiny wants to invite you to the picnic. Be</a:t>
            </a:r>
            <a:r>
              <a:rPr lang="ru-RU" sz="3200" dirty="0" smtClean="0"/>
              <a:t>  </a:t>
            </a:r>
            <a:r>
              <a:rPr lang="en-US" sz="3200" dirty="0" smtClean="0"/>
              <a:t> ready</a:t>
            </a:r>
            <a:r>
              <a:rPr lang="en-US" sz="3200" smtClean="0"/>
              <a:t>. </a:t>
            </a:r>
            <a:br>
              <a:rPr lang="en-US" sz="3200" smtClean="0"/>
            </a:br>
            <a:r>
              <a:rPr lang="en-US" sz="3200" smtClean="0"/>
              <a:t>1</a:t>
            </a:r>
            <a:r>
              <a:rPr lang="en-US" sz="3200" dirty="0" smtClean="0"/>
              <a:t>) What would you take for the picnic?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2) What sport would you like to play?                       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2346364"/>
            <a:ext cx="30243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348880"/>
            <a:ext cx="45208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You can take  bread, …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2348880"/>
            <a:ext cx="43924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You can play football, …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3816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388843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488832" cy="3865984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I would take cheese, bread, sweets, apples…</a:t>
            </a:r>
            <a:endParaRPr lang="ru-RU" sz="3200" dirty="0" smtClean="0"/>
          </a:p>
          <a:p>
            <a:pPr algn="just"/>
            <a:r>
              <a:rPr lang="en-US" sz="3200" dirty="0" smtClean="0"/>
              <a:t>I would play football, tennis, badminton…</a:t>
            </a:r>
            <a:endParaRPr lang="ru-RU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-381000" y="685800"/>
            <a:ext cx="9829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     </a:t>
            </a:r>
            <a:r>
              <a:rPr lang="en-US" sz="3000" b="1">
                <a:solidFill>
                  <a:srgbClr val="FF0000"/>
                </a:solidFill>
              </a:rPr>
              <a:t>Put one extra word away and guess the season</a:t>
            </a:r>
            <a:r>
              <a:rPr lang="en-US" sz="3200"/>
              <a:t>.</a:t>
            </a:r>
            <a:endParaRPr lang="ru-RU" sz="3200"/>
          </a:p>
        </p:txBody>
      </p:sp>
      <p:sp>
        <p:nvSpPr>
          <p:cNvPr id="3075" name="TextBox 7"/>
          <p:cNvSpPr txBox="1">
            <a:spLocks noChangeArrowheads="1"/>
          </p:cNvSpPr>
          <p:nvPr/>
        </p:nvSpPr>
        <p:spPr bwMode="auto">
          <a:xfrm>
            <a:off x="381000" y="16764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- flowers, play snowballs, toboggan, Christmas;</a:t>
            </a:r>
            <a:endParaRPr lang="ru-RU" sz="2800"/>
          </a:p>
        </p:txBody>
      </p:sp>
      <p:sp>
        <p:nvSpPr>
          <p:cNvPr id="3076" name="TextBox 8"/>
          <p:cNvSpPr txBox="1">
            <a:spLocks noChangeArrowheads="1"/>
          </p:cNvSpPr>
          <p:nvPr/>
        </p:nvSpPr>
        <p:spPr bwMode="auto">
          <a:xfrm>
            <a:off x="381000" y="25908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- warm, sunny, frosty, green leaves;</a:t>
            </a:r>
            <a:endParaRPr lang="ru-RU" sz="2800"/>
          </a:p>
        </p:txBody>
      </p:sp>
      <p:sp>
        <p:nvSpPr>
          <p:cNvPr id="3077" name="TextBox 9"/>
          <p:cNvSpPr txBox="1">
            <a:spLocks noChangeArrowheads="1"/>
          </p:cNvSpPr>
          <p:nvPr/>
        </p:nvSpPr>
        <p:spPr bwMode="auto">
          <a:xfrm>
            <a:off x="457200" y="3505200"/>
            <a:ext cx="579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- hot, swim, snowball, dive;</a:t>
            </a:r>
            <a:endParaRPr lang="ru-RU" sz="2800"/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33400" y="4419600"/>
            <a:ext cx="449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- fruits, rain, school, ski;</a:t>
            </a:r>
            <a:endParaRPr lang="ru-RU" sz="280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505200"/>
            <a:ext cx="396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1828800" y="457200"/>
            <a:ext cx="6019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     Check Yourself!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81000" y="17526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1. Winter  </a:t>
            </a:r>
            <a:endParaRPr lang="ru-RU" sz="3200"/>
          </a:p>
        </p:txBody>
      </p:sp>
      <p:sp>
        <p:nvSpPr>
          <p:cNvPr id="4100" name="TextBox 6"/>
          <p:cNvSpPr txBox="1">
            <a:spLocks noChangeArrowheads="1"/>
          </p:cNvSpPr>
          <p:nvPr/>
        </p:nvSpPr>
        <p:spPr bwMode="auto">
          <a:xfrm flipH="1">
            <a:off x="228600" y="2590800"/>
            <a:ext cx="815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</a:t>
            </a:r>
            <a:r>
              <a:rPr lang="en-US" sz="3200"/>
              <a:t>2.Spring</a:t>
            </a:r>
            <a:endParaRPr lang="ru-RU" sz="3200"/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381000" y="3429000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3.Summer</a:t>
            </a:r>
            <a:r>
              <a:rPr lang="ru-RU" sz="3200"/>
              <a:t> </a:t>
            </a: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04800" y="41910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4.Autumn</a:t>
            </a:r>
            <a:r>
              <a:rPr lang="ru-RU" sz="3200"/>
              <a:t>  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114800"/>
            <a:ext cx="251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67640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676400"/>
            <a:ext cx="251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28600" y="685800"/>
            <a:ext cx="868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      </a:t>
            </a:r>
            <a:r>
              <a:rPr lang="en-US" sz="3200" b="1">
                <a:solidFill>
                  <a:srgbClr val="FF0000"/>
                </a:solidFill>
              </a:rPr>
              <a:t>Make up the words of the next letters.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33400" y="1828800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1) usynn</a:t>
            </a:r>
            <a:endParaRPr lang="ru-RU" sz="3200"/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609600" y="2514600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2) iwdny</a:t>
            </a:r>
            <a:endParaRPr lang="ru-RU" sz="3200"/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457200" y="3200400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3) lcoduy</a:t>
            </a:r>
            <a:endParaRPr lang="ru-RU" sz="3200"/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533400" y="39624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4) nswoy</a:t>
            </a:r>
            <a:endParaRPr lang="ru-RU" sz="3200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457200" y="4648200"/>
            <a:ext cx="312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5) oht</a:t>
            </a:r>
            <a:endParaRPr lang="ru-RU" sz="3200"/>
          </a:p>
        </p:txBody>
      </p:sp>
      <p:sp>
        <p:nvSpPr>
          <p:cNvPr id="5128" name="TextBox 8"/>
          <p:cNvSpPr txBox="1">
            <a:spLocks noChangeArrowheads="1"/>
          </p:cNvSpPr>
          <p:nvPr/>
        </p:nvSpPr>
        <p:spPr bwMode="auto">
          <a:xfrm>
            <a:off x="457200" y="5334000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6) ocdl</a:t>
            </a:r>
            <a:endParaRPr lang="ru-RU" sz="320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514600"/>
            <a:ext cx="4495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304800" y="609600"/>
            <a:ext cx="647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                     </a:t>
            </a:r>
            <a:r>
              <a:rPr lang="en-US" sz="3200" b="1">
                <a:solidFill>
                  <a:srgbClr val="FF0000"/>
                </a:solidFill>
              </a:rPr>
              <a:t>Check yourself.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609600" y="15240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1) sunny</a:t>
            </a:r>
            <a:endParaRPr lang="ru-RU" sz="3200"/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685800" y="2133600"/>
            <a:ext cx="304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2) windy</a:t>
            </a:r>
            <a:endParaRPr lang="ru-RU" sz="3200"/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533400" y="2743200"/>
            <a:ext cx="2590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3) cloudy</a:t>
            </a:r>
            <a:endParaRPr lang="ru-RU" sz="3200"/>
          </a:p>
        </p:txBody>
      </p:sp>
      <p:sp>
        <p:nvSpPr>
          <p:cNvPr id="6150" name="TextBox 6"/>
          <p:cNvSpPr txBox="1">
            <a:spLocks noChangeArrowheads="1"/>
          </p:cNvSpPr>
          <p:nvPr/>
        </p:nvSpPr>
        <p:spPr bwMode="auto">
          <a:xfrm>
            <a:off x="609600" y="3276600"/>
            <a:ext cx="236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en-US" sz="3200"/>
              <a:t>4) snowy</a:t>
            </a:r>
            <a:endParaRPr lang="ru-RU" sz="3200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457200" y="3962400"/>
            <a:ext cx="304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</a:t>
            </a:r>
            <a:r>
              <a:rPr lang="en-US" sz="3200"/>
              <a:t>5) hot</a:t>
            </a:r>
            <a:endParaRPr lang="ru-RU" sz="3200"/>
          </a:p>
        </p:txBody>
      </p:sp>
      <p:sp>
        <p:nvSpPr>
          <p:cNvPr id="6152" name="TextBox 8"/>
          <p:cNvSpPr txBox="1">
            <a:spLocks noChangeArrowheads="1"/>
          </p:cNvSpPr>
          <p:nvPr/>
        </p:nvSpPr>
        <p:spPr bwMode="auto">
          <a:xfrm>
            <a:off x="457200" y="4572000"/>
            <a:ext cx="236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</a:t>
            </a:r>
            <a:r>
              <a:rPr lang="en-US" sz="3200"/>
              <a:t>6) cold</a:t>
            </a:r>
            <a:endParaRPr lang="ru-RU" sz="320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828800"/>
            <a:ext cx="350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457200" y="3810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      </a:t>
            </a:r>
            <a:r>
              <a:rPr lang="en-US" sz="3200" b="1">
                <a:solidFill>
                  <a:srgbClr val="FF0000"/>
                </a:solidFill>
              </a:rPr>
              <a:t>Write down all these words </a:t>
            </a:r>
            <a:endParaRPr lang="ru-RU" sz="3200" b="1">
              <a:solidFill>
                <a:srgbClr val="FF0000"/>
              </a:solidFill>
            </a:endParaRPr>
          </a:p>
          <a:p>
            <a:r>
              <a:rPr lang="ru-RU" sz="3200" b="1">
                <a:solidFill>
                  <a:srgbClr val="FF0000"/>
                </a:solidFill>
              </a:rPr>
              <a:t>            </a:t>
            </a:r>
            <a:r>
              <a:rPr lang="en-US" sz="3200" b="1">
                <a:solidFill>
                  <a:srgbClr val="FF0000"/>
                </a:solidFill>
              </a:rPr>
              <a:t>n the right columns.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609600" y="1524000"/>
            <a:ext cx="8077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     </a:t>
            </a:r>
            <a:r>
              <a:rPr lang="en-US" sz="3200"/>
              <a:t>Winter, sunny, March, June, summer, frosty, cold, </a:t>
            </a:r>
            <a:r>
              <a:rPr lang="ru-RU" sz="3200"/>
              <a:t>   </a:t>
            </a:r>
            <a:r>
              <a:rPr lang="en-US" sz="3200"/>
              <a:t>January, July, windy, spring, autumn, cloudy, December, snowy, hot, May.</a:t>
            </a:r>
            <a:endParaRPr lang="ru-RU" sz="320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2000" y="3657600"/>
          <a:ext cx="7848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764116">
                <a:tc>
                  <a:txBody>
                    <a:bodyPr/>
                    <a:lstStyle/>
                    <a:p>
                      <a:r>
                        <a:rPr lang="en-US" dirty="0" smtClean="0"/>
                        <a:t>Seasons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Weather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Months</a:t>
                      </a:r>
                      <a:endParaRPr lang="ru-RU" dirty="0"/>
                    </a:p>
                  </a:txBody>
                  <a:tcPr/>
                </a:tc>
              </a:tr>
              <a:tr h="21314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344816" cy="3865984"/>
          </a:xfrm>
        </p:spPr>
        <p:txBody>
          <a:bodyPr>
            <a:normAutofit/>
          </a:bodyPr>
          <a:lstStyle/>
          <a:p>
            <a:pPr marL="514350" indent="-514350" algn="just"/>
            <a:r>
              <a:rPr lang="en-US" sz="3200" dirty="0" smtClean="0"/>
              <a:t>1) It’s </a:t>
            </a:r>
            <a:r>
              <a:rPr lang="en-US" sz="3200" dirty="0"/>
              <a:t>cold and frosty in </a:t>
            </a:r>
            <a:r>
              <a:rPr lang="en-US" sz="3200" dirty="0" smtClean="0"/>
              <a:t>Antarctica.</a:t>
            </a:r>
          </a:p>
          <a:p>
            <a:pPr marL="514350" indent="-514350" algn="just"/>
            <a:r>
              <a:rPr lang="en-US" sz="3200" dirty="0" smtClean="0"/>
              <a:t>2) It’s </a:t>
            </a:r>
            <a:r>
              <a:rPr lang="en-US" sz="3200" dirty="0"/>
              <a:t>hot and sunny in Africa.</a:t>
            </a:r>
            <a:endParaRPr lang="ru-RU" sz="3200" dirty="0"/>
          </a:p>
          <a:p>
            <a:pPr algn="just"/>
            <a:r>
              <a:rPr lang="en-US" sz="3200" dirty="0"/>
              <a:t>3) It’s cloudy and rainy in England.</a:t>
            </a:r>
            <a:endParaRPr lang="ru-RU" sz="3200" dirty="0"/>
          </a:p>
          <a:p>
            <a:pPr algn="just"/>
            <a:r>
              <a:rPr lang="en-US" sz="3200" dirty="0"/>
              <a:t>4) It’s warm and sunny in Russia. </a:t>
            </a:r>
            <a:endParaRPr lang="ru-RU" sz="3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828800" y="6096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                </a:t>
            </a:r>
            <a:r>
              <a:rPr lang="en-US" sz="3200" b="1">
                <a:solidFill>
                  <a:srgbClr val="FF0000"/>
                </a:solidFill>
              </a:rPr>
              <a:t>Check yourself.</a:t>
            </a:r>
            <a:endParaRPr lang="ru-RU" sz="3200" b="1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14400" y="1592263"/>
          <a:ext cx="7543800" cy="4427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514600"/>
                <a:gridCol w="2514600"/>
              </a:tblGrid>
              <a:tr h="10662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800" dirty="0" smtClean="0"/>
                        <a:t>       </a:t>
                      </a:r>
                      <a:r>
                        <a:rPr lang="en-US" sz="2800" dirty="0" smtClean="0"/>
                        <a:t>Seasons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  </a:t>
                      </a:r>
                      <a:r>
                        <a:rPr lang="en-US" sz="2800" dirty="0" smtClean="0"/>
                        <a:t>Weather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</a:t>
                      </a:r>
                      <a:r>
                        <a:rPr lang="en-US" sz="2800" dirty="0" smtClean="0"/>
                        <a:t>Months</a:t>
                      </a:r>
                      <a:endParaRPr lang="ru-RU" sz="2800" dirty="0"/>
                    </a:p>
                  </a:txBody>
                  <a:tcPr/>
                </a:tc>
              </a:tr>
              <a:tr h="336077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Winter </a:t>
                      </a:r>
                    </a:p>
                    <a:p>
                      <a:r>
                        <a:rPr lang="en-US" sz="2800" dirty="0" smtClean="0"/>
                        <a:t>Summer </a:t>
                      </a:r>
                    </a:p>
                    <a:p>
                      <a:r>
                        <a:rPr lang="en-US" sz="2800" dirty="0" smtClean="0"/>
                        <a:t>Autumn </a:t>
                      </a:r>
                    </a:p>
                    <a:p>
                      <a:r>
                        <a:rPr lang="en-US" sz="2800" dirty="0" smtClean="0"/>
                        <a:t> Spring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Sunny</a:t>
                      </a:r>
                    </a:p>
                    <a:p>
                      <a:r>
                        <a:rPr lang="en-US" sz="2800" dirty="0" smtClean="0"/>
                        <a:t>frosty </a:t>
                      </a:r>
                    </a:p>
                    <a:p>
                      <a:r>
                        <a:rPr lang="en-US" sz="2800" dirty="0" smtClean="0"/>
                        <a:t>Cold </a:t>
                      </a:r>
                    </a:p>
                    <a:p>
                      <a:r>
                        <a:rPr lang="en-US" sz="2800" dirty="0" smtClean="0"/>
                        <a:t>Windy </a:t>
                      </a:r>
                    </a:p>
                    <a:p>
                      <a:r>
                        <a:rPr lang="en-US" sz="2800" dirty="0" smtClean="0"/>
                        <a:t>Cloudy </a:t>
                      </a:r>
                    </a:p>
                    <a:p>
                      <a:r>
                        <a:rPr lang="en-US" sz="2800" dirty="0" smtClean="0"/>
                        <a:t>Snowy </a:t>
                      </a:r>
                    </a:p>
                    <a:p>
                      <a:r>
                        <a:rPr lang="en-US" sz="2800" dirty="0" smtClean="0"/>
                        <a:t>hot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March </a:t>
                      </a:r>
                    </a:p>
                    <a:p>
                      <a:r>
                        <a:rPr lang="en-US" sz="2800" dirty="0" smtClean="0"/>
                        <a:t>June </a:t>
                      </a:r>
                    </a:p>
                    <a:p>
                      <a:r>
                        <a:rPr lang="en-US" sz="2800" dirty="0" smtClean="0"/>
                        <a:t>January </a:t>
                      </a:r>
                    </a:p>
                    <a:p>
                      <a:r>
                        <a:rPr lang="en-US" sz="2800" dirty="0" smtClean="0"/>
                        <a:t>July </a:t>
                      </a:r>
                    </a:p>
                    <a:p>
                      <a:r>
                        <a:rPr lang="en-US" sz="2800" dirty="0" smtClean="0"/>
                        <a:t>December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May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838200" y="533400"/>
            <a:ext cx="777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Choose the right  word: will or won’t.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0" y="1371600"/>
            <a:ext cx="845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1) Tomorrow it …  be hot and sunny.</a:t>
            </a:r>
            <a:endParaRPr lang="ru-RU" sz="3200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0" y="1981200"/>
            <a:ext cx="891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2) I … make a funny snowman next winter.</a:t>
            </a:r>
            <a:endParaRPr lang="ru-RU" sz="3200"/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0" y="2743200"/>
            <a:ext cx="845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3) My brother … skate because he can’t.</a:t>
            </a:r>
            <a:endParaRPr lang="ru-RU" sz="3200"/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0" y="33528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4</a:t>
            </a:r>
            <a:r>
              <a:rPr lang="en-US" sz="3200"/>
              <a:t>) Sam…play tennis tomorrow. He…play football. </a:t>
            </a:r>
            <a:endParaRPr lang="ru-RU" sz="3200"/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0" y="4038600"/>
            <a:ext cx="845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5) Next year we … fly to Moscow.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539552" y="1268760"/>
            <a:ext cx="792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1</a:t>
            </a:r>
            <a:r>
              <a:rPr lang="en-US" sz="3200" dirty="0"/>
              <a:t>) Tomorrow it will be hot and sunny.</a:t>
            </a:r>
            <a:endParaRPr lang="ru-RU" sz="3200" dirty="0"/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95536" y="1916832"/>
            <a:ext cx="8748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2) I will make a funny snowman next winter.</a:t>
            </a:r>
            <a:endParaRPr lang="ru-RU" sz="3200" dirty="0"/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533400" y="2743200"/>
            <a:ext cx="792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3) My brother won’t skate because he can’t.</a:t>
            </a:r>
            <a:endParaRPr lang="ru-RU" sz="3200" dirty="0"/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533400" y="3581400"/>
            <a:ext cx="8001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4) Sam won’t play tennis tomorrow. He will </a:t>
            </a:r>
            <a:r>
              <a:rPr lang="en-US" sz="3200" dirty="0" smtClean="0"/>
              <a:t>      play </a:t>
            </a:r>
            <a:r>
              <a:rPr lang="en-US" sz="3200" dirty="0"/>
              <a:t>football.</a:t>
            </a:r>
            <a:endParaRPr lang="ru-RU" sz="3200" dirty="0"/>
          </a:p>
        </p:txBody>
      </p:sp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533400" y="4653136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5) Next year we will fly to Moscow.</a:t>
            </a:r>
            <a:endParaRPr lang="ru-RU" sz="3200" dirty="0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752600" y="457200"/>
            <a:ext cx="579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                   Check yourself!</a:t>
            </a:r>
            <a:endParaRPr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762000" y="533400"/>
            <a:ext cx="792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Make up sentences of the next words.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304800" y="1371600"/>
            <a:ext cx="792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1) water, I, will, in an hour, flowers, the. -</a:t>
            </a:r>
            <a:endParaRPr lang="ru-RU" sz="3200"/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04800" y="2133600"/>
            <a:ext cx="7696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2) you, Will, a bicycle, ride, tomorrow?-</a:t>
            </a:r>
            <a:endParaRPr lang="ru-RU" sz="3200"/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304800" y="2971800"/>
            <a:ext cx="838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3) won’t, it, snowy, be, next winter. - </a:t>
            </a:r>
            <a:endParaRPr lang="ru-RU" sz="3200"/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304800" y="37338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4) they, Will, walk, park, the, in? - </a:t>
            </a:r>
            <a:endParaRPr lang="ru-RU" sz="3200"/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304800" y="44958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5) Nick, grandma, his, visit, won’t, week, next.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981200" y="533400"/>
            <a:ext cx="556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         </a:t>
            </a:r>
            <a:r>
              <a:rPr lang="en-US" sz="3200" b="1">
                <a:solidFill>
                  <a:srgbClr val="FF0000"/>
                </a:solidFill>
              </a:rPr>
              <a:t>Check yourself!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381000" y="1447800"/>
            <a:ext cx="815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1) I will water the flowers in an hour.</a:t>
            </a:r>
            <a:endParaRPr lang="ru-RU" sz="3200"/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304800" y="2133600"/>
            <a:ext cx="777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2) Will you ride a bicycle tomorrow?</a:t>
            </a:r>
            <a:endParaRPr lang="ru-RU" sz="3200"/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304800" y="2819400"/>
            <a:ext cx="8305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3) It won’t be snowy next winter.</a:t>
            </a:r>
            <a:endParaRPr lang="ru-RU" sz="3200"/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228600" y="3505200"/>
            <a:ext cx="891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4) Will they walk in the park?</a:t>
            </a:r>
            <a:endParaRPr lang="ru-RU" sz="3200"/>
          </a:p>
        </p:txBody>
      </p:sp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228600" y="41148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5) Nick won’t visit his grandma next week.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i_love_engl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348880"/>
            <a:ext cx="4081636" cy="3505572"/>
          </a:xfrm>
          <a:prstGeom prst="rect">
            <a:avLst/>
          </a:prstGeom>
          <a:noFill/>
        </p:spPr>
      </p:pic>
      <p:pic>
        <p:nvPicPr>
          <p:cNvPr id="2051" name="Picture 3" descr="C:\Users\андрей\Desktop\htswo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4048125" cy="352839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827584" y="5517232"/>
            <a:ext cx="38164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Well  done!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-457200" y="533400"/>
            <a:ext cx="9601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          </a:t>
            </a:r>
            <a:r>
              <a:rPr lang="en-US" sz="3200" b="1">
                <a:solidFill>
                  <a:srgbClr val="FF0000"/>
                </a:solidFill>
              </a:rPr>
              <a:t>Write</a:t>
            </a:r>
            <a:r>
              <a:rPr lang="ru-RU" sz="3200" b="1">
                <a:solidFill>
                  <a:srgbClr val="FF0000"/>
                </a:solidFill>
              </a:rPr>
              <a:t> </a:t>
            </a:r>
            <a:r>
              <a:rPr lang="en-US" sz="3200" b="1">
                <a:solidFill>
                  <a:srgbClr val="FF0000"/>
                </a:solidFill>
              </a:rPr>
              <a:t>the sentences out of these words: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304800" y="1295400"/>
            <a:ext cx="7772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1. are, There, two, in our flat, bedrooms.</a:t>
            </a:r>
            <a:endParaRPr lang="ru-RU" sz="3200"/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304800" y="2743200"/>
            <a:ext cx="8229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3. there, Are, in your room, any, shelves?</a:t>
            </a:r>
            <a:endParaRPr lang="ru-RU" sz="3200"/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304800" y="35814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4. no, is, There, a fireplace, in my house. </a:t>
            </a:r>
            <a:endParaRPr lang="ru-RU" sz="3200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04800" y="2057400"/>
            <a:ext cx="7010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2. a carpet, There, is, on the floor.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914400" y="533400"/>
            <a:ext cx="563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                  </a:t>
            </a:r>
            <a:r>
              <a:rPr lang="en-US" sz="3200" b="1">
                <a:solidFill>
                  <a:srgbClr val="FF0000"/>
                </a:solidFill>
              </a:rPr>
              <a:t>Check yourself.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381000" y="1371600"/>
            <a:ext cx="7086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1. There are two bedrooms in our flat.</a:t>
            </a:r>
            <a:endParaRPr lang="ru-RU" sz="320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381000" y="2057400"/>
            <a:ext cx="6324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2. There is a carpet on the floor.</a:t>
            </a:r>
            <a:endParaRPr lang="ru-RU" sz="3200"/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381000" y="2819400"/>
            <a:ext cx="7467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3. Are there any shelves in your room?</a:t>
            </a:r>
            <a:endParaRPr lang="ru-RU" sz="3200"/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381000" y="3581400"/>
            <a:ext cx="7467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r>
              <a:rPr lang="en-US" sz="3200"/>
              <a:t>4. There is no a fireplace in my house.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>      </a:t>
            </a:r>
            <a:br>
              <a:rPr lang="en-US" sz="3600" dirty="0" smtClean="0"/>
            </a:br>
            <a:r>
              <a:rPr lang="en-US" sz="3600" dirty="0" smtClean="0"/>
              <a:t>      </a:t>
            </a:r>
            <a:r>
              <a:rPr lang="en-US" sz="3600" dirty="0" smtClean="0">
                <a:solidFill>
                  <a:srgbClr val="FF0000"/>
                </a:solidFill>
              </a:rPr>
              <a:t>Match the words with opposite meanings.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052736"/>
            <a:ext cx="134644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Busy</a:t>
            </a:r>
            <a:endParaRPr lang="ru-RU" sz="4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836712"/>
            <a:ext cx="15121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warm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988841"/>
            <a:ext cx="12961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cold 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5736" y="1700808"/>
            <a:ext cx="15121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lazy</a:t>
            </a:r>
            <a:endParaRPr lang="ru-RU" sz="4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95936" y="908720"/>
            <a:ext cx="13681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little 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3928" y="1700808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sunny</a:t>
            </a:r>
            <a:endParaRPr lang="ru-RU" sz="4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24128" y="908720"/>
            <a:ext cx="12241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big</a:t>
            </a:r>
            <a:endParaRPr lang="ru-RU" sz="4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96136" y="1988840"/>
            <a:ext cx="127444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hot</a:t>
            </a:r>
            <a:endParaRPr lang="ru-RU" sz="4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64288" y="1124744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cloudy</a:t>
            </a:r>
            <a:endParaRPr lang="ru-RU" sz="40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596336" y="1916832"/>
            <a:ext cx="12241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7668344" y="1852365"/>
            <a:ext cx="14756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cold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4" name="Picture 8" descr="C:\Users\Андрей\Desktop\261057-werec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80928"/>
            <a:ext cx="6552728" cy="4045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344816" cy="3865984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 busy – </a:t>
            </a:r>
            <a:r>
              <a:rPr lang="en-US" sz="3200" dirty="0" err="1" smtClean="0"/>
              <a:t>lasy</a:t>
            </a:r>
            <a:r>
              <a:rPr lang="en-US" sz="3200" dirty="0" smtClean="0"/>
              <a:t>,  cold – warm,     </a:t>
            </a:r>
          </a:p>
          <a:p>
            <a:pPr algn="just"/>
            <a:r>
              <a:rPr lang="en-US" sz="3200" dirty="0" smtClean="0"/>
              <a:t> sunny – cloudy, hot – cold,</a:t>
            </a:r>
          </a:p>
          <a:p>
            <a:pPr algn="just"/>
            <a:r>
              <a:rPr lang="en-US" sz="3200" dirty="0" smtClean="0"/>
              <a:t> little – big.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          </a:t>
            </a:r>
            <a:r>
              <a:rPr lang="en-US" dirty="0" smtClean="0">
                <a:solidFill>
                  <a:srgbClr val="FF0000"/>
                </a:solidFill>
              </a:rPr>
              <a:t>Complete the table: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1397000"/>
          <a:ext cx="7848872" cy="491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8"/>
                <a:gridCol w="1962218"/>
                <a:gridCol w="1962218"/>
                <a:gridCol w="1962218"/>
              </a:tblGrid>
              <a:tr h="701760">
                <a:tc>
                  <a:txBody>
                    <a:bodyPr/>
                    <a:lstStyle/>
                    <a:p>
                      <a:r>
                        <a:rPr lang="en-US" dirty="0" smtClean="0"/>
                        <a:t>one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many</a:t>
                      </a:r>
                      <a:endParaRPr lang="ru-RU" dirty="0"/>
                    </a:p>
                  </a:txBody>
                  <a:tcPr/>
                </a:tc>
              </a:tr>
              <a:tr h="701760">
                <a:tc>
                  <a:txBody>
                    <a:bodyPr/>
                    <a:lstStyle/>
                    <a:p>
                      <a:r>
                        <a:rPr lang="en-US" dirty="0" smtClean="0"/>
                        <a:t>child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sheep</a:t>
                      </a:r>
                      <a:endParaRPr lang="ru-RU" dirty="0"/>
                    </a:p>
                  </a:txBody>
                  <a:tcPr/>
                </a:tc>
              </a:tr>
              <a:tr h="7017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women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shelf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760">
                <a:tc>
                  <a:txBody>
                    <a:bodyPr/>
                    <a:lstStyle/>
                    <a:p>
                      <a:r>
                        <a:rPr lang="en-US" dirty="0" smtClean="0"/>
                        <a:t>house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parties</a:t>
                      </a:r>
                      <a:endParaRPr lang="ru-RU" dirty="0"/>
                    </a:p>
                  </a:txBody>
                  <a:tcPr/>
                </a:tc>
              </a:tr>
              <a:tr h="7017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towns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760">
                <a:tc>
                  <a:txBody>
                    <a:bodyPr/>
                    <a:lstStyle/>
                    <a:p>
                      <a:r>
                        <a:rPr lang="en-US" dirty="0" smtClean="0"/>
                        <a:t>mouse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7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cities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5328592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 yourself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344816" cy="3865984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a child – children, a woman – women,   </a:t>
            </a:r>
          </a:p>
          <a:p>
            <a:pPr algn="just"/>
            <a:r>
              <a:rPr lang="en-US" sz="3200" dirty="0" smtClean="0"/>
              <a:t> a house – houses, a town – towns,</a:t>
            </a:r>
          </a:p>
          <a:p>
            <a:pPr algn="just"/>
            <a:r>
              <a:rPr lang="en-US" sz="3200" dirty="0" smtClean="0"/>
              <a:t> a mouse – mice, a city – cities, </a:t>
            </a:r>
          </a:p>
          <a:p>
            <a:pPr algn="just"/>
            <a:r>
              <a:rPr lang="en-US" sz="3200" dirty="0" smtClean="0"/>
              <a:t>a sheep – sheep, a shelf – shelves,</a:t>
            </a:r>
          </a:p>
          <a:p>
            <a:pPr algn="just"/>
            <a:r>
              <a:rPr lang="en-US" sz="3200" dirty="0" smtClean="0"/>
              <a:t> a party – parties, a horse – horses, </a:t>
            </a:r>
          </a:p>
          <a:p>
            <a:pPr algn="just"/>
            <a:r>
              <a:rPr lang="en-US" sz="3200" dirty="0" smtClean="0"/>
              <a:t>a country – countries.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</TotalTime>
  <Words>1278</Words>
  <Application>Microsoft Office PowerPoint</Application>
  <PresentationFormat>Экран (4:3)</PresentationFormat>
  <Paragraphs>313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Слайд 1</vt:lpstr>
      <vt:lpstr>       Guess what is the weather like in summer in: </vt:lpstr>
      <vt:lpstr>Check yourself</vt:lpstr>
      <vt:lpstr>Слайд 4</vt:lpstr>
      <vt:lpstr>Слайд 5</vt:lpstr>
      <vt:lpstr>             Match the words with opposite meanings. </vt:lpstr>
      <vt:lpstr>Check yourself</vt:lpstr>
      <vt:lpstr>          Complete the table: </vt:lpstr>
      <vt:lpstr>Check yourself</vt:lpstr>
      <vt:lpstr>       Find and circle the words about sport </vt:lpstr>
      <vt:lpstr>Check yourself</vt:lpstr>
      <vt:lpstr>       Match the words and the definitions: </vt:lpstr>
      <vt:lpstr>Check yourself</vt:lpstr>
      <vt:lpstr>Match the words and the pictures.</vt:lpstr>
      <vt:lpstr>Check yourself</vt:lpstr>
      <vt:lpstr>Слайд 16</vt:lpstr>
      <vt:lpstr>Слайд 17</vt:lpstr>
      <vt:lpstr>Слайд 18</vt:lpstr>
      <vt:lpstr>Слайд 19</vt:lpstr>
      <vt:lpstr>Слайд 20</vt:lpstr>
      <vt:lpstr>Make up the words:                      </vt:lpstr>
      <vt:lpstr>Check yourself</vt:lpstr>
      <vt:lpstr>Tiny wants to invite you to the picnic. Be   ready.  1) What would you take for the picnic?  2) What sport would you like to play?                         </vt:lpstr>
      <vt:lpstr>Check yourself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what is the weather like in summer in:</dc:title>
  <dc:creator>Андрей</dc:creator>
  <cp:lastModifiedBy>андрей</cp:lastModifiedBy>
  <cp:revision>23</cp:revision>
  <dcterms:created xsi:type="dcterms:W3CDTF">2011-12-07T19:01:20Z</dcterms:created>
  <dcterms:modified xsi:type="dcterms:W3CDTF">2012-01-26T19:45:29Z</dcterms:modified>
</cp:coreProperties>
</file>