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8799B23B-EC83-4686-B30A-512413B5E67A}" styleName="Светлый стиль 3 - акцент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22838BEF-8BB2-4498-84A7-C5851F593DF1}" styleName="Средний стиль 4 -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BC89EF96-8CEA-46FF-86C4-4CE0E7609802}" styleName="Светлый стиль 3 - акцент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Светлый стиль 3 - акцент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BDBED569-4797-4DF1-A0F4-6AAB3CD982D8}" styleName="Светлый стиль 3 - акцент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11/19/2012</a:t>
            </a:fld>
            <a:endParaRPr lang="en-US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11/19/2012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11/19/2012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11/19/2012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11/19/2012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11/19/2012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11/19/2012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11/19/2012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11/19/2012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11/19/2012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11/19/2012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11/19/2012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4000" r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9200" y="1524000"/>
            <a:ext cx="7467600" cy="6096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Кислякова Ю.Н., </a:t>
            </a:r>
            <a:r>
              <a:rPr lang="ru-RU" dirty="0" err="1" smtClean="0">
                <a:solidFill>
                  <a:schemeClr val="bg1"/>
                </a:solidFill>
              </a:rPr>
              <a:t>Мыслюк</a:t>
            </a:r>
            <a:r>
              <a:rPr lang="ru-RU" dirty="0" smtClean="0">
                <a:solidFill>
                  <a:schemeClr val="bg1"/>
                </a:solidFill>
              </a:rPr>
              <a:t> В.В. Развитие речи детей дошкольного возраста с интеллектуальной недостаточностью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ransition spd="med">
    <p:zoom dir="in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33400" y="304800"/>
            <a:ext cx="8001000" cy="1066800"/>
          </a:xfrm>
          <a:prstGeom prst="rect">
            <a:avLst/>
          </a:prstGeom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ru-RU" sz="1600" dirty="0" smtClean="0"/>
              <a:t>В процессе коррекционно-развивающей работы происходит </a:t>
            </a:r>
            <a:r>
              <a:rPr lang="ru-RU" sz="1600" b="1" i="1" u="sng" dirty="0" smtClean="0">
                <a:solidFill>
                  <a:srgbClr val="7030A0"/>
                </a:solidFill>
              </a:rPr>
              <a:t>обогащение</a:t>
            </a:r>
            <a:r>
              <a:rPr lang="ru-RU" sz="1600" i="1" dirty="0" smtClean="0"/>
              <a:t> словаря </a:t>
            </a:r>
            <a:r>
              <a:rPr lang="ru-RU" sz="1600" dirty="0" smtClean="0"/>
              <a:t>детей, первоначально складывается словарный запас, обозначающий элементы присваиваемой ребёнком культуры. Обогащение словаря создаётся за счёт изменения слова, овладения его различными формами: уменьшительно-ласкательными, степенями сравнения и пр.</a:t>
            </a:r>
            <a:endParaRPr lang="ru-RU" sz="1600" dirty="0"/>
          </a:p>
        </p:txBody>
      </p:sp>
      <p:sp>
        <p:nvSpPr>
          <p:cNvPr id="7" name="Выноска со стрелкой вниз 6"/>
          <p:cNvSpPr/>
          <p:nvPr/>
        </p:nvSpPr>
        <p:spPr>
          <a:xfrm>
            <a:off x="533400" y="1676400"/>
            <a:ext cx="8001000" cy="685800"/>
          </a:xfrm>
          <a:prstGeom prst="downArrowCallout">
            <a:avLst/>
          </a:prstGeom>
          <a:effectLst>
            <a:glow rad="1016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dirty="0" smtClean="0"/>
              <a:t>В ходе ознакомления с окружающим миром дети усваивают:</a:t>
            </a:r>
            <a:endParaRPr lang="ru-RU" sz="16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1524000" y="2514600"/>
            <a:ext cx="5943600" cy="4114800"/>
          </a:xfrm>
          <a:prstGeom prst="rect">
            <a:avLst/>
          </a:prstGeom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just">
              <a:buFont typeface="Wingdings" pitchFamily="2" charset="2"/>
              <a:buChar char="v"/>
            </a:pPr>
            <a:r>
              <a:rPr lang="ru-RU" sz="1600" dirty="0" smtClean="0"/>
              <a:t> </a:t>
            </a:r>
            <a:r>
              <a:rPr lang="ru-RU" sz="1600" dirty="0" smtClean="0"/>
              <a:t>бытовой </a:t>
            </a:r>
            <a:r>
              <a:rPr lang="ru-RU" sz="1600" dirty="0" smtClean="0"/>
              <a:t>словарь (названия частей тела, лица, игрушек, предметов посуды, мебели, одежды и т. д.);</a:t>
            </a:r>
          </a:p>
          <a:p>
            <a:pPr lvl="0" algn="just">
              <a:buFont typeface="Wingdings" pitchFamily="2" charset="2"/>
              <a:buChar char="v"/>
            </a:pPr>
            <a:r>
              <a:rPr lang="ru-RU" sz="1600" dirty="0" smtClean="0"/>
              <a:t> </a:t>
            </a:r>
            <a:r>
              <a:rPr lang="ru-RU" sz="1600" dirty="0" smtClean="0"/>
              <a:t>природоведческий </a:t>
            </a:r>
            <a:r>
              <a:rPr lang="ru-RU" sz="1600" dirty="0" smtClean="0"/>
              <a:t>словарь (названия объектов и явлений живой и неживой природы);</a:t>
            </a:r>
          </a:p>
          <a:p>
            <a:pPr lvl="0" algn="just">
              <a:buFont typeface="Wingdings" pitchFamily="2" charset="2"/>
              <a:buChar char="v"/>
            </a:pPr>
            <a:r>
              <a:rPr lang="ru-RU" sz="1600" dirty="0" smtClean="0"/>
              <a:t> </a:t>
            </a:r>
            <a:r>
              <a:rPr lang="ru-RU" sz="1600" dirty="0" smtClean="0"/>
              <a:t>обществоведческий словарь — слова, обозначающие явления общественной жизни </a:t>
            </a:r>
            <a:r>
              <a:rPr lang="ru-RU" sz="1600" i="1" dirty="0" smtClean="0"/>
              <a:t>(город, страна, республика </a:t>
            </a:r>
            <a:r>
              <a:rPr lang="ru-RU" sz="1600" dirty="0" smtClean="0"/>
              <a:t>и ДР. );</a:t>
            </a:r>
          </a:p>
          <a:p>
            <a:pPr algn="just">
              <a:buFont typeface="Wingdings" pitchFamily="2" charset="2"/>
              <a:buChar char="v"/>
            </a:pPr>
            <a:r>
              <a:rPr lang="ru-RU" sz="1600" dirty="0" smtClean="0"/>
              <a:t> лексику</a:t>
            </a:r>
            <a:r>
              <a:rPr lang="ru-RU" sz="1600" dirty="0" smtClean="0"/>
              <a:t>: слова, обозначающие эмоции, переживания, чувства;</a:t>
            </a:r>
          </a:p>
          <a:p>
            <a:pPr lvl="0" algn="just">
              <a:buFont typeface="Wingdings" pitchFamily="2" charset="2"/>
              <a:buChar char="v"/>
            </a:pPr>
            <a:r>
              <a:rPr lang="ru-RU" sz="1600" dirty="0" smtClean="0"/>
              <a:t> </a:t>
            </a:r>
            <a:r>
              <a:rPr lang="ru-RU" sz="1600" dirty="0" smtClean="0"/>
              <a:t>качественную </a:t>
            </a:r>
            <a:r>
              <a:rPr lang="ru-RU" sz="1600" dirty="0" smtClean="0"/>
              <a:t>оценку предметов </a:t>
            </a:r>
            <a:r>
              <a:rPr lang="ru-RU" sz="1600" i="1" dirty="0" smtClean="0"/>
              <a:t>(хороший, плохой), </a:t>
            </a:r>
            <a:r>
              <a:rPr lang="ru-RU" sz="1600" dirty="0" smtClean="0"/>
              <a:t>их внешние признаки </a:t>
            </a:r>
            <a:r>
              <a:rPr lang="ru-RU" sz="1600" i="1" dirty="0" smtClean="0"/>
              <a:t>(чистый, грязный);</a:t>
            </a:r>
            <a:endParaRPr lang="ru-RU" sz="1600" dirty="0" smtClean="0"/>
          </a:p>
          <a:p>
            <a:pPr lvl="0" algn="just">
              <a:buFont typeface="Wingdings" pitchFamily="2" charset="2"/>
              <a:buChar char="v"/>
            </a:pPr>
            <a:r>
              <a:rPr lang="ru-RU" sz="1600" dirty="0" smtClean="0"/>
              <a:t> </a:t>
            </a:r>
            <a:r>
              <a:rPr lang="ru-RU" sz="1600" dirty="0" smtClean="0"/>
              <a:t>характеристики действий, поступков </a:t>
            </a:r>
            <a:r>
              <a:rPr lang="ru-RU" sz="1600" i="1" dirty="0" smtClean="0"/>
              <a:t>(дружно, забот­ливо);</a:t>
            </a:r>
            <a:endParaRPr lang="ru-RU" sz="1600" dirty="0" smtClean="0"/>
          </a:p>
          <a:p>
            <a:pPr lvl="0" algn="just">
              <a:buFont typeface="Wingdings" pitchFamily="2" charset="2"/>
              <a:buChar char="v"/>
            </a:pPr>
            <a:r>
              <a:rPr lang="ru-RU" sz="1600" dirty="0" smtClean="0"/>
              <a:t> </a:t>
            </a:r>
            <a:r>
              <a:rPr lang="ru-RU" sz="1600" dirty="0" smtClean="0"/>
              <a:t>словарь безопасности </a:t>
            </a:r>
            <a:r>
              <a:rPr lang="ru-RU" sz="1600" i="1" dirty="0" smtClean="0"/>
              <a:t>(стой, нельзя, опасно);</a:t>
            </a:r>
            <a:endParaRPr lang="ru-RU" sz="1600" dirty="0" smtClean="0"/>
          </a:p>
          <a:p>
            <a:pPr lvl="0" algn="just">
              <a:buFont typeface="Wingdings" pitchFamily="2" charset="2"/>
              <a:buChar char="v"/>
            </a:pPr>
            <a:r>
              <a:rPr lang="ru-RU" sz="1600" dirty="0" smtClean="0"/>
              <a:t> </a:t>
            </a:r>
            <a:r>
              <a:rPr lang="ru-RU" sz="1600" dirty="0" smtClean="0"/>
              <a:t>слова, обозначающие пространственно-временные отношения, количество.</a:t>
            </a:r>
          </a:p>
          <a:p>
            <a:pPr algn="ctr"/>
            <a:endParaRPr lang="ru-RU" dirty="0"/>
          </a:p>
        </p:txBody>
      </p:sp>
    </p:spTree>
  </p:cSld>
  <p:clrMapOvr>
    <a:masterClrMapping/>
  </p:clrMapOvr>
  <p:transition spd="slow">
    <p:wheel spokes="3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04800" y="228600"/>
            <a:ext cx="2590800" cy="838200"/>
          </a:xfrm>
          <a:prstGeom prst="rect">
            <a:avLst/>
          </a:prstGeom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 smtClean="0"/>
              <a:t>Появление нового слова в активной лексике обусловлено следующими требованиями:</a:t>
            </a:r>
            <a:endParaRPr lang="ru-RU" sz="14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52400" y="1219200"/>
            <a:ext cx="2895600" cy="5334000"/>
          </a:xfrm>
          <a:prstGeom prst="rect">
            <a:avLst/>
          </a:prstGeom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just">
              <a:buFont typeface="Wingdings" pitchFamily="2" charset="2"/>
              <a:buChar char="ü"/>
            </a:pPr>
            <a:r>
              <a:rPr lang="ru-RU" sz="1600" dirty="0" smtClean="0"/>
              <a:t> коммуникативная </a:t>
            </a:r>
            <a:r>
              <a:rPr lang="ru-RU" sz="1600" dirty="0" smtClean="0"/>
              <a:t>целесообразность: необходимость </a:t>
            </a:r>
            <a:r>
              <a:rPr lang="ru-RU" sz="1600" dirty="0" smtClean="0"/>
              <a:t>общения </a:t>
            </a:r>
            <a:r>
              <a:rPr lang="ru-RU" sz="1600" dirty="0" smtClean="0"/>
              <a:t>с другими, усвоения знаний и умений, </a:t>
            </a:r>
            <a:r>
              <a:rPr lang="ru-RU" sz="1600" dirty="0" smtClean="0"/>
              <a:t>рекомендованных </a:t>
            </a:r>
            <a:r>
              <a:rPr lang="ru-RU" sz="1600" dirty="0" smtClean="0"/>
              <a:t>программой для специальных дошкольных учреждений;</a:t>
            </a:r>
          </a:p>
          <a:p>
            <a:pPr lvl="0" algn="just">
              <a:buFont typeface="Wingdings" pitchFamily="2" charset="2"/>
              <a:buChar char="ü"/>
            </a:pPr>
            <a:r>
              <a:rPr lang="ru-RU" sz="1600" dirty="0" smtClean="0"/>
              <a:t>отнесённость того или иного слова к </a:t>
            </a:r>
            <a:r>
              <a:rPr lang="ru-RU" sz="1600" dirty="0" smtClean="0"/>
              <a:t>общеупотребительной </a:t>
            </a:r>
            <a:r>
              <a:rPr lang="ru-RU" sz="1600" dirty="0" smtClean="0"/>
              <a:t>лексике, его доступность детям (лексические, фонетиче­ские, грамматические особенности);</a:t>
            </a:r>
          </a:p>
          <a:p>
            <a:pPr lvl="0" algn="just">
              <a:buFont typeface="Wingdings" pitchFamily="2" charset="2"/>
              <a:buChar char="ü"/>
            </a:pPr>
            <a:r>
              <a:rPr lang="ru-RU" sz="1600" dirty="0" smtClean="0"/>
              <a:t>подбор слов, относящихся к разным частям речи;</a:t>
            </a:r>
          </a:p>
          <a:p>
            <a:pPr lvl="0" algn="just">
              <a:buFont typeface="Wingdings" pitchFamily="2" charset="2"/>
              <a:buChar char="ü"/>
            </a:pPr>
            <a:r>
              <a:rPr lang="ru-RU" sz="1600" dirty="0" smtClean="0"/>
              <a:t>учёт уровня овладения речью детьми данной группы;</a:t>
            </a:r>
          </a:p>
          <a:p>
            <a:pPr algn="just">
              <a:buFont typeface="Wingdings" pitchFamily="2" charset="2"/>
              <a:buChar char="ü"/>
            </a:pPr>
            <a:r>
              <a:rPr lang="ru-RU" sz="1600" dirty="0" smtClean="0"/>
              <a:t>значимость слова для понимания детьми дошкольного возраста смысла литературных произведений и </a:t>
            </a:r>
            <a:r>
              <a:rPr lang="ru-RU" sz="1600" dirty="0" smtClean="0"/>
              <a:t>др.</a:t>
            </a:r>
            <a:endParaRPr lang="ru-RU" sz="16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3581400" y="228600"/>
            <a:ext cx="5181600" cy="838200"/>
          </a:xfrm>
          <a:prstGeom prst="rect">
            <a:avLst/>
          </a:prstGeom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накопление словарного запаса осуществляется в </a:t>
            </a:r>
            <a:r>
              <a:rPr lang="ru-RU" i="1" dirty="0" smtClean="0"/>
              <a:t>трёх направлениях: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3276600" y="1524000"/>
            <a:ext cx="1524000" cy="2057400"/>
          </a:xfrm>
          <a:prstGeom prst="rect">
            <a:avLst/>
          </a:prstGeom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just"/>
            <a:endParaRPr lang="ru-RU" sz="1600" dirty="0" smtClean="0"/>
          </a:p>
          <a:p>
            <a:pPr lvl="0" algn="just"/>
            <a:r>
              <a:rPr lang="ru-RU" sz="1600" dirty="0" smtClean="0"/>
              <a:t>расширение </a:t>
            </a:r>
            <a:r>
              <a:rPr lang="ru-RU" sz="1600" dirty="0" smtClean="0"/>
              <a:t>словарного запаса ребёнка на основе озна­комления с новыми предметами и </a:t>
            </a:r>
            <a:r>
              <a:rPr lang="ru-RU" sz="1600" dirty="0" smtClean="0"/>
              <a:t>явлениями.</a:t>
            </a:r>
            <a:endParaRPr lang="ru-RU" sz="1600" dirty="0" smtClean="0"/>
          </a:p>
          <a:p>
            <a:pPr algn="ctr"/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5181600" y="1524000"/>
            <a:ext cx="1752600" cy="2057400"/>
          </a:xfrm>
          <a:prstGeom prst="rect">
            <a:avLst/>
          </a:prstGeom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just"/>
            <a:endParaRPr lang="ru-RU" sz="1400" dirty="0" smtClean="0"/>
          </a:p>
          <a:p>
            <a:pPr lvl="0" algn="just"/>
            <a:r>
              <a:rPr lang="ru-RU" sz="1400" dirty="0" smtClean="0"/>
              <a:t>знакомство </a:t>
            </a:r>
            <a:r>
              <a:rPr lang="ru-RU" sz="1400" dirty="0" smtClean="0"/>
              <a:t>со словами, которые называют качества, </a:t>
            </a:r>
            <a:r>
              <a:rPr lang="ru-RU" sz="1400" dirty="0" smtClean="0"/>
              <a:t>свойства</a:t>
            </a:r>
            <a:r>
              <a:rPr lang="ru-RU" sz="1400" dirty="0" smtClean="0"/>
              <a:t>, отношения, на основе углубления знаний о пред­метах и явлениях окружающего </a:t>
            </a:r>
            <a:r>
              <a:rPr lang="ru-RU" sz="1400" dirty="0" smtClean="0"/>
              <a:t>мира.</a:t>
            </a:r>
            <a:endParaRPr lang="ru-RU" sz="1400" dirty="0" smtClean="0"/>
          </a:p>
          <a:p>
            <a:pPr algn="ctr"/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7315200" y="1524000"/>
            <a:ext cx="1676400" cy="2057400"/>
          </a:xfrm>
          <a:prstGeom prst="rect">
            <a:avLst/>
          </a:prstGeom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just"/>
            <a:endParaRPr lang="ru-RU" sz="1400" dirty="0" smtClean="0"/>
          </a:p>
          <a:p>
            <a:pPr lvl="0" algn="just"/>
            <a:r>
              <a:rPr lang="ru-RU" sz="1400" dirty="0" smtClean="0"/>
              <a:t>появление </a:t>
            </a:r>
            <a:r>
              <a:rPr lang="ru-RU" sz="1400" dirty="0" smtClean="0"/>
              <a:t>новых слов, обозначающих простые понятия, на основе различия и обобщения предметов по существенным признакам.</a:t>
            </a:r>
          </a:p>
          <a:p>
            <a:pPr algn="ctr"/>
            <a:endParaRPr lang="ru-RU" dirty="0"/>
          </a:p>
        </p:txBody>
      </p:sp>
      <p:cxnSp>
        <p:nvCxnSpPr>
          <p:cNvPr id="13" name="Прямая со стрелкой 12"/>
          <p:cNvCxnSpPr/>
          <p:nvPr/>
        </p:nvCxnSpPr>
        <p:spPr>
          <a:xfrm rot="10800000" flipV="1">
            <a:off x="4495800" y="1219200"/>
            <a:ext cx="228600" cy="152400"/>
          </a:xfrm>
          <a:prstGeom prst="straightConnector1">
            <a:avLst/>
          </a:prstGeom>
          <a:ln>
            <a:tailEnd type="arrow"/>
          </a:ln>
          <a:effectLst>
            <a:glow rad="139700">
              <a:schemeClr val="accent4">
                <a:satMod val="175000"/>
                <a:alpha val="40000"/>
              </a:schemeClr>
            </a:glow>
          </a:effectLst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 rot="5400000">
            <a:off x="5982494" y="1332706"/>
            <a:ext cx="228600" cy="1588"/>
          </a:xfrm>
          <a:prstGeom prst="straightConnector1">
            <a:avLst/>
          </a:prstGeom>
          <a:ln>
            <a:tailEnd type="arrow"/>
          </a:ln>
          <a:effectLst>
            <a:glow rad="101600">
              <a:schemeClr val="accent4">
                <a:satMod val="175000"/>
                <a:alpha val="40000"/>
              </a:schemeClr>
            </a:glow>
          </a:effectLst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>
            <a:off x="7848600" y="1219200"/>
            <a:ext cx="228600" cy="152400"/>
          </a:xfrm>
          <a:prstGeom prst="straightConnector1">
            <a:avLst/>
          </a:prstGeom>
          <a:ln>
            <a:tailEnd type="arrow"/>
          </a:ln>
          <a:effectLst>
            <a:glow rad="139700">
              <a:schemeClr val="accent4">
                <a:satMod val="175000"/>
                <a:alpha val="40000"/>
              </a:schemeClr>
            </a:glow>
          </a:effectLst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/>
          <p:nvPr/>
        </p:nvCxnSpPr>
        <p:spPr>
          <a:xfrm>
            <a:off x="3962400" y="3733800"/>
            <a:ext cx="1981200" cy="990600"/>
          </a:xfrm>
          <a:prstGeom prst="straightConnector1">
            <a:avLst/>
          </a:prstGeom>
          <a:ln>
            <a:tailEnd type="arrow"/>
          </a:ln>
          <a:effectLst>
            <a:glow rad="139700">
              <a:schemeClr val="accent4">
                <a:satMod val="175000"/>
                <a:alpha val="40000"/>
              </a:schemeClr>
            </a:glow>
          </a:effectLst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/>
          <p:nvPr/>
        </p:nvCxnSpPr>
        <p:spPr>
          <a:xfrm rot="10800000" flipV="1">
            <a:off x="6096000" y="3733800"/>
            <a:ext cx="2209800" cy="990600"/>
          </a:xfrm>
          <a:prstGeom prst="straightConnector1">
            <a:avLst/>
          </a:prstGeom>
          <a:ln>
            <a:tailEnd type="arrow"/>
          </a:ln>
          <a:effectLst>
            <a:glow rad="139700">
              <a:schemeClr val="accent4">
                <a:satMod val="175000"/>
                <a:alpha val="40000"/>
              </a:schemeClr>
            </a:glow>
          </a:effectLst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/>
          <p:nvPr/>
        </p:nvCxnSpPr>
        <p:spPr>
          <a:xfrm rot="5400000">
            <a:off x="5485606" y="4191000"/>
            <a:ext cx="1067594" cy="794"/>
          </a:xfrm>
          <a:prstGeom prst="straightConnector1">
            <a:avLst/>
          </a:prstGeom>
          <a:ln>
            <a:tailEnd type="arrow"/>
          </a:ln>
          <a:effectLst>
            <a:glow rad="139700">
              <a:schemeClr val="accent4">
                <a:satMod val="175000"/>
                <a:alpha val="40000"/>
              </a:schemeClr>
            </a:glow>
          </a:effectLst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8" name="Прямоугольник 27"/>
          <p:cNvSpPr/>
          <p:nvPr/>
        </p:nvSpPr>
        <p:spPr>
          <a:xfrm>
            <a:off x="3581400" y="4876800"/>
            <a:ext cx="4876800" cy="1066800"/>
          </a:xfrm>
          <a:prstGeom prst="rect">
            <a:avLst/>
          </a:prstGeom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endParaRPr lang="ru-RU" sz="1600" dirty="0" smtClean="0"/>
          </a:p>
          <a:p>
            <a:pPr algn="just"/>
            <a:r>
              <a:rPr lang="ru-RU" sz="1600" dirty="0" smtClean="0"/>
              <a:t>Эти </a:t>
            </a:r>
            <a:r>
              <a:rPr lang="ru-RU" sz="1600" dirty="0" smtClean="0"/>
              <a:t>направления работы присутствуют во всех возрастных группах и прослеживаются в содержании образовательных областей при условии реализации принципа межпредметных  низшей.</a:t>
            </a:r>
          </a:p>
          <a:p>
            <a:pPr algn="ctr"/>
            <a:endParaRPr lang="ru-RU" dirty="0"/>
          </a:p>
        </p:txBody>
      </p:sp>
    </p:spTree>
  </p:cSld>
  <p:clrMapOvr>
    <a:masterClrMapping/>
  </p:clrMapOvr>
  <p:transition spd="slow">
    <p:plus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46000" b="-4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Таблица 10"/>
          <p:cNvGraphicFramePr>
            <a:graphicFrameLocks noGrp="1"/>
          </p:cNvGraphicFramePr>
          <p:nvPr/>
        </p:nvGraphicFramePr>
        <p:xfrm>
          <a:off x="152400" y="685800"/>
          <a:ext cx="8763000" cy="5547360"/>
        </p:xfrm>
        <a:graphic>
          <a:graphicData uri="http://schemas.openxmlformats.org/drawingml/2006/table">
            <a:tbl>
              <a:tblPr firstRow="1" bandRow="1">
                <a:tableStyleId>{22838BEF-8BB2-4498-84A7-C5851F593DF1}</a:tableStyleId>
              </a:tblPr>
              <a:tblGrid>
                <a:gridCol w="4381500"/>
                <a:gridCol w="4381500"/>
              </a:tblGrid>
              <a:tr h="562708">
                <a:tc gridSpan="2">
                  <a:txBody>
                    <a:bodyPr/>
                    <a:lstStyle/>
                    <a:p>
                      <a:pPr algn="ctr"/>
                      <a:r>
                        <a:rPr kumimoji="0" lang="ru-RU" sz="1800" kern="1200" dirty="0" smtClean="0"/>
                        <a:t>Обогащение словарного запаса на занятия по развитию речи</a:t>
                      </a:r>
                      <a:r>
                        <a:rPr kumimoji="0" lang="ru-RU" sz="1800" kern="1200" baseline="0" dirty="0" smtClean="0"/>
                        <a:t> и</a:t>
                      </a:r>
                      <a:r>
                        <a:rPr kumimoji="0" lang="ru-RU" sz="1800" kern="1200" dirty="0" smtClean="0"/>
                        <a:t> ознакомлению с окружающим миром происходить следующим образом: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21547">
                <a:tc>
                  <a:txBody>
                    <a:bodyPr/>
                    <a:lstStyle/>
                    <a:p>
                      <a:pPr algn="ctr"/>
                      <a:r>
                        <a:rPr kumimoji="0" lang="ru-RU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Обогащение существительными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Обогащение глаголами </a:t>
                      </a:r>
                      <a:endParaRPr lang="ru-RU" dirty="0"/>
                    </a:p>
                  </a:txBody>
                  <a:tcPr/>
                </a:tc>
              </a:tr>
              <a:tr h="3992544">
                <a:tc>
                  <a:txBody>
                    <a:bodyPr/>
                    <a:lstStyle/>
                    <a:p>
                      <a:pPr lvl="0" algn="just">
                        <a:buFont typeface="Wingdings" pitchFamily="2" charset="2"/>
                        <a:buChar char="q"/>
                      </a:pPr>
                      <a:r>
                        <a:rPr kumimoji="0" lang="ru-RU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показ и называние объекта;</a:t>
                      </a:r>
                    </a:p>
                    <a:p>
                      <a:pPr lvl="0" algn="just">
                        <a:buFont typeface="Wingdings" pitchFamily="2" charset="2"/>
                        <a:buChar char="q"/>
                      </a:pPr>
                      <a:r>
                        <a:rPr kumimoji="0" lang="ru-RU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знакомство с назначением того или иного предмета;</a:t>
                      </a:r>
                    </a:p>
                    <a:p>
                      <a:pPr lvl="0" algn="just">
                        <a:buFont typeface="Wingdings" pitchFamily="2" charset="2"/>
                        <a:buChar char="q"/>
                      </a:pPr>
                      <a:r>
                        <a:rPr kumimoji="0" lang="ru-RU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неоднократное называние предмета во время игры; </a:t>
                      </a:r>
                    </a:p>
                    <a:p>
                      <a:pPr lvl="0" algn="just">
                        <a:buFont typeface="Wingdings" pitchFamily="2" charset="2"/>
                        <a:buChar char="q"/>
                      </a:pPr>
                      <a:r>
                        <a:rPr kumimoji="0" lang="ru-RU" sz="16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 </a:t>
                      </a:r>
                      <a:r>
                        <a:rPr kumimoji="0" lang="ru-RU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его поиск по названию среди других предметов;</a:t>
                      </a:r>
                    </a:p>
                    <a:p>
                      <a:pPr lvl="0" algn="just">
                        <a:buFont typeface="Wingdings" pitchFamily="2" charset="2"/>
                        <a:buChar char="q"/>
                      </a:pPr>
                      <a:r>
                        <a:rPr kumimoji="0" lang="ru-RU" sz="16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ru-RU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нахождение предмета по просьбе при возможности выбора из большего количества предметов;</a:t>
                      </a:r>
                    </a:p>
                    <a:p>
                      <a:pPr lvl="0" algn="just">
                        <a:buFont typeface="Wingdings" pitchFamily="2" charset="2"/>
                        <a:buChar char="q"/>
                      </a:pPr>
                      <a:r>
                        <a:rPr kumimoji="0" lang="ru-RU" sz="16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ru-RU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выбор аналогичных, но отличающихся по цвету, величине и другим признакам предметов и их изображений;</a:t>
                      </a:r>
                    </a:p>
                    <a:p>
                      <a:pPr lvl="0" algn="just">
                        <a:buFont typeface="Wingdings" pitchFamily="2" charset="2"/>
                        <a:buChar char="q"/>
                      </a:pPr>
                      <a:r>
                        <a:rPr kumimoji="0" lang="ru-RU" sz="16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ru-RU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закрепление названия предмета в дидактических играх, стихотворениях, рассказах, сказках, общении в повседневных бытовых ситуациях</a:t>
                      </a:r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just">
                        <a:buFont typeface="Wingdings" pitchFamily="2" charset="2"/>
                        <a:buChar char="q"/>
                      </a:pPr>
                      <a:r>
                        <a:rPr kumimoji="0" lang="ru-RU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знакомство с действием;</a:t>
                      </a:r>
                    </a:p>
                    <a:p>
                      <a:pPr lvl="0" algn="just"/>
                      <a:r>
                        <a:rPr kumimoji="0" lang="ru-RU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называние действия и объекта, который его выполняет</a:t>
                      </a:r>
                      <a:r>
                        <a:rPr kumimoji="0" lang="ru-RU" sz="16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ru-RU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(спит Маша);</a:t>
                      </a:r>
                    </a:p>
                    <a:p>
                      <a:pPr lvl="0" algn="just">
                        <a:buFont typeface="Wingdings" pitchFamily="2" charset="2"/>
                        <a:buChar char="q"/>
                      </a:pPr>
                      <a:r>
                        <a:rPr kumimoji="0" lang="ru-RU" sz="16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ru-RU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организацию игр, упражнений, во время которых действие многократно обыгрывается (спит мальчик, девочка,</a:t>
                      </a:r>
                      <a:r>
                        <a:rPr kumimoji="0" lang="ru-RU" sz="16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ru-RU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кукла, мишка);</a:t>
                      </a:r>
                    </a:p>
                    <a:p>
                      <a:pPr algn="just">
                        <a:buFont typeface="Wingdings" pitchFamily="2" charset="2"/>
                        <a:buChar char="q"/>
                      </a:pPr>
                      <a:r>
                        <a:rPr kumimoji="0" lang="ru-RU" sz="16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ru-RU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выбор одного из двух действий по простым сюжетным</a:t>
                      </a:r>
                      <a:r>
                        <a:rPr kumimoji="0" lang="ru-RU" sz="16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ru-RU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картинкам;</a:t>
                      </a:r>
                    </a:p>
                    <a:p>
                      <a:pPr lvl="0" algn="just">
                        <a:buFont typeface="Wingdings" pitchFamily="2" charset="2"/>
                        <a:buChar char="q"/>
                      </a:pPr>
                      <a:r>
                        <a:rPr kumimoji="0" lang="ru-RU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выбор нужного действия из нескольких вариантов (мальчик спит, делает зарядку, завтракает и т. д.);</a:t>
                      </a:r>
                    </a:p>
                    <a:p>
                      <a:pPr lvl="0" algn="just">
                        <a:buFont typeface="Wingdings" pitchFamily="2" charset="2"/>
                        <a:buChar char="q"/>
                      </a:pPr>
                      <a:r>
                        <a:rPr kumimoji="0" lang="ru-RU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включение названия действия в бытовые ситуации,</a:t>
                      </a:r>
                      <a:r>
                        <a:rPr kumimoji="0" lang="ru-RU" sz="16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ru-RU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игры, упражнения.</a:t>
                      </a:r>
                    </a:p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 spd="slow">
    <p:cover dir="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304800" y="152400"/>
          <a:ext cx="8534400" cy="6431280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2844800"/>
                <a:gridCol w="2844800"/>
                <a:gridCol w="2844800"/>
              </a:tblGrid>
              <a:tr h="129540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600" kern="1200" dirty="0" smtClean="0">
                          <a:solidFill>
                            <a:schemeClr val="bg1"/>
                          </a:solidFill>
                        </a:rPr>
                        <a:t>В процессе коррекционно-развивающей работы с детьми могут использоваться следующие приёмы словарной работы:</a:t>
                      </a:r>
                    </a:p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0" lang="ru-RU" sz="1800" b="1" i="0" kern="1200" dirty="0" smtClean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kumimoji="0" lang="ru-RU" sz="1800" b="1" i="0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Условия обогащения словарного запаса:</a:t>
                      </a:r>
                      <a:endParaRPr lang="ru-RU" i="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1800" b="1" i="1" kern="1200" dirty="0" smtClean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1" i="1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Условия закрепления и уточнения словарного запаса:</a:t>
                      </a:r>
                      <a:endParaRPr kumimoji="0" lang="ru-RU" sz="1800" b="1" kern="1200" dirty="0" smtClean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u-RU" dirty="0"/>
                    </a:p>
                  </a:txBody>
                  <a:tcPr/>
                </a:tc>
              </a:tr>
              <a:tr h="4704999">
                <a:tc>
                  <a:txBody>
                    <a:bodyPr/>
                    <a:lstStyle/>
                    <a:p>
                      <a:pPr algn="just">
                        <a:buFont typeface="Wingdings" pitchFamily="2" charset="2"/>
                        <a:buChar char="q"/>
                      </a:pPr>
                      <a:r>
                        <a:rPr kumimoji="0" lang="ru-RU" sz="1600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 называние (образец</a:t>
                      </a:r>
                      <a:r>
                        <a:rPr kumimoji="0" lang="ru-RU" sz="1600" kern="1200" baseline="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ru-RU" sz="1600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произношения) нового слова;</a:t>
                      </a:r>
                    </a:p>
                    <a:p>
                      <a:pPr lvl="0" algn="just">
                        <a:buFont typeface="Wingdings" pitchFamily="2" charset="2"/>
                        <a:buChar char="q"/>
                      </a:pPr>
                      <a:r>
                        <a:rPr kumimoji="0" lang="ru-RU" sz="1600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 объяснение его значения;</a:t>
                      </a:r>
                    </a:p>
                    <a:p>
                      <a:pPr lvl="0" algn="just"/>
                      <a:r>
                        <a:rPr kumimoji="0" lang="ru-RU" sz="1600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повторение слова (хоровое и индивидуальное);</a:t>
                      </a:r>
                    </a:p>
                    <a:p>
                      <a:pPr lvl="0" algn="just">
                        <a:buFont typeface="Wingdings" pitchFamily="2" charset="2"/>
                        <a:buChar char="q"/>
                      </a:pPr>
                      <a:r>
                        <a:rPr kumimoji="0" lang="ru-RU" sz="1600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 включение слова в словосочетание, предложение;</a:t>
                      </a:r>
                    </a:p>
                    <a:p>
                      <a:pPr lvl="0" algn="just">
                        <a:buFont typeface="Wingdings" pitchFamily="2" charset="2"/>
                        <a:buChar char="q"/>
                      </a:pPr>
                      <a:r>
                        <a:rPr kumimoji="0" lang="ru-RU" sz="1600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 вопрос, сопровождающийся подсказывающей мимикой;</a:t>
                      </a:r>
                    </a:p>
                    <a:p>
                      <a:pPr lvl="0" algn="just"/>
                      <a:r>
                        <a:rPr kumimoji="0" lang="ru-RU" sz="1600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загадки; </a:t>
                      </a:r>
                    </a:p>
                    <a:p>
                      <a:pPr lvl="0" algn="just">
                        <a:buFont typeface="Wingdings" pitchFamily="2" charset="2"/>
                        <a:buChar char="q"/>
                      </a:pPr>
                      <a:r>
                        <a:rPr kumimoji="0" lang="ru-RU" sz="1600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 сравнение предметов;</a:t>
                      </a:r>
                    </a:p>
                    <a:p>
                      <a:pPr algn="just">
                        <a:buFont typeface="Wingdings" pitchFamily="2" charset="2"/>
                        <a:buChar char="q"/>
                      </a:pPr>
                      <a:r>
                        <a:rPr kumimoji="0" lang="ru-RU" sz="1600" kern="1200" baseline="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ru-RU" sz="1600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декламация и пение с музыкальным сопровождением</a:t>
                      </a:r>
                      <a:r>
                        <a:rPr kumimoji="0" lang="ru-RU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buFont typeface="Wingdings" pitchFamily="2" charset="2"/>
                        <a:buChar char="q"/>
                      </a:pPr>
                      <a:r>
                        <a:rPr kumimoji="0" lang="ru-RU" sz="1400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 организация наблюдений за реальными объектами ближайшего окружения;</a:t>
                      </a:r>
                    </a:p>
                    <a:p>
                      <a:pPr algn="just">
                        <a:buFont typeface="Wingdings" pitchFamily="2" charset="2"/>
                        <a:buChar char="q"/>
                      </a:pPr>
                      <a:r>
                        <a:rPr kumimoji="0" lang="ru-RU" sz="1400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 предметно-практическая деятельность, предоставление ребёнку различного наглядного материала для активных обследовательских действий;</a:t>
                      </a:r>
                    </a:p>
                    <a:p>
                      <a:pPr lvl="0" algn="just">
                        <a:buFont typeface="Wingdings" pitchFamily="2" charset="2"/>
                        <a:buChar char="q"/>
                      </a:pPr>
                      <a:r>
                        <a:rPr kumimoji="0" lang="ru-RU" sz="1400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 точные указания педагога к руководству обследовательской деятельностью ребёнка, адекватные выполняемому действию ;</a:t>
                      </a:r>
                    </a:p>
                    <a:p>
                      <a:pPr lvl="0" algn="just">
                        <a:buFont typeface="Wingdings" pitchFamily="2" charset="2"/>
                        <a:buChar char="q"/>
                      </a:pPr>
                      <a:r>
                        <a:rPr kumimoji="0" lang="ru-RU" sz="1400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 определение качеств и свойств предмета на основе сравнения с противоположным (тяжёлый — лёгкий, твёрдый — мягкий);</a:t>
                      </a:r>
                    </a:p>
                    <a:p>
                      <a:pPr lvl="0" algn="just">
                        <a:buFont typeface="Wingdings" pitchFamily="2" charset="2"/>
                        <a:buChar char="q"/>
                      </a:pPr>
                      <a:r>
                        <a:rPr kumimoji="0" lang="ru-RU" sz="1400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 знакомство детей с литературными произведениями различных жанров (сказками, стихами, рассказами и т. д.).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just">
                        <a:buFont typeface="Wingdings" pitchFamily="2" charset="2"/>
                        <a:buChar char="q"/>
                      </a:pPr>
                      <a:r>
                        <a:rPr kumimoji="0" lang="ru-RU" sz="1400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 Предметная соотнесённость знаний (соотнесение слова и предмета, который оно обозначает).</a:t>
                      </a:r>
                    </a:p>
                    <a:p>
                      <a:pPr lvl="0" algn="just">
                        <a:buFont typeface="Wingdings" pitchFamily="2" charset="2"/>
                        <a:buChar char="q"/>
                      </a:pPr>
                      <a:r>
                        <a:rPr kumimoji="0" lang="ru-RU" sz="1400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 Чувственное познание объектов окружающего мира.</a:t>
                      </a:r>
                    </a:p>
                    <a:p>
                      <a:pPr lvl="0" algn="just">
                        <a:buFont typeface="Wingdings" pitchFamily="2" charset="2"/>
                        <a:buChar char="q"/>
                      </a:pPr>
                      <a:r>
                        <a:rPr kumimoji="0" lang="ru-RU" sz="1400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 Употребление окружающими значимыми взрослыми слов в их точном значении (например, не называть чашку — кружкой, блюдце — тарелкой, блузку — кофтой);</a:t>
                      </a:r>
                    </a:p>
                    <a:p>
                      <a:pPr lvl="0" algn="just">
                        <a:buFont typeface="Wingdings" pitchFamily="2" charset="2"/>
                        <a:buChar char="q"/>
                      </a:pPr>
                      <a:r>
                        <a:rPr kumimoji="0" lang="ru-RU" sz="1400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 Использование естественных и создание специальных социально-бытовых ситуаций для закрепления словарного</a:t>
                      </a:r>
                    </a:p>
                    <a:p>
                      <a:pPr algn="just"/>
                      <a:r>
                        <a:rPr kumimoji="0" lang="ru-RU" sz="1400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запаса.</a:t>
                      </a:r>
                    </a:p>
                    <a:p>
                      <a:pPr algn="just"/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 spd="slow">
    <p:cover dir="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09600" y="228600"/>
            <a:ext cx="7924800" cy="381000"/>
          </a:xfrm>
          <a:prstGeom prst="rect">
            <a:avLst/>
          </a:prstGeom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b="1" dirty="0" smtClean="0"/>
          </a:p>
          <a:p>
            <a:pPr algn="ctr"/>
            <a:r>
              <a:rPr lang="ru-RU" b="1" dirty="0" smtClean="0"/>
              <a:t>Приёмами </a:t>
            </a:r>
            <a:r>
              <a:rPr lang="ru-RU" b="1" dirty="0" smtClean="0"/>
              <a:t>активизации словарного запаса выступают:</a:t>
            </a:r>
            <a:endParaRPr lang="ru-RU" dirty="0" smtClean="0"/>
          </a:p>
          <a:p>
            <a:pPr algn="ctr"/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81000" y="1066800"/>
            <a:ext cx="4876800" cy="457200"/>
          </a:xfrm>
          <a:prstGeom prst="rect">
            <a:avLst/>
          </a:prstGeom>
          <a:effectLst>
            <a:glow rad="1397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ru-RU" sz="1400" dirty="0" smtClean="0">
                <a:solidFill>
                  <a:schemeClr val="bg1"/>
                </a:solidFill>
              </a:rPr>
              <a:t>побуждение ребёнка к подражанию речи взрослого </a:t>
            </a:r>
            <a:r>
              <a:rPr lang="ru-RU" sz="1400" dirty="0" smtClean="0">
                <a:solidFill>
                  <a:schemeClr val="bg1"/>
                </a:solidFill>
              </a:rPr>
              <a:t>, </a:t>
            </a:r>
            <a:r>
              <a:rPr lang="ru-RU" sz="1400" dirty="0" smtClean="0">
                <a:solidFill>
                  <a:schemeClr val="bg1"/>
                </a:solidFill>
              </a:rPr>
              <a:t>к выражению своих чувств желаний </a:t>
            </a:r>
            <a:endParaRPr lang="ru-RU" sz="1400" dirty="0">
              <a:solidFill>
                <a:schemeClr val="bg1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81000" y="1600200"/>
            <a:ext cx="5181600" cy="533400"/>
          </a:xfrm>
          <a:prstGeom prst="rect">
            <a:avLst/>
          </a:prstGeom>
          <a:effectLst>
            <a:glow rad="1397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endParaRPr lang="ru-RU" sz="1400" dirty="0" smtClean="0">
              <a:solidFill>
                <a:schemeClr val="bg1"/>
              </a:solidFill>
            </a:endParaRPr>
          </a:p>
          <a:p>
            <a:pPr lvl="0" algn="just"/>
            <a:r>
              <a:rPr lang="ru-RU" sz="1400" dirty="0" smtClean="0">
                <a:solidFill>
                  <a:schemeClr val="bg1"/>
                </a:solidFill>
              </a:rPr>
              <a:t>воспроизведение </a:t>
            </a:r>
            <a:r>
              <a:rPr lang="ru-RU" sz="1400" dirty="0" smtClean="0">
                <a:solidFill>
                  <a:schemeClr val="bg1"/>
                </a:solidFill>
              </a:rPr>
              <a:t>ребёнком ударного слога, интонационно-ритмического рисунка односложных и двухсложных слов;</a:t>
            </a:r>
          </a:p>
          <a:p>
            <a:pPr algn="ctr"/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381000" y="2209800"/>
            <a:ext cx="5486400" cy="457200"/>
          </a:xfrm>
          <a:prstGeom prst="rect">
            <a:avLst/>
          </a:prstGeom>
          <a:effectLst>
            <a:glow rad="1397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just"/>
            <a:endParaRPr lang="ru-RU" sz="1400" dirty="0" smtClean="0">
              <a:solidFill>
                <a:schemeClr val="bg1"/>
              </a:solidFill>
            </a:endParaRPr>
          </a:p>
          <a:p>
            <a:pPr lvl="0" algn="just"/>
            <a:r>
              <a:rPr lang="ru-RU" sz="1400" dirty="0" smtClean="0">
                <a:solidFill>
                  <a:schemeClr val="bg1"/>
                </a:solidFill>
              </a:rPr>
              <a:t>повторение </a:t>
            </a:r>
            <a:r>
              <a:rPr lang="ru-RU" sz="1400" dirty="0" smtClean="0">
                <a:solidFill>
                  <a:schemeClr val="bg1"/>
                </a:solidFill>
              </a:rPr>
              <a:t>звуковых комплексов, слогов, слов с </a:t>
            </a:r>
            <a:r>
              <a:rPr lang="ru-RU" sz="1400" dirty="0" smtClean="0">
                <a:solidFill>
                  <a:schemeClr val="bg1"/>
                </a:solidFill>
              </a:rPr>
              <a:t>различными </a:t>
            </a:r>
            <a:r>
              <a:rPr lang="ru-RU" sz="1400" dirty="0" smtClean="0">
                <a:solidFill>
                  <a:schemeClr val="bg1"/>
                </a:solidFill>
              </a:rPr>
              <a:t>интонациями (громко, тихо, спокойно, быстро);</a:t>
            </a:r>
          </a:p>
          <a:p>
            <a:pPr algn="ctr"/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381000" y="2743200"/>
            <a:ext cx="5791200" cy="533400"/>
          </a:xfrm>
          <a:prstGeom prst="rect">
            <a:avLst/>
          </a:prstGeom>
          <a:effectLst>
            <a:glow rad="1397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just"/>
            <a:endParaRPr lang="ru-RU" sz="1400" dirty="0" smtClean="0">
              <a:solidFill>
                <a:schemeClr val="bg1"/>
              </a:solidFill>
            </a:endParaRPr>
          </a:p>
          <a:p>
            <a:pPr lvl="0" algn="just"/>
            <a:r>
              <a:rPr lang="ru-RU" sz="1400" dirty="0" smtClean="0">
                <a:solidFill>
                  <a:schemeClr val="bg1"/>
                </a:solidFill>
              </a:rPr>
              <a:t>«</a:t>
            </a:r>
            <a:r>
              <a:rPr lang="ru-RU" sz="1400" dirty="0" smtClean="0">
                <a:solidFill>
                  <a:schemeClr val="bg1"/>
                </a:solidFill>
              </a:rPr>
              <a:t>наращивание», договаривание слогов в конце слова или слов в фразе из потешки, стихотворения, сказки, хорошо знакомых и понятных ребёнку;</a:t>
            </a:r>
          </a:p>
          <a:p>
            <a:pPr algn="ctr"/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381000" y="3352800"/>
            <a:ext cx="6172200" cy="609600"/>
          </a:xfrm>
          <a:prstGeom prst="rect">
            <a:avLst/>
          </a:prstGeom>
          <a:effectLst>
            <a:glow rad="1397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just"/>
            <a:endParaRPr lang="ru-RU" sz="1400" dirty="0" smtClean="0">
              <a:solidFill>
                <a:schemeClr val="bg1"/>
              </a:solidFill>
            </a:endParaRPr>
          </a:p>
          <a:p>
            <a:pPr lvl="0" algn="just"/>
            <a:r>
              <a:rPr lang="ru-RU" sz="1400" dirty="0" smtClean="0">
                <a:solidFill>
                  <a:schemeClr val="bg1"/>
                </a:solidFill>
              </a:rPr>
              <a:t>побуждение </a:t>
            </a:r>
            <a:r>
              <a:rPr lang="ru-RU" sz="1400" dirty="0" smtClean="0">
                <a:solidFill>
                  <a:schemeClr val="bg1"/>
                </a:solidFill>
              </a:rPr>
              <a:t>детей к замене звукоподражательных слов общеупотребительными </a:t>
            </a:r>
            <a:r>
              <a:rPr lang="ru-RU" sz="1400" dirty="0" smtClean="0">
                <a:solidFill>
                  <a:schemeClr val="bg1"/>
                </a:solidFill>
              </a:rPr>
              <a:t>поощрение </a:t>
            </a:r>
            <a:r>
              <a:rPr lang="ru-RU" sz="1400" dirty="0" smtClean="0">
                <a:solidFill>
                  <a:schemeClr val="bg1"/>
                </a:solidFill>
              </a:rPr>
              <a:t>их желания строить фразы, состоящие из 2—3 </a:t>
            </a:r>
            <a:r>
              <a:rPr lang="ru-RU" sz="1400" dirty="0" smtClean="0">
                <a:solidFill>
                  <a:schemeClr val="bg1"/>
                </a:solidFill>
              </a:rPr>
              <a:t>слов.</a:t>
            </a:r>
            <a:endParaRPr lang="ru-RU" sz="1400" dirty="0" smtClean="0">
              <a:solidFill>
                <a:schemeClr val="bg1"/>
              </a:solidFill>
            </a:endParaRPr>
          </a:p>
          <a:p>
            <a:pPr algn="ctr"/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381000" y="4038600"/>
            <a:ext cx="6553200" cy="533400"/>
          </a:xfrm>
          <a:prstGeom prst="rect">
            <a:avLst/>
          </a:prstGeom>
          <a:effectLst>
            <a:glow rad="1397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just"/>
            <a:endParaRPr lang="ru-RU" sz="1400" dirty="0" smtClean="0">
              <a:solidFill>
                <a:schemeClr val="bg1"/>
              </a:solidFill>
            </a:endParaRPr>
          </a:p>
          <a:p>
            <a:pPr lvl="0" algn="just"/>
            <a:r>
              <a:rPr lang="ru-RU" sz="1400" dirty="0" smtClean="0">
                <a:solidFill>
                  <a:schemeClr val="bg1"/>
                </a:solidFill>
              </a:rPr>
              <a:t>организация </a:t>
            </a:r>
            <a:r>
              <a:rPr lang="ru-RU" sz="1400" dirty="0" smtClean="0">
                <a:solidFill>
                  <a:schemeClr val="bg1"/>
                </a:solidFill>
              </a:rPr>
              <a:t>действий с предметами, разыгрывание простых сюжетов со знакомыми предметами и игрушками;</a:t>
            </a:r>
          </a:p>
          <a:p>
            <a:pPr algn="ctr"/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381000" y="4648200"/>
            <a:ext cx="6858000" cy="533400"/>
          </a:xfrm>
          <a:prstGeom prst="rect">
            <a:avLst/>
          </a:prstGeom>
          <a:effectLst>
            <a:glow rad="1397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just"/>
            <a:endParaRPr lang="ru-RU" sz="1400" dirty="0" smtClean="0">
              <a:solidFill>
                <a:schemeClr val="bg1"/>
              </a:solidFill>
            </a:endParaRPr>
          </a:p>
          <a:p>
            <a:pPr lvl="0" algn="just"/>
            <a:r>
              <a:rPr lang="ru-RU" sz="1400" dirty="0" smtClean="0">
                <a:solidFill>
                  <a:schemeClr val="bg1"/>
                </a:solidFill>
              </a:rPr>
              <a:t>рассматривание </a:t>
            </a:r>
            <a:r>
              <a:rPr lang="ru-RU" sz="1400" dirty="0" smtClean="0">
                <a:solidFill>
                  <a:schemeClr val="bg1"/>
                </a:solidFill>
              </a:rPr>
              <a:t>сюжетных картин, отражающих </a:t>
            </a:r>
            <a:r>
              <a:rPr lang="ru-RU" sz="1400" dirty="0" smtClean="0">
                <a:solidFill>
                  <a:schemeClr val="bg1"/>
                </a:solidFill>
              </a:rPr>
              <a:t>понятные </a:t>
            </a:r>
            <a:r>
              <a:rPr lang="ru-RU" sz="1400" dirty="0" smtClean="0">
                <a:solidFill>
                  <a:schemeClr val="bg1"/>
                </a:solidFill>
              </a:rPr>
              <a:t>детям ситуации, с называнием изображённых предметов и действий;</a:t>
            </a:r>
          </a:p>
          <a:p>
            <a:pPr algn="ctr"/>
            <a:endParaRPr lang="ru-RU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381000" y="5257800"/>
            <a:ext cx="7315200" cy="457200"/>
          </a:xfrm>
          <a:prstGeom prst="rect">
            <a:avLst/>
          </a:prstGeom>
          <a:effectLst>
            <a:glow rad="1397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ru-RU" sz="1600" dirty="0" smtClean="0">
                <a:solidFill>
                  <a:schemeClr val="bg1"/>
                </a:solidFill>
              </a:rPr>
              <a:t>побуждение к использованию в речи слов, относящихся к различным частям речи </a:t>
            </a:r>
            <a:endParaRPr lang="ru-RU" sz="1600" dirty="0">
              <a:solidFill>
                <a:schemeClr val="bg1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381000" y="5791200"/>
            <a:ext cx="7696200" cy="457200"/>
          </a:xfrm>
          <a:prstGeom prst="rect">
            <a:avLst/>
          </a:prstGeom>
          <a:effectLst>
            <a:glow rad="1397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just"/>
            <a:endParaRPr lang="ru-RU" sz="1600" dirty="0" smtClean="0">
              <a:solidFill>
                <a:schemeClr val="bg1"/>
              </a:solidFill>
            </a:endParaRPr>
          </a:p>
          <a:p>
            <a:pPr lvl="0" algn="just"/>
            <a:r>
              <a:rPr lang="ru-RU" sz="1600" dirty="0" smtClean="0">
                <a:solidFill>
                  <a:schemeClr val="bg1"/>
                </a:solidFill>
              </a:rPr>
              <a:t>побуждение </a:t>
            </a:r>
            <a:r>
              <a:rPr lang="ru-RU" sz="1600" dirty="0" smtClean="0">
                <a:solidFill>
                  <a:schemeClr val="bg1"/>
                </a:solidFill>
              </a:rPr>
              <a:t>к обращению с просьбой (дай пить), </a:t>
            </a:r>
            <a:r>
              <a:rPr lang="ru-RU" sz="1600" dirty="0" smtClean="0">
                <a:solidFill>
                  <a:schemeClr val="bg1"/>
                </a:solidFill>
              </a:rPr>
              <a:t>поменяться </a:t>
            </a:r>
            <a:r>
              <a:rPr lang="ru-RU" sz="1600" dirty="0" smtClean="0">
                <a:solidFill>
                  <a:schemeClr val="bg1"/>
                </a:solidFill>
              </a:rPr>
              <a:t>игрушкой с другим ребёнком (дай машинку);</a:t>
            </a:r>
          </a:p>
          <a:p>
            <a:pPr algn="ctr"/>
            <a:endParaRPr lang="ru-RU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381000" y="6324600"/>
            <a:ext cx="8305800" cy="457200"/>
          </a:xfrm>
          <a:prstGeom prst="rect">
            <a:avLst/>
          </a:prstGeom>
          <a:effectLst>
            <a:glow rad="1397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ru-RU" sz="1600" dirty="0" smtClean="0"/>
              <a:t>комментирование своих действий ребёнком. </a:t>
            </a:r>
            <a:r>
              <a:rPr lang="ru-RU" sz="1600" dirty="0" smtClean="0"/>
              <a:t>Желательно</a:t>
            </a:r>
            <a:r>
              <a:rPr lang="ru-RU" sz="1600" dirty="0" smtClean="0"/>
              <a:t>, чтобы о себе он говорил в первом лице: «Я мою, я иду</a:t>
            </a:r>
            <a:endParaRPr lang="ru-RU" sz="1600" dirty="0"/>
          </a:p>
        </p:txBody>
      </p:sp>
      <p:pic>
        <p:nvPicPr>
          <p:cNvPr id="24579" name="Picture 3" descr="C:\Users\admin\Desktop\i (9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965949" y="1160462"/>
            <a:ext cx="2039937" cy="2268538"/>
          </a:xfrm>
          <a:prstGeom prst="rect">
            <a:avLst/>
          </a:prstGeom>
          <a:ln>
            <a:noFill/>
          </a:ln>
          <a:effectLst>
            <a:glow rad="139700">
              <a:schemeClr val="accent4">
                <a:satMod val="175000"/>
                <a:alpha val="40000"/>
              </a:schemeClr>
            </a:glow>
            <a:softEdge rad="112500"/>
          </a:effectLst>
        </p:spPr>
      </p:pic>
    </p:spTree>
  </p:cSld>
  <p:clrMapOvr>
    <a:masterClrMapping/>
  </p:clrMapOvr>
  <p:transition spd="slow">
    <p:pull dir="l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85800" y="152400"/>
            <a:ext cx="7315200" cy="381000"/>
          </a:xfrm>
          <a:prstGeom prst="rect">
            <a:avLst/>
          </a:prstGeom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b="1" i="1" dirty="0" smtClean="0"/>
          </a:p>
          <a:p>
            <a:pPr algn="ctr"/>
            <a:r>
              <a:rPr lang="ru-RU" b="1" i="1" dirty="0" smtClean="0"/>
              <a:t>Условиями </a:t>
            </a:r>
            <a:r>
              <a:rPr lang="ru-RU" b="1" i="1" dirty="0" smtClean="0"/>
              <a:t>активизации речи </a:t>
            </a:r>
            <a:r>
              <a:rPr lang="ru-RU" b="1" dirty="0" smtClean="0"/>
              <a:t>выступают:</a:t>
            </a:r>
            <a:endParaRPr lang="ru-RU" dirty="0" smtClean="0"/>
          </a:p>
          <a:p>
            <a:pPr algn="ctr"/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04800" y="3124200"/>
            <a:ext cx="4648200" cy="609600"/>
          </a:xfrm>
          <a:prstGeom prst="rect">
            <a:avLst/>
          </a:prstGeom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ru-RU" sz="1400" dirty="0" smtClean="0"/>
              <a:t>разнообразная</a:t>
            </a:r>
            <a:r>
              <a:rPr lang="ru-RU" dirty="0" smtClean="0"/>
              <a:t> </a:t>
            </a:r>
            <a:r>
              <a:rPr lang="ru-RU" sz="1400" dirty="0" smtClean="0"/>
              <a:t>наглядность: реальные предметы, </a:t>
            </a:r>
            <a:r>
              <a:rPr lang="ru-RU" sz="1400" dirty="0" smtClean="0"/>
              <a:t>игрушки</a:t>
            </a:r>
            <a:r>
              <a:rPr lang="ru-RU" sz="1400" dirty="0" smtClean="0"/>
              <a:t>, муляжи, картинки, фотографии, динамические карты</a:t>
            </a:r>
            <a:endParaRPr lang="ru-RU" sz="14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04800" y="5562600"/>
            <a:ext cx="6172200" cy="533400"/>
          </a:xfrm>
          <a:prstGeom prst="rect">
            <a:avLst/>
          </a:prstGeom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ru-RU" sz="1400" dirty="0" smtClean="0"/>
              <a:t>обязательное повторение правильно произносимых слов, усложнение материала и разнообразие форм проведения </a:t>
            </a:r>
            <a:r>
              <a:rPr lang="ru-RU" sz="1400" dirty="0" smtClean="0"/>
              <a:t>занятий</a:t>
            </a:r>
            <a:r>
              <a:rPr lang="ru-RU" sz="1400" dirty="0" smtClean="0"/>
              <a:t>, упражнений, игр</a:t>
            </a:r>
            <a:endParaRPr lang="ru-RU" sz="14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304800" y="1371600"/>
            <a:ext cx="3657600" cy="304800"/>
          </a:xfrm>
          <a:prstGeom prst="rect">
            <a:avLst/>
          </a:prstGeom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just"/>
            <a:endParaRPr lang="ru-RU" sz="1400" dirty="0" smtClean="0"/>
          </a:p>
          <a:p>
            <a:pPr lvl="0" algn="just"/>
            <a:r>
              <a:rPr lang="ru-RU" sz="1400" dirty="0" smtClean="0"/>
              <a:t>полисенсорная </a:t>
            </a:r>
            <a:r>
              <a:rPr lang="ru-RU" sz="1400" dirty="0" smtClean="0"/>
              <a:t>основа изучения объекта;</a:t>
            </a:r>
          </a:p>
          <a:p>
            <a:pPr algn="ctr"/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304800" y="914400"/>
            <a:ext cx="3352800" cy="304800"/>
          </a:xfrm>
          <a:prstGeom prst="rect">
            <a:avLst/>
          </a:prstGeom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 smtClean="0"/>
              <a:t>координация речи с движением</a:t>
            </a:r>
            <a:endParaRPr lang="ru-RU" sz="14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304800" y="2514600"/>
            <a:ext cx="4343400" cy="533400"/>
          </a:xfrm>
          <a:prstGeom prst="rect">
            <a:avLst/>
          </a:prstGeom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ru-RU" sz="1400" dirty="0" smtClean="0"/>
              <a:t>широкое использование игровой деятельности, </a:t>
            </a:r>
            <a:r>
              <a:rPr lang="ru-RU" sz="1400" dirty="0" smtClean="0"/>
              <a:t>естественных </a:t>
            </a:r>
            <a:r>
              <a:rPr lang="ru-RU" sz="1400" dirty="0" smtClean="0"/>
              <a:t>и специально созданных обучающих ситуаций</a:t>
            </a:r>
            <a:endParaRPr lang="ru-RU" sz="14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304800" y="3810000"/>
            <a:ext cx="5181600" cy="838200"/>
          </a:xfrm>
          <a:prstGeom prst="rect">
            <a:avLst/>
          </a:prstGeom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ru-RU" sz="1400" dirty="0" smtClean="0"/>
              <a:t>планирование игр и упражнений с использованием слов, обозначающих предметы ближайшего окружения, их признаки и действия с ними в рамках изучаемой темы</a:t>
            </a:r>
            <a:endParaRPr lang="ru-RU" sz="1400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304800" y="4724400"/>
            <a:ext cx="5791200" cy="762000"/>
          </a:xfrm>
          <a:prstGeom prst="rect">
            <a:avLst/>
          </a:prstGeom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ru-RU" sz="1400" dirty="0" smtClean="0"/>
              <a:t>создание </a:t>
            </a:r>
            <a:r>
              <a:rPr lang="ru-RU" sz="1400" dirty="0" smtClean="0"/>
              <a:t>условий для получения ярких впечатлений при наблюдении реальных объектов или из рассказов </a:t>
            </a:r>
            <a:r>
              <a:rPr lang="ru-RU" sz="1400" dirty="0" smtClean="0"/>
              <a:t>взрослого</a:t>
            </a:r>
            <a:r>
              <a:rPr lang="ru-RU" sz="1400" dirty="0" smtClean="0"/>
              <a:t>, экскурсий, а также при чтении художественных </a:t>
            </a:r>
            <a:r>
              <a:rPr lang="ru-RU" sz="1400" dirty="0" smtClean="0"/>
              <a:t>произведений</a:t>
            </a:r>
            <a:r>
              <a:rPr lang="ru-RU" sz="1400" dirty="0" smtClean="0"/>
              <a:t>, их драматизации и </a:t>
            </a:r>
            <a:r>
              <a:rPr lang="ru-RU" sz="1400" dirty="0" smtClean="0"/>
              <a:t>др.</a:t>
            </a:r>
            <a:endParaRPr lang="ru-RU" sz="1400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304800" y="1828800"/>
            <a:ext cx="3962400" cy="533400"/>
          </a:xfrm>
          <a:prstGeom prst="rect">
            <a:avLst/>
          </a:prstGeom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ru-RU" sz="1400" dirty="0" smtClean="0"/>
              <a:t>соблюдение межпредметных связей, тематическое </a:t>
            </a:r>
            <a:r>
              <a:rPr lang="ru-RU" sz="1400" dirty="0" smtClean="0"/>
              <a:t>единство </a:t>
            </a:r>
            <a:r>
              <a:rPr lang="ru-RU" sz="1400" dirty="0" smtClean="0"/>
              <a:t>образовательного процесса</a:t>
            </a:r>
            <a:endParaRPr lang="ru-RU" sz="1400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304800" y="6248400"/>
            <a:ext cx="6781800" cy="457200"/>
          </a:xfrm>
          <a:prstGeom prst="rect">
            <a:avLst/>
          </a:prstGeom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ru-RU" sz="1400" dirty="0" smtClean="0"/>
              <a:t>преемственность работы воспитателя, учителя-дефектолога, </a:t>
            </a:r>
            <a:r>
              <a:rPr lang="ru-RU" sz="1400" dirty="0" smtClean="0"/>
              <a:t>родителей.</a:t>
            </a:r>
            <a:endParaRPr lang="ru-RU" sz="1400" dirty="0"/>
          </a:p>
        </p:txBody>
      </p:sp>
      <p:pic>
        <p:nvPicPr>
          <p:cNvPr id="27652" name="Picture 4" descr="C:\Users\admin\Desktop\i (15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80138" y="1160462"/>
            <a:ext cx="2659062" cy="2039937"/>
          </a:xfrm>
          <a:prstGeom prst="rect">
            <a:avLst/>
          </a:prstGeom>
          <a:ln>
            <a:noFill/>
          </a:ln>
          <a:effectLst>
            <a:glow rad="139700">
              <a:schemeClr val="accent3">
                <a:satMod val="175000"/>
                <a:alpha val="40000"/>
              </a:schemeClr>
            </a:glow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" y="1"/>
          <a:ext cx="9143999" cy="6888480"/>
        </p:xfrm>
        <a:graphic>
          <a:graphicData uri="http://schemas.openxmlformats.org/drawingml/2006/table">
            <a:tbl>
              <a:tblPr firstRow="1" bandRow="1">
                <a:tableStyleId>{ED083AE6-46FA-4A59-8FB0-9F97EB10719F}</a:tableStyleId>
              </a:tblPr>
              <a:tblGrid>
                <a:gridCol w="2666999"/>
                <a:gridCol w="3505200"/>
                <a:gridCol w="2971800"/>
              </a:tblGrid>
              <a:tr h="1424198">
                <a:tc gridSpan="3">
                  <a:txBody>
                    <a:bodyPr/>
                    <a:lstStyle/>
                    <a:p>
                      <a:pPr algn="ctr"/>
                      <a:endParaRPr kumimoji="0" lang="ru-RU" sz="1800" b="1" i="1" kern="1200" dirty="0" smtClean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kumimoji="0" lang="ru-RU" sz="1800" b="1" i="1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Особенности формирования диалогической речи детей</a:t>
                      </a:r>
                      <a:endParaRPr kumimoji="0" lang="ru-RU" sz="1800" b="1" kern="1200" dirty="0" smtClean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kumimoji="0" lang="ru-RU" sz="1800" b="1" i="1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с интеллектуальной недостаточностью</a:t>
                      </a:r>
                      <a:endParaRPr kumimoji="0" lang="ru-RU" sz="1800" b="1" kern="1200" dirty="0" smtClean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1800" b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979136">
                <a:tc>
                  <a:txBody>
                    <a:bodyPr/>
                    <a:lstStyle/>
                    <a:p>
                      <a:pPr algn="ctr"/>
                      <a:endParaRPr kumimoji="0" lang="ru-RU" sz="1800" kern="1200" dirty="0" smtClean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kumimoji="0" lang="ru-RU" sz="1400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Для диалога характерны:</a:t>
                      </a:r>
                      <a:endParaRPr lang="ru-RU" sz="14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 smtClean="0">
                        <a:solidFill>
                          <a:schemeClr val="bg1"/>
                        </a:solidFill>
                      </a:endParaRPr>
                    </a:p>
                    <a:p>
                      <a:pPr algn="ctr"/>
                      <a:r>
                        <a:rPr lang="ru-RU" sz="1400" dirty="0" smtClean="0">
                          <a:solidFill>
                            <a:schemeClr val="bg1"/>
                          </a:solidFill>
                        </a:rPr>
                        <a:t>Особенности диалога: </a:t>
                      </a:r>
                      <a:endParaRPr lang="ru-RU" sz="14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1400" b="1" kern="1200" dirty="0" smtClean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0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Развитие диалогической речи предполагает формирование:</a:t>
                      </a:r>
                    </a:p>
                    <a:p>
                      <a:endParaRPr lang="ru-RU" dirty="0"/>
                    </a:p>
                  </a:txBody>
                  <a:tcPr/>
                </a:tc>
              </a:tr>
              <a:tr h="4302265">
                <a:tc>
                  <a:txBody>
                    <a:bodyPr/>
                    <a:lstStyle/>
                    <a:p>
                      <a:pPr lvl="0" algn="just">
                        <a:buFont typeface="Wingdings" pitchFamily="2" charset="2"/>
                        <a:buChar char="q"/>
                      </a:pPr>
                      <a:r>
                        <a:rPr kumimoji="0" lang="ru-RU" sz="1400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 разговорная лексика, эмоциональная непосредственность;</a:t>
                      </a:r>
                    </a:p>
                    <a:p>
                      <a:pPr lvl="0" algn="just">
                        <a:buFont typeface="Wingdings" pitchFamily="2" charset="2"/>
                        <a:buChar char="q"/>
                      </a:pPr>
                      <a:r>
                        <a:rPr kumimoji="0" lang="ru-RU" sz="1400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 краткость и простота построения предложений, бессоюзные соединения;</a:t>
                      </a:r>
                    </a:p>
                    <a:p>
                      <a:pPr lvl="0" algn="just">
                        <a:buFont typeface="Wingdings" pitchFamily="2" charset="2"/>
                        <a:buChar char="q"/>
                      </a:pPr>
                      <a:r>
                        <a:rPr kumimoji="0" lang="ru-RU" sz="1400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 интонационная и образная выразительность;</a:t>
                      </a:r>
                    </a:p>
                    <a:p>
                      <a:pPr lvl="0" algn="just">
                        <a:buFont typeface="Wingdings" pitchFamily="2" charset="2"/>
                        <a:buChar char="q"/>
                      </a:pPr>
                      <a:r>
                        <a:rPr kumimoji="0" lang="ru-RU" sz="1400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 непроизвольность, быстрое обдумывание;</a:t>
                      </a:r>
                    </a:p>
                    <a:p>
                      <a:pPr lvl="0" algn="just">
                        <a:buFont typeface="Wingdings" pitchFamily="2" charset="2"/>
                        <a:buChar char="q"/>
                      </a:pPr>
                      <a:r>
                        <a:rPr kumimoji="0" lang="ru-RU" sz="1400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 использование речевых шаблонов и клише, устойчивых выражений, привычных, часто употребляемых и как бы прикреплённых к определённым бытовым ситуациям и темам разговора (Л. П. Якубинский).</a:t>
                      </a:r>
                    </a:p>
                    <a:p>
                      <a:pPr>
                        <a:buFont typeface="Wingdings" pitchFamily="2" charset="2"/>
                        <a:buChar char="q"/>
                      </a:pP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buFont typeface="Wingdings" pitchFamily="2" charset="2"/>
                        <a:buChar char="q"/>
                      </a:pPr>
                      <a:r>
                        <a:rPr kumimoji="0" lang="ru-RU" sz="1400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 ограниченный опыт социальных отношений, что проявляется в трудности восприятия нового человека как объекта или взаимодействия;</a:t>
                      </a:r>
                    </a:p>
                    <a:p>
                      <a:pPr lvl="0" algn="just">
                        <a:buFont typeface="Wingdings" pitchFamily="2" charset="2"/>
                        <a:buChar char="q"/>
                      </a:pPr>
                      <a:r>
                        <a:rPr kumimoji="0" lang="ru-RU" sz="1400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 сложность установления зрительного контакта с собеседником;</a:t>
                      </a:r>
                    </a:p>
                    <a:p>
                      <a:pPr lvl="0" algn="just">
                        <a:buFont typeface="Wingdings" pitchFamily="2" charset="2"/>
                        <a:buChar char="q"/>
                      </a:pPr>
                      <a:r>
                        <a:rPr kumimoji="0" lang="ru-RU" sz="1400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 недостаточное умение ориентироваться в ситуации общения, выбирать варианты для налаживания, поддержания и завершения эмоционально-коммуникативных отношений;</a:t>
                      </a:r>
                    </a:p>
                    <a:p>
                      <a:pPr lvl="0" algn="just">
                        <a:buFont typeface="Wingdings" pitchFamily="2" charset="2"/>
                        <a:buChar char="q"/>
                      </a:pPr>
                      <a:r>
                        <a:rPr kumimoji="0" lang="ru-RU" sz="1400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 трудность актуализации и самостоятельного использования вежливых слов, выражений и невербальных средств в ситуациях приветствия, прощания, выражения просьбы и</a:t>
                      </a:r>
                      <a:r>
                        <a:rPr kumimoji="0" lang="ru-RU" sz="1400" kern="1200" baseline="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ru-RU" sz="1400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благодарности;</a:t>
                      </a:r>
                    </a:p>
                    <a:p>
                      <a:pPr algn="just">
                        <a:buFont typeface="Wingdings" pitchFamily="2" charset="2"/>
                        <a:buChar char="q"/>
                      </a:pPr>
                      <a:r>
                        <a:rPr kumimoji="0" lang="ru-RU" sz="1400" kern="1200" baseline="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ru-RU" sz="1400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неуверенность в собственных силах, произнесение слов</a:t>
                      </a:r>
                      <a:r>
                        <a:rPr kumimoji="0" lang="ru-RU" sz="1400" kern="1200" baseline="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ru-RU" sz="1400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шёпотом.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Wingdings" pitchFamily="2" charset="2"/>
                        <a:buChar char="q"/>
                      </a:pPr>
                      <a:r>
                        <a:rPr kumimoji="0" lang="ru-RU" sz="1400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 собственно речевых умений:</a:t>
                      </a:r>
                    </a:p>
                    <a:p>
                      <a:pPr lvl="0" algn="just"/>
                      <a:r>
                        <a:rPr kumimoji="0" lang="ru-RU" sz="1400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вступать в общение (начать разговор с собеседником);</a:t>
                      </a:r>
                    </a:p>
                    <a:p>
                      <a:pPr lvl="0" algn="just">
                        <a:buFont typeface="Wingdings" pitchFamily="2" charset="2"/>
                        <a:buNone/>
                      </a:pPr>
                      <a:r>
                        <a:rPr kumimoji="0" lang="ru-RU" sz="1400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r>
                        <a:rPr kumimoji="0" lang="ru-RU" sz="1400" kern="1200" baseline="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ru-RU" sz="1400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поддерживать и завершать диалог ;</a:t>
                      </a:r>
                    </a:p>
                    <a:p>
                      <a:pPr lvl="0" algn="just">
                        <a:buFont typeface="Wingdings" pitchFamily="2" charset="2"/>
                        <a:buNone/>
                      </a:pPr>
                      <a:r>
                        <a:rPr kumimoji="0" lang="ru-RU" sz="1400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r>
                        <a:rPr kumimoji="0" lang="ru-RU" sz="1400" kern="1200" baseline="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ru-RU" sz="1400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говорить в нормальном темпе и выразительно, улавливать интонацию диалога;</a:t>
                      </a:r>
                    </a:p>
                    <a:p>
                      <a:pPr lvl="0" algn="just">
                        <a:buFont typeface="Wingdings" pitchFamily="2" charset="2"/>
                        <a:buChar char="q"/>
                      </a:pPr>
                      <a:r>
                        <a:rPr kumimoji="0" lang="ru-RU" sz="1400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 умений речевого этикета, обеспечивающих соблюдение правил поведения, касающихся проявления отношения к людям;</a:t>
                      </a:r>
                    </a:p>
                    <a:p>
                      <a:pPr lvl="0" algn="just">
                        <a:buFont typeface="Wingdings" pitchFamily="2" charset="2"/>
                        <a:buChar char="q"/>
                      </a:pPr>
                      <a:r>
                        <a:rPr kumimoji="0" lang="ru-RU" sz="1400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 умения общаться в паре, группе из 3—5 человек для планирования совместных действий, достижения результатов и их обсуждения;</a:t>
                      </a:r>
                    </a:p>
                    <a:p>
                      <a:pPr lvl="0" algn="just">
                        <a:buFont typeface="Wingdings" pitchFamily="2" charset="2"/>
                        <a:buChar char="q"/>
                      </a:pPr>
                      <a:r>
                        <a:rPr kumimoji="0" lang="ru-RU" sz="1400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 неречевых умений — уместного использования мимики, жестов и др.</a:t>
                      </a:r>
                    </a:p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 spd="slow">
    <p:push dir="r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C:\Users\admin\Desktop\i (11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96000" y="2133600"/>
            <a:ext cx="2700867" cy="20256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glow rad="228600">
              <a:schemeClr val="accent6">
                <a:satMod val="175000"/>
                <a:alpha val="40000"/>
              </a:schemeClr>
            </a:glow>
            <a:reflection blurRad="12700" stA="38000" endPos="28000" dist="5000" dir="5400000" sy="-100000" algn="bl" rotWithShape="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533400" y="838200"/>
            <a:ext cx="4800600" cy="5562600"/>
          </a:xfrm>
          <a:prstGeom prst="rect">
            <a:avLst/>
          </a:prstGeom>
          <a:effectLst>
            <a:glow rad="228600">
              <a:schemeClr val="accent6">
                <a:satMod val="175000"/>
                <a:alpha val="40000"/>
              </a:schemeClr>
            </a:glow>
            <a:outerShdw blurRad="130000" dist="101600" dir="2700000" algn="tl" rotWithShape="0">
              <a:srgbClr val="000000">
                <a:alpha val="35000"/>
              </a:srgbClr>
            </a:outerShdw>
          </a:effectLst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ru-RU" sz="1400" dirty="0" smtClean="0"/>
              <a:t>На индивидуальных и подгрупповых занятиях детям </a:t>
            </a:r>
            <a:r>
              <a:rPr lang="ru-RU" sz="1400" dirty="0" smtClean="0"/>
              <a:t>предлагаются </a:t>
            </a:r>
            <a:r>
              <a:rPr lang="ru-RU" sz="1400" dirty="0" smtClean="0"/>
              <a:t>задания и упражнения на закрепление правильных речевых умений, отрабатывается умение пользоваться речью в знакомых и незнакомых социально-бытовых ситуациях. В процессе коррекционно-образовательной работы </a:t>
            </a:r>
            <a:r>
              <a:rPr lang="ru-RU" sz="1400" dirty="0" smtClean="0"/>
              <a:t>используются </a:t>
            </a:r>
            <a:r>
              <a:rPr lang="ru-RU" sz="1400" dirty="0" smtClean="0"/>
              <a:t>речевые игры («Как сказать по-другому», «Скажи наоборот»), этюды и инсценировки («Приезд бабушки»), </a:t>
            </a:r>
            <a:r>
              <a:rPr lang="ru-RU" sz="1400" dirty="0" smtClean="0"/>
              <a:t>логические </a:t>
            </a:r>
            <a:r>
              <a:rPr lang="ru-RU" sz="1400" dirty="0" smtClean="0"/>
              <a:t>задачи («Почему у Веры Ивановны плохое </a:t>
            </a:r>
            <a:r>
              <a:rPr lang="ru-RU" sz="1400" dirty="0" smtClean="0"/>
              <a:t>настроение</a:t>
            </a:r>
            <a:r>
              <a:rPr lang="ru-RU" sz="1400" dirty="0" smtClean="0"/>
              <a:t>?»), проблемные ситуации, побуждающие детей </a:t>
            </a:r>
            <a:r>
              <a:rPr lang="ru-RU" sz="1400" dirty="0" smtClean="0"/>
              <a:t>устанавливать </a:t>
            </a:r>
            <a:r>
              <a:rPr lang="ru-RU" sz="1400" dirty="0" smtClean="0"/>
              <a:t>причинно-следственные, пространственные, </a:t>
            </a:r>
            <a:r>
              <a:rPr lang="ru-RU" sz="1400" dirty="0" smtClean="0"/>
              <a:t>временные связи.</a:t>
            </a:r>
          </a:p>
          <a:p>
            <a:pPr algn="just"/>
            <a:r>
              <a:rPr lang="ru-RU" sz="1400" dirty="0" smtClean="0"/>
              <a:t>В процессе формирования диалогической речи детей </a:t>
            </a:r>
            <a:r>
              <a:rPr lang="ru-RU" sz="1400" dirty="0" smtClean="0"/>
              <a:t>дошкольного </a:t>
            </a:r>
            <a:r>
              <a:rPr lang="ru-RU" sz="1400" dirty="0" smtClean="0"/>
              <a:t>возраста с интеллектуальной недостаточностью обеспечивается расширение социальных контактов и освоение лексико-грамматического минимума, связанного с </a:t>
            </a:r>
            <a:r>
              <a:rPr lang="ru-RU" sz="1400" dirty="0" smtClean="0"/>
              <a:t>содержанием </a:t>
            </a:r>
            <a:r>
              <a:rPr lang="ru-RU" sz="1400" dirty="0" smtClean="0"/>
              <a:t>эмоционального, социально-бытового, предметного опыта, необходимого для общения с окружающими людьми. Умение осуществлять социальное взаимодействие формируется на основе мотивов социального сотрудничества, что обеспечивает усвоение способов взаимодействия с окружающими людьми, утверждение себя и своей позиции в группе.</a:t>
            </a:r>
          </a:p>
          <a:p>
            <a:pPr algn="just"/>
            <a:endParaRPr lang="ru-RU" sz="1400" dirty="0" smtClean="0"/>
          </a:p>
          <a:p>
            <a:pPr algn="ctr"/>
            <a:endParaRPr lang="ru-RU" dirty="0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0" y="0"/>
          <a:ext cx="9144000" cy="6870707"/>
        </p:xfrm>
        <a:graphic>
          <a:graphicData uri="http://schemas.openxmlformats.org/drawingml/2006/table">
            <a:tbl>
              <a:tblPr firstRow="1" bandRow="1">
                <a:tableStyleId>{8799B23B-EC83-4686-B30A-512413B5E67A}</a:tableStyleId>
              </a:tblPr>
              <a:tblGrid>
                <a:gridCol w="4572000"/>
                <a:gridCol w="4572000"/>
              </a:tblGrid>
              <a:tr h="1607126">
                <a:tc gridSpan="2">
                  <a:txBody>
                    <a:bodyPr/>
                    <a:lstStyle/>
                    <a:p>
                      <a:pPr algn="ctr"/>
                      <a:endParaRPr kumimoji="0" lang="ru-RU" sz="1600" b="1" i="1" kern="1200" dirty="0" smtClean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kumimoji="0" lang="ru-RU" sz="1600" b="1" i="1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Особенности формирования</a:t>
                      </a:r>
                      <a:endParaRPr kumimoji="0" lang="ru-RU" sz="1600" b="1" kern="1200" dirty="0" smtClean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kumimoji="0" lang="ru-RU" sz="1600" b="1" i="1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монологической речи детей</a:t>
                      </a:r>
                      <a:endParaRPr kumimoji="0" lang="ru-RU" sz="1600" b="1" kern="1200" dirty="0" smtClean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kumimoji="0" lang="ru-RU" sz="1600" b="1" i="1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с интеллектуальной недостаточностью</a:t>
                      </a:r>
                      <a:endParaRPr kumimoji="0" lang="ru-RU" sz="1600" b="1" kern="1200" dirty="0" smtClean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u-RU" dirty="0" smtClean="0"/>
                    </a:p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44122">
                <a:tc gridSpan="2">
                  <a:txBody>
                    <a:bodyPr/>
                    <a:lstStyle/>
                    <a:p>
                      <a:pPr algn="just"/>
                      <a:r>
                        <a:rPr kumimoji="0" lang="ru-RU" sz="1600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Пересказ — связное выразительное воспроизведение прослушанного художественного произведения. </a:t>
                      </a:r>
                      <a:endParaRPr lang="ru-RU" sz="16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849047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600" i="0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Методические рекомендации по обучению детей пересказу</a:t>
                      </a:r>
                    </a:p>
                    <a:p>
                      <a:pPr algn="ctr"/>
                      <a:endParaRPr lang="ru-RU" i="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i="0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Приемы обучения пересказу</a:t>
                      </a:r>
                    </a:p>
                    <a:p>
                      <a:pPr algn="ctr"/>
                      <a:endParaRPr lang="ru-RU" i="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</a:tr>
              <a:tr h="4057705">
                <a:tc>
                  <a:txBody>
                    <a:bodyPr/>
                    <a:lstStyle/>
                    <a:p>
                      <a:pPr lvl="0" algn="just">
                        <a:buFont typeface="Wingdings" pitchFamily="2" charset="2"/>
                        <a:buChar char="q"/>
                      </a:pPr>
                      <a:r>
                        <a:rPr kumimoji="0" lang="ru-RU" sz="1400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 несложное содержание, близкое опыту детей, небольшой объём;</a:t>
                      </a:r>
                    </a:p>
                    <a:p>
                      <a:pPr lvl="0" algn="just">
                        <a:buFont typeface="Wingdings" pitchFamily="2" charset="2"/>
                        <a:buChar char="q"/>
                      </a:pPr>
                      <a:r>
                        <a:rPr kumimoji="0" lang="ru-RU" sz="1400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 простой язык изложения с доступным детям словарём; </a:t>
                      </a:r>
                    </a:p>
                    <a:p>
                      <a:pPr lvl="0" algn="just">
                        <a:buFont typeface="Wingdings" pitchFamily="2" charset="2"/>
                        <a:buChar char="q"/>
                      </a:pPr>
                      <a:r>
                        <a:rPr kumimoji="0" lang="ru-RU" sz="1400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       короткими, простыми фразами, отсутствием сложных грамматических форм;</a:t>
                      </a:r>
                    </a:p>
                    <a:p>
                      <a:pPr lvl="0" algn="just">
                        <a:buFont typeface="Wingdings" pitchFamily="2" charset="2"/>
                        <a:buChar char="q"/>
                      </a:pPr>
                      <a:r>
                        <a:rPr kumimoji="0" lang="ru-RU" sz="1400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 чёткая сюжетная композиция, понятная последовательность действ несложные формы прямой речи, что способствует формированию выразительности речи детей;</a:t>
                      </a:r>
                    </a:p>
                    <a:p>
                      <a:pPr lvl="0" algn="just">
                        <a:buFont typeface="Wingdings" pitchFamily="2" charset="2"/>
                        <a:buChar char="q"/>
                      </a:pPr>
                      <a:r>
                        <a:rPr kumimoji="0" lang="ru-RU" sz="1400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 развивающая направленность, т. е. каждое произведение должно учить чему-то полезному, развивать в ребёнке положительные черты (доброту, отзывчивость, толерантность).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buFont typeface="Wingdings" pitchFamily="2" charset="2"/>
                        <a:buChar char="q"/>
                      </a:pPr>
                      <a:r>
                        <a:rPr kumimoji="0" lang="ru-RU" sz="1400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 образец пересказа произведения, который может сопровождаться выборочным прочтением педагогом наиболее</a:t>
                      </a:r>
                      <a:r>
                        <a:rPr kumimoji="0" lang="ru-RU" sz="1400" kern="1200" baseline="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ru-RU" sz="1400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значимых отрывков или трудных для восприятия детьми словосочетаний, фраз;</a:t>
                      </a:r>
                    </a:p>
                    <a:p>
                      <a:pPr lvl="0" algn="just">
                        <a:buFont typeface="Wingdings" pitchFamily="2" charset="2"/>
                        <a:buChar char="q"/>
                      </a:pPr>
                      <a:r>
                        <a:rPr kumimoji="0" lang="ru-RU" sz="1400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 беседа, которая включает объяснения, указания, вопросы к детям, в том числе о характере взаимоотношений действующих лиц (например, ласково или грубо разговаривал мальчик с дедушкой?);</a:t>
                      </a:r>
                    </a:p>
                    <a:p>
                      <a:pPr lvl="0" algn="just">
                        <a:buFont typeface="Wingdings" pitchFamily="2" charset="2"/>
                        <a:buChar char="q"/>
                      </a:pPr>
                      <a:r>
                        <a:rPr kumimoji="0" lang="ru-RU" sz="1400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 упражнения — индивидуальное и хоровое повторение слов и фраз, варианты произнесения, выбор наиболее подходящей интонации и др.;</a:t>
                      </a:r>
                    </a:p>
                    <a:p>
                      <a:pPr lvl="0" algn="just">
                        <a:buFont typeface="Wingdings" pitchFamily="2" charset="2"/>
                        <a:buChar char="q"/>
                      </a:pPr>
                      <a:r>
                        <a:rPr kumimoji="0" lang="ru-RU" sz="1400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 обращение к личному опыту детей;</a:t>
                      </a:r>
                    </a:p>
                    <a:p>
                      <a:pPr lvl="0" algn="just">
                        <a:buFont typeface="Wingdings" pitchFamily="2" charset="2"/>
                        <a:buChar char="q"/>
                      </a:pPr>
                      <a:r>
                        <a:rPr kumimoji="0" lang="ru-RU" sz="1400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 демонстрация наглядного материала (различных картинок,</a:t>
                      </a:r>
                      <a:r>
                        <a:rPr kumimoji="0" lang="ru-RU" sz="1400" kern="1200" baseline="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ru-RU" sz="1400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иллюстраций, серий картин, реальных предметов, их макетов), что позволяет уточнить и осмыслить идею произведения, создаёт эмоциональный фон для предстоящего пересказа;</a:t>
                      </a:r>
                    </a:p>
                    <a:p>
                      <a:pPr algn="just">
                        <a:buFont typeface="Wingdings" pitchFamily="2" charset="2"/>
                        <a:buChar char="q"/>
                      </a:pPr>
                      <a:r>
                        <a:rPr kumimoji="0" lang="ru-RU" sz="1400" kern="1200" baseline="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ru-RU" sz="1400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игра-драматизация, инсценировка произведения.</a:t>
                      </a:r>
                      <a:endParaRPr lang="ru-RU" sz="14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0" y="-304800"/>
          <a:ext cx="9144000" cy="7238538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5410200"/>
                <a:gridCol w="3733800"/>
              </a:tblGrid>
              <a:tr h="2130565">
                <a:tc gridSpan="2">
                  <a:txBody>
                    <a:bodyPr/>
                    <a:lstStyle/>
                    <a:p>
                      <a:pPr algn="ctr"/>
                      <a:endParaRPr kumimoji="0" lang="ru-RU" sz="1600" b="1" i="1" kern="1200" dirty="0" smtClean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endParaRPr kumimoji="0" lang="ru-RU" sz="1600" b="1" i="1" kern="1200" dirty="0" smtClean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kumimoji="0" lang="ru-RU" sz="1600" b="1" i="1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Особенности формирования</a:t>
                      </a:r>
                      <a:endParaRPr kumimoji="0" lang="ru-RU" sz="1600" b="1" kern="1200" dirty="0" smtClean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kumimoji="0" lang="ru-RU" sz="1600" b="1" i="1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монологической речи детей</a:t>
                      </a:r>
                      <a:endParaRPr kumimoji="0" lang="ru-RU" sz="1600" b="1" kern="1200" dirty="0" smtClean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kumimoji="0" lang="ru-RU" sz="1600" b="1" i="1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с интеллектуальной недостаточностью</a:t>
                      </a:r>
                      <a:endParaRPr kumimoji="0" lang="ru-RU" sz="1600" b="1" kern="1200" dirty="0" smtClean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u-RU" sz="1600" dirty="0" smtClean="0"/>
                    </a:p>
                    <a:p>
                      <a:endParaRPr lang="ru-RU" sz="1600" dirty="0" smtClean="0"/>
                    </a:p>
                    <a:p>
                      <a:endParaRPr lang="ru-RU" sz="1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688835">
                <a:tc gridSpan="2"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i="1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Рассказ </a:t>
                      </a:r>
                      <a:r>
                        <a:rPr kumimoji="0" lang="ru-RU" sz="1400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— самостоятельно составленное развёрнутое изложение какого-либо факта, события. Чтобы что-то рассказать, необходимо представлять объект рассказа, уметь анализировать, устанавливать отношения между предметами, владеть навыками построения текста. </a:t>
                      </a:r>
                      <a:endParaRPr kumimoji="0" lang="ru-RU" sz="18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60419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i="0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Методические рекомендации по обучению детей рассказу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1400" i="0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Приёмы работы по формированию умения составлять рассказ</a:t>
                      </a:r>
                      <a:endParaRPr lang="ru-RU" sz="1400" i="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</a:tr>
              <a:tr h="3497943">
                <a:tc>
                  <a:txBody>
                    <a:bodyPr/>
                    <a:lstStyle/>
                    <a:p>
                      <a:pPr algn="just">
                        <a:buFont typeface="Wingdings" pitchFamily="2" charset="2"/>
                        <a:buChar char="q"/>
                      </a:pPr>
                      <a:r>
                        <a:rPr kumimoji="0" lang="ru-RU" sz="1400" kern="1200" baseline="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ru-RU" sz="1400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образец пересказа произведения, который может сопровождаться выборочным прочтением педагогом наиболее</a:t>
                      </a:r>
                      <a:r>
                        <a:rPr kumimoji="0" lang="ru-RU" sz="1400" kern="1200" baseline="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ru-RU" sz="1400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значимых отрывков или трудных для восприятия детьми словосочетаний, фраз;</a:t>
                      </a:r>
                    </a:p>
                    <a:p>
                      <a:pPr lvl="0" algn="just">
                        <a:buFont typeface="Wingdings" pitchFamily="2" charset="2"/>
                        <a:buChar char="q"/>
                      </a:pPr>
                      <a:r>
                        <a:rPr kumimoji="0" lang="ru-RU" sz="1400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 беседа, которая включает объяснения, указания, вопросы к детям, в том числе о характере взаимоотношений действующих лиц;</a:t>
                      </a:r>
                    </a:p>
                    <a:p>
                      <a:pPr lvl="0" algn="just">
                        <a:buFont typeface="Wingdings" pitchFamily="2" charset="2"/>
                        <a:buChar char="q"/>
                      </a:pPr>
                      <a:r>
                        <a:rPr kumimoji="0" lang="ru-RU" sz="1400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 упражнения — индивидуальное и хоровое повторение слов и фраз, варианты произнесения, выбор наиболее подходящей интонации и др.;</a:t>
                      </a:r>
                    </a:p>
                    <a:p>
                      <a:pPr lvl="0" algn="just">
                        <a:buFont typeface="Wingdings" pitchFamily="2" charset="2"/>
                        <a:buChar char="q"/>
                      </a:pPr>
                      <a:r>
                        <a:rPr kumimoji="0" lang="ru-RU" sz="1400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 обращение к личному опыту детей;</a:t>
                      </a:r>
                    </a:p>
                    <a:p>
                      <a:pPr lvl="0" algn="just">
                        <a:buFont typeface="Wingdings" pitchFamily="2" charset="2"/>
                        <a:buChar char="q"/>
                      </a:pPr>
                      <a:r>
                        <a:rPr kumimoji="0" lang="ru-RU" sz="1400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 демонстрация наглядного материала,</a:t>
                      </a:r>
                      <a:r>
                        <a:rPr kumimoji="0" lang="ru-RU" sz="1400" kern="1200" baseline="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ru-RU" sz="1400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что позволяет уточнить и осмыслить идею произведения, создаёт эмоциональный фон для предстоящего пересказа;</a:t>
                      </a:r>
                    </a:p>
                    <a:p>
                      <a:pPr algn="just">
                        <a:buFont typeface="Wingdings" pitchFamily="2" charset="2"/>
                        <a:buChar char="q"/>
                      </a:pPr>
                      <a:r>
                        <a:rPr kumimoji="0" lang="ru-RU" sz="1400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игра-драматизация,  инсценировка произведения.</a:t>
                      </a:r>
                      <a:endParaRPr lang="ru-RU" sz="14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buFont typeface="Wingdings" pitchFamily="2" charset="2"/>
                        <a:buChar char="q"/>
                      </a:pPr>
                      <a:r>
                        <a:rPr kumimoji="0" lang="ru-RU" sz="1400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 договаривание слов в незаконченном предложении;</a:t>
                      </a:r>
                    </a:p>
                    <a:p>
                      <a:pPr lvl="0" algn="just">
                        <a:buFont typeface="Wingdings" pitchFamily="2" charset="2"/>
                        <a:buChar char="q"/>
                      </a:pPr>
                      <a:r>
                        <a:rPr kumimoji="0" lang="ru-RU" sz="1400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 частичный образец, план рассказа;</a:t>
                      </a:r>
                    </a:p>
                    <a:p>
                      <a:pPr lvl="0" algn="just">
                        <a:buFont typeface="Wingdings" pitchFamily="2" charset="2"/>
                        <a:buChar char="q"/>
                      </a:pPr>
                      <a:r>
                        <a:rPr kumimoji="0" lang="ru-RU" sz="1400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 разбор образца рассказа, который подводит к вычленению плана высказывания;</a:t>
                      </a:r>
                    </a:p>
                    <a:p>
                      <a:pPr lvl="0" algn="just">
                        <a:buFont typeface="Wingdings" pitchFamily="2" charset="2"/>
                        <a:buChar char="q"/>
                      </a:pPr>
                      <a:r>
                        <a:rPr kumimoji="0" lang="ru-RU" sz="1400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 составление рассказа по частям;</a:t>
                      </a:r>
                    </a:p>
                    <a:p>
                      <a:pPr lvl="0" algn="just">
                        <a:buFont typeface="Wingdings" pitchFamily="2" charset="2"/>
                        <a:buChar char="q"/>
                      </a:pPr>
                      <a:r>
                        <a:rPr kumimoji="0" lang="ru-RU" sz="1400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 окончание рассказа, начатого педагогом;</a:t>
                      </a:r>
                    </a:p>
                    <a:p>
                      <a:pPr lvl="0" algn="just">
                        <a:buFont typeface="Wingdings" pitchFamily="2" charset="2"/>
                        <a:buChar char="q"/>
                      </a:pPr>
                      <a:r>
                        <a:rPr kumimoji="0" lang="ru-RU" sz="1400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 воспроизведение последовательности событий в рассказе с опорой на вопросы педагога, иллюстрации;</a:t>
                      </a:r>
                    </a:p>
                    <a:p>
                      <a:pPr lvl="0" algn="just">
                        <a:buFont typeface="Wingdings" pitchFamily="2" charset="2"/>
                        <a:buChar char="q"/>
                      </a:pPr>
                      <a:r>
                        <a:rPr kumimoji="0" lang="ru-RU" sz="1400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 указания, подсказка слова, предложения, сюжета;</a:t>
                      </a:r>
                    </a:p>
                    <a:p>
                      <a:pPr lvl="0" algn="just">
                        <a:buFont typeface="Wingdings" pitchFamily="2" charset="2"/>
                        <a:buChar char="q"/>
                      </a:pPr>
                      <a:r>
                        <a:rPr kumimoji="0" lang="ru-RU" sz="1400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 исправление допущенной ошибки;   оценка рассказа.</a:t>
                      </a:r>
                    </a:p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400" y="0"/>
            <a:ext cx="8839200" cy="762000"/>
          </a:xfrm>
          <a:scene3d>
            <a:camera prst="orthographicFront"/>
            <a:lightRig rig="soft" dir="t">
              <a:rot lat="0" lon="0" rev="16800000"/>
            </a:lightRig>
          </a:scene3d>
          <a:sp3d>
            <a:bevelT prst="angle"/>
          </a:sp3d>
        </p:spPr>
        <p:txBody>
          <a:bodyPr>
            <a:no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lang="ru-RU" sz="2000" dirty="0" smtClean="0">
                <a:solidFill>
                  <a:schemeClr val="bg1"/>
                </a:solidFill>
              </a:rPr>
              <a:t>Методические рекомендации по развитию импрессивной стороны речи детей дошкольного возраста с интеллектуальной недостаточностью</a:t>
            </a:r>
            <a:endParaRPr lang="ru-RU" sz="2000" dirty="0">
              <a:solidFill>
                <a:schemeClr val="bg1"/>
              </a:solidFill>
            </a:endParaRPr>
          </a:p>
        </p:txBody>
      </p:sp>
      <p:sp>
        <p:nvSpPr>
          <p:cNvPr id="4" name="Выноска со стрелкой вниз 3"/>
          <p:cNvSpPr/>
          <p:nvPr/>
        </p:nvSpPr>
        <p:spPr>
          <a:xfrm>
            <a:off x="0" y="838200"/>
            <a:ext cx="9144000" cy="1143000"/>
          </a:xfrm>
          <a:prstGeom prst="downArrowCallou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ru-RU" dirty="0" smtClean="0"/>
              <a:t> Речь — сложная психическая функция, которая опосредует другие психические процессы, оказывает влияние на их формирование и развитие, регулирует поведение человека, формирует его личность. </a:t>
            </a:r>
            <a:endParaRPr lang="ru-RU" dirty="0"/>
          </a:p>
        </p:txBody>
      </p:sp>
      <p:sp>
        <p:nvSpPr>
          <p:cNvPr id="6" name="Выноска со стрелкой вниз 5"/>
          <p:cNvSpPr/>
          <p:nvPr/>
        </p:nvSpPr>
        <p:spPr>
          <a:xfrm>
            <a:off x="76200" y="1981200"/>
            <a:ext cx="8915400" cy="1143000"/>
          </a:xfrm>
          <a:prstGeom prst="downArrowCallou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Развитие речи ребёнка происходит в несколько этапов при определённых условиях эмоционального контакта, сотрудничества между ребёнком и взрослым, насыщенностью общения речью и др. :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0" y="3810000"/>
            <a:ext cx="3048000" cy="3048000"/>
          </a:xfrm>
          <a:prstGeom prst="rect">
            <a:avLst/>
          </a:prstGeom>
          <a:effectLst>
            <a:glow rad="228600">
              <a:schemeClr val="accent3">
                <a:satMod val="175000"/>
                <a:alpha val="40000"/>
              </a:schemeClr>
            </a:glow>
            <a:outerShdw blurRad="76200" dist="12700" dir="2700000" sy="-23000" kx="-800400" algn="bl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ru-RU" sz="1400" dirty="0" smtClean="0"/>
              <a:t>На этом этапе создаются условия, которые способствуют овладению речью — формируют избирательную восприимчивость к речи окружающих и умения выделять её среди других звуков, различать неречевые и речевые звуки. Этот этап можно считать завершённым после того, как ребёнок начинает понимать простейшие высказывания: замирает, вглядываясь в лицо взрослых, когда к нему обращаются, читают, поют, или рассказывают.</a:t>
            </a:r>
            <a:endParaRPr lang="ru-RU" sz="14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3276600" y="3810000"/>
            <a:ext cx="2590800" cy="3048000"/>
          </a:xfrm>
          <a:prstGeom prst="rect">
            <a:avLst/>
          </a:prstGeom>
          <a:effectLst>
            <a:glow rad="228600">
              <a:schemeClr val="accent5">
                <a:satMod val="175000"/>
                <a:alpha val="40000"/>
              </a:schemeClr>
            </a:glow>
            <a:outerShdw blurRad="76200" dist="12700" dir="2700000" sy="-23000" kx="-800400" algn="bl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ru-RU" sz="1400" dirty="0" smtClean="0"/>
              <a:t>Этот этап характеризуется тем, что ребёнок воспринимает и различает слова на слух, начинает произносить первые слова и простые фразы, что обусловливает необходимость целенаправленного развития слухового внимания, речевого и фонематического слуха,  артикуляционной моторики и других важных составляющих речевого развития дошкольника.</a:t>
            </a:r>
            <a:endParaRPr lang="ru-RU" sz="14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6324600" y="3886200"/>
            <a:ext cx="2743200" cy="2971800"/>
          </a:xfrm>
          <a:prstGeom prst="rect">
            <a:avLst/>
          </a:prstGeom>
          <a:effectLst>
            <a:glow rad="228600">
              <a:schemeClr val="accent1">
                <a:satMod val="175000"/>
                <a:alpha val="40000"/>
              </a:schemeClr>
            </a:glow>
            <a:outerShdw blurRad="76200" dist="12700" dir="2700000" sy="-23000" kx="-800400" algn="bl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ru-RU" sz="1400" dirty="0" smtClean="0"/>
              <a:t>На этом этапе происходят обогащение и активизация лексики ребёнка на основе предметной соотнесённости знаний, усвоение им грамматических конструкций, овладение связной речью (диалогом и монологом), совершенствование произносительной стороны речи.</a:t>
            </a:r>
            <a:endParaRPr lang="ru-RU" sz="1400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381000" y="3200400"/>
            <a:ext cx="2286000" cy="457200"/>
          </a:xfrm>
          <a:prstGeom prst="rect">
            <a:avLst/>
          </a:prstGeom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 smtClean="0"/>
              <a:t>Первый этап (довербальный) </a:t>
            </a:r>
            <a:endParaRPr lang="ru-RU" sz="1400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6400800" y="3200400"/>
            <a:ext cx="2438400" cy="533400"/>
          </a:xfrm>
          <a:prstGeom prst="rect">
            <a:avLst/>
          </a:prstGeom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 smtClean="0"/>
              <a:t>Третий этап совершенствование речи как средства общения</a:t>
            </a:r>
            <a:endParaRPr lang="ru-RU" sz="1400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3429000" y="3200400"/>
            <a:ext cx="2286000" cy="381000"/>
          </a:xfrm>
          <a:prstGeom prst="rect">
            <a:avLst/>
          </a:prstGeom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 smtClean="0"/>
              <a:t>Второй этап (переход к активной речи)</a:t>
            </a:r>
            <a:endParaRPr lang="ru-RU" sz="1400" dirty="0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52400" y="152400"/>
            <a:ext cx="8839200" cy="609600"/>
          </a:xfrm>
          <a:prstGeom prst="rect">
            <a:avLst/>
          </a:prstGeom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i="1" dirty="0" smtClean="0"/>
              <a:t>Сюжетный рассказ </a:t>
            </a:r>
            <a:r>
              <a:rPr lang="ru-RU" sz="1600" dirty="0" smtClean="0"/>
              <a:t>— это передача событий, </a:t>
            </a:r>
            <a:r>
              <a:rPr lang="ru-RU" sz="1600" dirty="0" smtClean="0"/>
              <a:t>происходящих </a:t>
            </a:r>
            <a:r>
              <a:rPr lang="ru-RU" sz="1600" dirty="0" smtClean="0"/>
              <a:t>в определённой временной последовательности с каким-либо героем. </a:t>
            </a:r>
            <a:endParaRPr lang="ru-RU" sz="1600" dirty="0"/>
          </a:p>
        </p:txBody>
      </p:sp>
      <p:sp>
        <p:nvSpPr>
          <p:cNvPr id="5" name="Выноска со стрелкой вниз 4"/>
          <p:cNvSpPr/>
          <p:nvPr/>
        </p:nvSpPr>
        <p:spPr>
          <a:xfrm>
            <a:off x="457200" y="838200"/>
            <a:ext cx="8229600" cy="685800"/>
          </a:xfrm>
          <a:prstGeom prst="downArrowCallout">
            <a:avLst/>
          </a:prstGeom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 smtClean="0"/>
              <a:t>В коррекционно-образовательном процессе с детьми с </a:t>
            </a:r>
            <a:r>
              <a:rPr lang="ru-RU" sz="1400" dirty="0" smtClean="0"/>
              <a:t>интеллектуальной </a:t>
            </a:r>
            <a:r>
              <a:rPr lang="ru-RU" sz="1400" dirty="0" smtClean="0"/>
              <a:t>недостаточностью могут использоваться </a:t>
            </a:r>
            <a:r>
              <a:rPr lang="ru-RU" sz="1400" dirty="0" smtClean="0"/>
              <a:t>различные </a:t>
            </a:r>
            <a:r>
              <a:rPr lang="ru-RU" sz="1400" dirty="0" smtClean="0"/>
              <a:t>варианты составления рассказов по серии сюжетных картин.</a:t>
            </a:r>
            <a:endParaRPr lang="ru-RU" sz="14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52400" y="1600200"/>
            <a:ext cx="8839200" cy="5029200"/>
          </a:xfrm>
          <a:prstGeom prst="rect">
            <a:avLst/>
          </a:prstGeom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endParaRPr lang="ru-RU" sz="1600" dirty="0" smtClean="0"/>
          </a:p>
          <a:p>
            <a:pPr algn="just"/>
            <a:endParaRPr lang="ru-RU" sz="1600" dirty="0" smtClean="0"/>
          </a:p>
          <a:p>
            <a:pPr algn="just"/>
            <a:endParaRPr lang="ru-RU" sz="1600" dirty="0" smtClean="0"/>
          </a:p>
          <a:p>
            <a:pPr algn="just"/>
            <a:r>
              <a:rPr lang="ru-RU" sz="1600" dirty="0" smtClean="0"/>
              <a:t>1</a:t>
            </a:r>
            <a:r>
              <a:rPr lang="ru-RU" sz="1600" dirty="0" smtClean="0"/>
              <a:t>. Педагог демонстрирует серию сюжетных картин и </a:t>
            </a:r>
            <a:r>
              <a:rPr lang="ru-RU" sz="1600" dirty="0" smtClean="0"/>
              <a:t>предлагает </a:t>
            </a:r>
            <a:r>
              <a:rPr lang="ru-RU" sz="1600" dirty="0" smtClean="0"/>
              <a:t>детям их рассмотреть. Затем знакомит с содержанием рассказа. После этого раздаёт каждому ребёнку по одной картинке-эпизоду, повторяет рассказ, а дети находят </a:t>
            </a:r>
            <a:r>
              <a:rPr lang="ru-RU" sz="1600" dirty="0" smtClean="0"/>
              <a:t>соответствующую </a:t>
            </a:r>
            <a:r>
              <a:rPr lang="ru-RU" sz="1600" dirty="0" smtClean="0"/>
              <a:t>картинку, показывают и называют </a:t>
            </a:r>
            <a:r>
              <a:rPr lang="ru-RU" sz="1600" dirty="0" smtClean="0"/>
              <a:t>действующих лиц</a:t>
            </a:r>
            <a:r>
              <a:rPr lang="ru-RU" sz="1600" dirty="0" smtClean="0"/>
              <a:t>.</a:t>
            </a:r>
          </a:p>
          <a:p>
            <a:pPr lvl="0" algn="just"/>
            <a:r>
              <a:rPr lang="ru-RU" sz="1600" dirty="0" smtClean="0"/>
              <a:t>2. Педагог </a:t>
            </a:r>
            <a:r>
              <a:rPr lang="ru-RU" sz="1600" dirty="0" smtClean="0"/>
              <a:t>расставляет на наборном полотне картинки, описывает сюжет каждой из них и устанавливает логическую взаимосвязь. Затем раздаёт картинки детям и, повторяя </a:t>
            </a:r>
            <a:r>
              <a:rPr lang="ru-RU" sz="1600" dirty="0" smtClean="0"/>
              <a:t>рассказ </a:t>
            </a:r>
            <a:r>
              <a:rPr lang="ru-RU" sz="1600" dirty="0" smtClean="0"/>
              <a:t>по частям, просит показать нужную и воспроизвести сюжет по наводящим вопросам.</a:t>
            </a:r>
          </a:p>
          <a:p>
            <a:pPr lvl="0" algn="just"/>
            <a:r>
              <a:rPr lang="ru-RU" sz="1600" dirty="0" smtClean="0"/>
              <a:t>3. На </a:t>
            </a:r>
            <a:r>
              <a:rPr lang="ru-RU" sz="1600" dirty="0" smtClean="0"/>
              <a:t>наборном полотне расставляют картинки. </a:t>
            </a:r>
            <a:r>
              <a:rPr lang="ru-RU" sz="1600" dirty="0" smtClean="0"/>
              <a:t>Педагог </a:t>
            </a:r>
            <a:r>
              <a:rPr lang="ru-RU" sz="1600" dirty="0" smtClean="0"/>
              <a:t>задаёт детям вопросы, помогая установить причинно-следственные связи. Затем воспроизводится содержание </a:t>
            </a:r>
            <a:r>
              <a:rPr lang="ru-RU" sz="1600" dirty="0" smtClean="0"/>
              <a:t>рассказа </a:t>
            </a:r>
            <a:r>
              <a:rPr lang="ru-RU" sz="1600" dirty="0" smtClean="0"/>
              <a:t>вначале педагогом, потом ребёнком.</a:t>
            </a:r>
          </a:p>
          <a:p>
            <a:pPr algn="just"/>
            <a:r>
              <a:rPr lang="ru-RU" sz="1600" dirty="0" smtClean="0"/>
              <a:t>4. Детям </a:t>
            </a:r>
            <a:r>
              <a:rPr lang="ru-RU" sz="1600" dirty="0" smtClean="0"/>
              <a:t>вручают картинки одной серии в любой последовательности. Педагог предлагает план, по которому дети </a:t>
            </a:r>
            <a:r>
              <a:rPr lang="ru-RU" sz="1600" dirty="0" smtClean="0"/>
              <a:t>раскладывают </a:t>
            </a:r>
            <a:r>
              <a:rPr lang="ru-RU" sz="1600" dirty="0" smtClean="0"/>
              <a:t>картинки в определённом порядке и </a:t>
            </a:r>
            <a:r>
              <a:rPr lang="ru-RU" sz="1600" dirty="0" smtClean="0"/>
              <a:t>составляют по </a:t>
            </a:r>
            <a:r>
              <a:rPr lang="ru-RU" sz="1600" dirty="0" smtClean="0"/>
              <a:t>ним рассказ.</a:t>
            </a:r>
          </a:p>
          <a:p>
            <a:pPr algn="just"/>
            <a:r>
              <a:rPr lang="ru-RU" sz="1600" dirty="0" smtClean="0"/>
              <a:t>5. Ребятам </a:t>
            </a:r>
            <a:r>
              <a:rPr lang="ru-RU" sz="1600" dirty="0" smtClean="0"/>
              <a:t>раздают картинки и предлагают </a:t>
            </a:r>
            <a:r>
              <a:rPr lang="ru-RU" sz="1600" dirty="0" smtClean="0"/>
              <a:t>самостоятельно </a:t>
            </a:r>
            <a:r>
              <a:rPr lang="ru-RU" sz="1600" dirty="0" smtClean="0"/>
              <a:t>определить их последовательность. Педагог начинает </a:t>
            </a:r>
            <a:r>
              <a:rPr lang="ru-RU" sz="1600" dirty="0" smtClean="0"/>
              <a:t>рассказ </a:t>
            </a:r>
            <a:r>
              <a:rPr lang="ru-RU" sz="1600" dirty="0" smtClean="0"/>
              <a:t>по первой, дети продолжают его с опорой на другие </a:t>
            </a:r>
            <a:r>
              <a:rPr lang="ru-RU" sz="1600" dirty="0" smtClean="0"/>
              <a:t>картинки</a:t>
            </a:r>
            <a:r>
              <a:rPr lang="ru-RU" sz="1600" dirty="0" smtClean="0"/>
              <a:t>.</a:t>
            </a:r>
          </a:p>
          <a:p>
            <a:pPr lvl="0" algn="just"/>
            <a:r>
              <a:rPr lang="ru-RU" sz="1600" dirty="0" smtClean="0"/>
              <a:t>6. Дети </a:t>
            </a:r>
            <a:r>
              <a:rPr lang="ru-RU" sz="1600" dirty="0" smtClean="0"/>
              <a:t>получают по одной картинке, и каждый </a:t>
            </a:r>
            <a:r>
              <a:rPr lang="ru-RU" sz="1600" dirty="0" smtClean="0"/>
              <a:t>рассказывает</a:t>
            </a:r>
            <a:r>
              <a:rPr lang="ru-RU" sz="1600" dirty="0" smtClean="0"/>
              <a:t>, что на ней нарисовано. Педагог (или ребёнок) в заключение рассказывает обо всех картинках. Затем дети </a:t>
            </a:r>
            <a:r>
              <a:rPr lang="ru-RU" sz="1600" dirty="0" smtClean="0"/>
              <a:t>придумывают </a:t>
            </a:r>
            <a:r>
              <a:rPr lang="ru-RU" sz="1600" dirty="0" smtClean="0"/>
              <a:t>имена персонажей</a:t>
            </a:r>
            <a:r>
              <a:rPr lang="ru-RU" sz="1600" dirty="0" smtClean="0"/>
              <a:t>.</a:t>
            </a:r>
          </a:p>
          <a:p>
            <a:pPr algn="just"/>
            <a:r>
              <a:rPr lang="ru-RU" sz="1600" dirty="0" smtClean="0"/>
              <a:t>7. Каждый </a:t>
            </a:r>
            <a:r>
              <a:rPr lang="ru-RU" sz="1600" dirty="0" smtClean="0"/>
              <a:t>ребёнок получает серию картинок. Его задача — определить самостоятельно их последовательность и передать содержание каждой, составив связный рассказ (с помощь: педагога).</a:t>
            </a:r>
          </a:p>
          <a:p>
            <a:pPr lvl="0" algn="just"/>
            <a:endParaRPr lang="ru-RU" sz="1400" dirty="0" smtClean="0"/>
          </a:p>
          <a:p>
            <a:pPr lvl="0" algn="just"/>
            <a:endParaRPr lang="ru-RU" sz="1400" dirty="0" smtClean="0"/>
          </a:p>
          <a:p>
            <a:pPr algn="ctr"/>
            <a:endParaRPr lang="ru-RU" dirty="0"/>
          </a:p>
        </p:txBody>
      </p:sp>
    </p:spTree>
  </p:cSld>
  <p:clrMapOvr>
    <a:masterClrMapping/>
  </p:clrMapOvr>
  <p:transition spd="slow">
    <p:split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57200" y="152400"/>
            <a:ext cx="8077200" cy="381000"/>
          </a:xfrm>
          <a:prstGeom prst="rect">
            <a:avLst/>
          </a:prstGeom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1600" i="1" dirty="0" smtClean="0"/>
          </a:p>
          <a:p>
            <a:pPr algn="ctr"/>
            <a:r>
              <a:rPr lang="ru-RU" sz="1600" i="1" dirty="0" smtClean="0"/>
              <a:t>Рассказ-описание </a:t>
            </a:r>
            <a:r>
              <a:rPr lang="ru-RU" sz="1600" dirty="0" smtClean="0"/>
              <a:t>— изложение характерных признаков отдельного предмета или явления.</a:t>
            </a:r>
          </a:p>
          <a:p>
            <a:pPr algn="ctr"/>
            <a:endParaRPr lang="ru-RU" dirty="0"/>
          </a:p>
        </p:txBody>
      </p:sp>
      <p:sp>
        <p:nvSpPr>
          <p:cNvPr id="5" name="Выноска со стрелкой вниз 4"/>
          <p:cNvSpPr/>
          <p:nvPr/>
        </p:nvSpPr>
        <p:spPr>
          <a:xfrm>
            <a:off x="838200" y="609600"/>
            <a:ext cx="7239000" cy="457200"/>
          </a:xfrm>
          <a:prstGeom prst="downArrowCallout">
            <a:avLst/>
          </a:prstGeom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dirty="0" smtClean="0"/>
              <a:t>Примерная структура рассказа-описания</a:t>
            </a:r>
            <a:endParaRPr lang="ru-RU" sz="16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209800" y="1447800"/>
            <a:ext cx="4191000" cy="990600"/>
          </a:xfrm>
          <a:prstGeom prst="rect">
            <a:avLst/>
          </a:prstGeom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>
              <a:buFont typeface="Wingdings" pitchFamily="2" charset="2"/>
              <a:buChar char="q"/>
            </a:pPr>
            <a:r>
              <a:rPr lang="ru-RU" sz="1600" dirty="0" smtClean="0"/>
              <a:t> называние </a:t>
            </a:r>
            <a:r>
              <a:rPr lang="ru-RU" sz="1600" dirty="0" smtClean="0"/>
              <a:t>предмета;</a:t>
            </a:r>
          </a:p>
          <a:p>
            <a:pPr lvl="0" algn="ctr">
              <a:buFont typeface="Wingdings" pitchFamily="2" charset="2"/>
              <a:buChar char="q"/>
            </a:pPr>
            <a:r>
              <a:rPr lang="ru-RU" sz="1600" dirty="0" smtClean="0"/>
              <a:t> выделение </a:t>
            </a:r>
            <a:r>
              <a:rPr lang="ru-RU" sz="1600" dirty="0" smtClean="0"/>
              <a:t>характерных признаков;</a:t>
            </a:r>
          </a:p>
          <a:p>
            <a:pPr algn="ctr">
              <a:buFont typeface="Wingdings" pitchFamily="2" charset="2"/>
              <a:buChar char="q"/>
            </a:pPr>
            <a:r>
              <a:rPr lang="ru-RU" sz="1600" dirty="0" smtClean="0"/>
              <a:t> </a:t>
            </a:r>
            <a:r>
              <a:rPr lang="ru-RU" sz="1600" dirty="0" smtClean="0"/>
              <a:t>определение </a:t>
            </a:r>
            <a:r>
              <a:rPr lang="ru-RU" sz="1600" dirty="0" smtClean="0"/>
              <a:t>назначения, действия с ним.</a:t>
            </a:r>
            <a:br>
              <a:rPr lang="ru-RU" sz="1600" dirty="0" smtClean="0"/>
            </a:b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990600" y="2819400"/>
            <a:ext cx="6705600" cy="1066800"/>
          </a:xfrm>
          <a:prstGeom prst="rect">
            <a:avLst/>
          </a:prstGeom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1600" dirty="0" smtClean="0"/>
          </a:p>
          <a:p>
            <a:pPr algn="just"/>
            <a:r>
              <a:rPr lang="ru-RU" sz="1600" dirty="0" smtClean="0"/>
              <a:t>В </a:t>
            </a:r>
            <a:r>
              <a:rPr lang="ru-RU" sz="1600" dirty="0" smtClean="0"/>
              <a:t>специальном дошкольном учреждении детей с </a:t>
            </a:r>
            <a:r>
              <a:rPr lang="ru-RU" sz="1600" dirty="0" smtClean="0"/>
              <a:t>интеллектуальной </a:t>
            </a:r>
            <a:r>
              <a:rPr lang="ru-RU" sz="1600" dirty="0" smtClean="0"/>
              <a:t>недостаточностью учат составлять описание двух предметов с контрастными признаками, основанное на </a:t>
            </a:r>
            <a:r>
              <a:rPr lang="ru-RU" sz="1600" dirty="0" smtClean="0"/>
              <a:t>поэтапном </a:t>
            </a:r>
            <a:r>
              <a:rPr lang="ru-RU" sz="1600" dirty="0" smtClean="0"/>
              <a:t>сопоставлении признаков, заданных педагогом (по </a:t>
            </a:r>
            <a:r>
              <a:rPr lang="ru-RU" sz="1600" dirty="0" smtClean="0"/>
              <a:t>величине</a:t>
            </a:r>
            <a:r>
              <a:rPr lang="ru-RU" sz="1600" dirty="0" smtClean="0"/>
              <a:t>, цвету, материалу и т. д.).</a:t>
            </a:r>
          </a:p>
          <a:p>
            <a:pPr algn="ctr"/>
            <a:endParaRPr lang="ru-RU" dirty="0"/>
          </a:p>
        </p:txBody>
      </p:sp>
      <p:pic>
        <p:nvPicPr>
          <p:cNvPr id="33795" name="Picture 3" descr="C:\Users\admin\Desktop\i (14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0" y="4267199"/>
            <a:ext cx="3124200" cy="236050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comb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admin\Desktop\i (13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9600" y="858982"/>
            <a:ext cx="2819400" cy="331210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glow rad="228600">
              <a:schemeClr val="accent4">
                <a:satMod val="175000"/>
                <a:alpha val="40000"/>
              </a:schemeClr>
            </a:glow>
            <a:reflection blurRad="12700" stA="38000" endPos="28000" dist="5000" dir="5400000" sy="-100000" algn="bl" rotWithShape="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838200" y="4495800"/>
            <a:ext cx="2362200" cy="1371600"/>
          </a:xfrm>
          <a:prstGeom prst="rect">
            <a:avLst/>
          </a:prstGeom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ru-RU" sz="1400" dirty="0" smtClean="0"/>
              <a:t>Елизавета Ивановна Тихеева (1866—1944) была талантливым педагогом и крупным общественным деятелем по дошкольному воспитанию</a:t>
            </a:r>
            <a:r>
              <a:rPr lang="ru-RU" dirty="0" smtClean="0"/>
              <a:t>. 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962400" y="304800"/>
            <a:ext cx="4800600" cy="6172200"/>
          </a:xfrm>
          <a:prstGeom prst="rect">
            <a:avLst/>
          </a:prstGeom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ru-RU" b="1" dirty="0" smtClean="0">
                <a:solidFill>
                  <a:srgbClr val="002060"/>
                </a:solidFill>
              </a:rPr>
              <a:t>Важная</a:t>
            </a:r>
            <a:r>
              <a:rPr lang="ru-RU" dirty="0" smtClean="0"/>
              <a:t> роль в формировании коммуникативной компетенции детей с интеллектуальной недостаточностью отводится </a:t>
            </a:r>
            <a:r>
              <a:rPr lang="ru-RU" b="1" dirty="0" smtClean="0">
                <a:solidFill>
                  <a:srgbClr val="002060"/>
                </a:solidFill>
              </a:rPr>
              <a:t>речи педагога </a:t>
            </a:r>
            <a:r>
              <a:rPr lang="ru-RU" dirty="0" smtClean="0"/>
              <a:t>дошкольного учреждения. Требования к ней сформулированы</a:t>
            </a:r>
            <a:r>
              <a:rPr lang="ru-RU" dirty="0" smtClean="0">
                <a:solidFill>
                  <a:srgbClr val="002060"/>
                </a:solidFill>
              </a:rPr>
              <a:t> </a:t>
            </a:r>
            <a:r>
              <a:rPr lang="ru-RU" b="1" dirty="0" smtClean="0">
                <a:solidFill>
                  <a:srgbClr val="002060"/>
                </a:solidFill>
              </a:rPr>
              <a:t>Е. И. Тихеевой</a:t>
            </a:r>
            <a:r>
              <a:rPr lang="ru-RU" dirty="0" smtClean="0"/>
              <a:t>: «Его речь должна быть </a:t>
            </a:r>
            <a:r>
              <a:rPr lang="ru-RU" b="1" dirty="0" smtClean="0">
                <a:solidFill>
                  <a:srgbClr val="002060"/>
                </a:solidFill>
              </a:rPr>
              <a:t>грамотна и литературна</a:t>
            </a:r>
            <a:r>
              <a:rPr lang="ru-RU" dirty="0" smtClean="0"/>
              <a:t>. Необходимо следить за </a:t>
            </a:r>
            <a:r>
              <a:rPr lang="ru-RU" b="1" dirty="0" smtClean="0">
                <a:solidFill>
                  <a:srgbClr val="002060"/>
                </a:solidFill>
              </a:rPr>
              <a:t>темпом</a:t>
            </a:r>
            <a:r>
              <a:rPr lang="ru-RU" dirty="0" smtClean="0"/>
              <a:t> своей речи, регулировать </a:t>
            </a:r>
            <a:r>
              <a:rPr lang="ru-RU" b="1" dirty="0" smtClean="0">
                <a:solidFill>
                  <a:srgbClr val="002060"/>
                </a:solidFill>
              </a:rPr>
              <a:t>силу</a:t>
            </a:r>
            <a:r>
              <a:rPr lang="ru-RU" dirty="0" smtClean="0"/>
              <a:t> своего голоса. Речь всегда должна быть </a:t>
            </a:r>
            <a:r>
              <a:rPr lang="ru-RU" b="1" dirty="0" smtClean="0">
                <a:solidFill>
                  <a:srgbClr val="002060"/>
                </a:solidFill>
              </a:rPr>
              <a:t>культурна, вежлива</a:t>
            </a:r>
            <a:r>
              <a:rPr lang="ru-RU" dirty="0" smtClean="0"/>
              <a:t>. Структуру речи следует согласовывать с возрастом детей. Содержание речи должно </a:t>
            </a:r>
            <a:r>
              <a:rPr lang="ru-RU" b="1" dirty="0" smtClean="0">
                <a:solidFill>
                  <a:srgbClr val="002060"/>
                </a:solidFill>
              </a:rPr>
              <a:t>строго соответствовать развитию и интересам </a:t>
            </a:r>
            <a:r>
              <a:rPr lang="ru-RU" dirty="0" smtClean="0"/>
              <a:t>детей.</a:t>
            </a:r>
          </a:p>
          <a:p>
            <a:pPr algn="just"/>
            <a:r>
              <a:rPr lang="ru-RU" dirty="0" smtClean="0"/>
              <a:t>Речь должна быть по возможности </a:t>
            </a:r>
            <a:r>
              <a:rPr lang="ru-RU" b="1" dirty="0" smtClean="0">
                <a:solidFill>
                  <a:srgbClr val="002060"/>
                </a:solidFill>
              </a:rPr>
              <a:t>образна, выразительна,</a:t>
            </a:r>
            <a:r>
              <a:rPr lang="ru-RU" dirty="0" smtClean="0"/>
              <a:t> отражать интерес и внимание к ребёнку. Люди с ярко выраженными и неисправимыми недостатками речи не имеют права руководить развитием речи детей».</a:t>
            </a:r>
          </a:p>
          <a:p>
            <a:pPr algn="ctr"/>
            <a:endParaRPr lang="ru-RU" dirty="0"/>
          </a:p>
        </p:txBody>
      </p:sp>
    </p:spTree>
  </p:cSld>
  <p:clrMapOvr>
    <a:masterClrMapping/>
  </p:clrMapOvr>
  <p:transition spd="slow">
    <p:cover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Выноска со стрелкой вниз 3"/>
          <p:cNvSpPr/>
          <p:nvPr/>
        </p:nvSpPr>
        <p:spPr>
          <a:xfrm>
            <a:off x="228600" y="152400"/>
            <a:ext cx="8686800" cy="533400"/>
          </a:xfrm>
          <a:prstGeom prst="downArrowCallout">
            <a:avLst/>
          </a:prstGeom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i="1" dirty="0" smtClean="0"/>
              <a:t>Особенности работы по развитию речи детей на довербальном этапе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28600" y="914400"/>
            <a:ext cx="8610600" cy="1371600"/>
          </a:xfrm>
          <a:prstGeom prst="rect">
            <a:avLst/>
          </a:prstGeom>
          <a:effectLst>
            <a:glow rad="228600">
              <a:schemeClr val="accent4">
                <a:satMod val="175000"/>
                <a:alpha val="40000"/>
              </a:schemeClr>
            </a:glow>
            <a:reflection blurRad="6350" stA="50000" endA="300" endPos="55500" dist="101600" dir="5400000" sy="-100000" algn="bl" rotWithShape="0"/>
          </a:effectLst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ru-RU" sz="1400" dirty="0" smtClean="0"/>
              <a:t>Главным показателем довербального этапа является умение ребёнка воспринимать и понимать речь окружающих, что необходимо для его общего развития. Это обязательный этап овладения разговорной речью, который осуществляется к процессе эмоционально позитивного взаимодействия ребёнка и взрослого, что стимулирует ребёнка к подражанию звуков. И это время он учится артикулировать слоги и слова. Процесс слушания и понимания речи обеспечивается посредством умений, формирующихся в ходе общения в рамках ведущих видов деятельности детей дошкольного возраста:</a:t>
            </a:r>
            <a:endParaRPr lang="ru-RU" sz="14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28600" y="3276600"/>
            <a:ext cx="2057400" cy="1524000"/>
          </a:xfrm>
          <a:prstGeom prst="rect">
            <a:avLst/>
          </a:prstGeom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умения понимать предметно-содержательную сторону высказывания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2438400" y="3276600"/>
            <a:ext cx="2057400" cy="1524000"/>
          </a:xfrm>
          <a:prstGeom prst="rect">
            <a:avLst/>
          </a:prstGeom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ru-RU" dirty="0" smtClean="0"/>
              <a:t>осмысливать интонацию</a:t>
            </a:r>
          </a:p>
          <a:p>
            <a:pPr algn="ctr"/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4648200" y="3276600"/>
            <a:ext cx="2057400" cy="1524000"/>
          </a:xfrm>
          <a:prstGeom prst="rect">
            <a:avLst/>
          </a:prstGeom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ru-RU" dirty="0" smtClean="0"/>
              <a:t>понимать слова и их значение</a:t>
            </a:r>
          </a:p>
          <a:p>
            <a:pPr algn="ctr"/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6934200" y="3276600"/>
            <a:ext cx="2057400" cy="1524000"/>
          </a:xfrm>
          <a:prstGeom prst="rect">
            <a:avLst/>
          </a:prstGeom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различать слова, близкие по звучанию</a:t>
            </a:r>
            <a:endParaRPr lang="ru-RU" dirty="0"/>
          </a:p>
        </p:txBody>
      </p:sp>
      <p:cxnSp>
        <p:nvCxnSpPr>
          <p:cNvPr id="12" name="Прямая со стрелкой 11"/>
          <p:cNvCxnSpPr/>
          <p:nvPr/>
        </p:nvCxnSpPr>
        <p:spPr>
          <a:xfrm rot="10800000" flipV="1">
            <a:off x="1143000" y="2667000"/>
            <a:ext cx="533400" cy="304800"/>
          </a:xfrm>
          <a:prstGeom prst="straightConnector1">
            <a:avLst/>
          </a:prstGeom>
          <a:ln>
            <a:tailEnd type="arrow"/>
          </a:ln>
          <a:effectLst>
            <a:glow rad="139700">
              <a:schemeClr val="accent3">
                <a:satMod val="175000"/>
                <a:alpha val="40000"/>
              </a:schemeClr>
            </a:glow>
          </a:effectLst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 rot="5400000">
            <a:off x="3237706" y="2781300"/>
            <a:ext cx="534194" cy="794"/>
          </a:xfrm>
          <a:prstGeom prst="straightConnector1">
            <a:avLst/>
          </a:prstGeom>
          <a:ln>
            <a:tailEnd type="arrow"/>
          </a:ln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 rot="5400000">
            <a:off x="5449094" y="2856706"/>
            <a:ext cx="533400" cy="1588"/>
          </a:xfrm>
          <a:prstGeom prst="straightConnector1">
            <a:avLst/>
          </a:prstGeom>
          <a:ln>
            <a:tailEnd type="arrow"/>
          </a:ln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>
            <a:off x="8001000" y="2667000"/>
            <a:ext cx="457200" cy="381000"/>
          </a:xfrm>
          <a:prstGeom prst="straightConnector1">
            <a:avLst/>
          </a:prstGeom>
          <a:ln>
            <a:tailEnd type="arrow"/>
          </a:ln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2" name="Прямоугольник 21"/>
          <p:cNvSpPr/>
          <p:nvPr/>
        </p:nvSpPr>
        <p:spPr>
          <a:xfrm>
            <a:off x="228600" y="5486400"/>
            <a:ext cx="8839200" cy="1219200"/>
          </a:xfrm>
          <a:prstGeom prst="rect">
            <a:avLst/>
          </a:prstGeom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ru-RU" dirty="0" smtClean="0"/>
              <a:t>Ребёнка с интеллектуальной недостаточностью учат понимать обращенные к нему слова, последовательно, постепенно увеличивая сложность речевого материала, а также учитывая его уровень развития импрессивной речи и познавательной деятельности</a:t>
            </a:r>
            <a:endParaRPr lang="ru-RU" dirty="0"/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Выноска с четырьмя стрелками 10"/>
          <p:cNvSpPr/>
          <p:nvPr/>
        </p:nvSpPr>
        <p:spPr>
          <a:xfrm>
            <a:off x="2819400" y="1371600"/>
            <a:ext cx="3657600" cy="4114800"/>
          </a:xfrm>
          <a:prstGeom prst="quadArrowCallout">
            <a:avLst/>
          </a:prstGeom>
          <a:effectLst>
            <a:glow rad="228600">
              <a:schemeClr val="accent3">
                <a:satMod val="175000"/>
                <a:alpha val="40000"/>
              </a:schemeClr>
            </a:glow>
            <a:outerShdw blurRad="190500" dist="228600" dir="2700000" sy="90000" rotWithShape="0">
              <a:srgbClr val="000000">
                <a:alpha val="25500"/>
              </a:srgbClr>
            </a:outerShdw>
          </a:effectLst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Различают следующие этапы формирования у ребёнка умения понимать речь:</a:t>
            </a:r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304800" y="5638800"/>
            <a:ext cx="2438400" cy="914400"/>
          </a:xfrm>
          <a:prstGeom prst="rect">
            <a:avLst/>
          </a:prstGeom>
          <a:effectLst>
            <a:glow rad="1397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ru-RU" sz="1600" dirty="0" smtClean="0"/>
              <a:t>знание и узнавание имён близких людей, показ их лиц на фотографиях</a:t>
            </a:r>
            <a:endParaRPr lang="ru-RU" sz="1600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6400800" y="304800"/>
            <a:ext cx="2362200" cy="609600"/>
          </a:xfrm>
          <a:prstGeom prst="rect">
            <a:avLst/>
          </a:prstGeom>
          <a:effectLst>
            <a:glow rad="1397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различение интонаций взрослого</a:t>
            </a:r>
            <a:endParaRPr lang="ru-RU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6477000" y="1143000"/>
            <a:ext cx="2362200" cy="609600"/>
          </a:xfrm>
          <a:prstGeom prst="rect">
            <a:avLst/>
          </a:prstGeom>
          <a:effectLst>
            <a:glow rad="1397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узнавание своего имени</a:t>
            </a:r>
            <a:endParaRPr lang="ru-RU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6477000" y="2057400"/>
            <a:ext cx="2514600" cy="1143000"/>
          </a:xfrm>
          <a:prstGeom prst="rect">
            <a:avLst/>
          </a:prstGeom>
          <a:effectLst>
            <a:glow rad="1397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ru-RU" sz="1600" dirty="0" smtClean="0"/>
              <a:t>запоминание названий предметов, которые часто показывают и называют взрослые, и нахождение их</a:t>
            </a:r>
            <a:endParaRPr lang="ru-RU" sz="1600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6400800" y="3581400"/>
            <a:ext cx="2590800" cy="685800"/>
          </a:xfrm>
          <a:prstGeom prst="rect">
            <a:avLst/>
          </a:prstGeom>
          <a:effectLst>
            <a:glow rad="1397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ru-RU" sz="1600" dirty="0" smtClean="0"/>
              <a:t>определение по интонации родителей, взрослых и других детей </a:t>
            </a:r>
            <a:endParaRPr lang="ru-RU" sz="1600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6400800" y="4495800"/>
            <a:ext cx="2590800" cy="685800"/>
          </a:xfrm>
          <a:prstGeom prst="rect">
            <a:avLst/>
          </a:prstGeom>
          <a:effectLst>
            <a:glow rad="1397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ru-RU" sz="1600" dirty="0" smtClean="0"/>
              <a:t>запоминание названий игрушек и окружающих пред­метов</a:t>
            </a:r>
            <a:endParaRPr lang="ru-RU" sz="1600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6553200" y="5486400"/>
            <a:ext cx="2438400" cy="990600"/>
          </a:xfrm>
          <a:prstGeom prst="rect">
            <a:avLst/>
          </a:prstGeom>
          <a:effectLst>
            <a:glow rad="1397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ru-RU" sz="1600" dirty="0" smtClean="0"/>
              <a:t>запоминание и показ частей лица и тела у себя, значимых взрослых, а также на игрушках</a:t>
            </a:r>
            <a:endParaRPr lang="ru-RU" sz="1600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3352800" y="5638800"/>
            <a:ext cx="2743200" cy="914400"/>
          </a:xfrm>
          <a:prstGeom prst="rect">
            <a:avLst/>
          </a:prstGeom>
          <a:effectLst>
            <a:glow rad="1397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ru-RU" sz="1600" dirty="0" smtClean="0"/>
              <a:t>соотнесение игрушек и предметов окружающей дей­ствительности с их изображением</a:t>
            </a:r>
            <a:endParaRPr lang="ru-RU" sz="1600" dirty="0"/>
          </a:p>
        </p:txBody>
      </p:sp>
      <p:sp>
        <p:nvSpPr>
          <p:cNvPr id="20" name="Прямоугольник 19"/>
          <p:cNvSpPr/>
          <p:nvPr/>
        </p:nvSpPr>
        <p:spPr>
          <a:xfrm>
            <a:off x="304800" y="4724400"/>
            <a:ext cx="2438400" cy="685800"/>
          </a:xfrm>
          <a:prstGeom prst="rect">
            <a:avLst/>
          </a:prstGeom>
          <a:effectLst>
            <a:glow rad="1397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ru-RU" sz="1600" dirty="0" smtClean="0"/>
              <a:t>адекватное включение ребёнка в игру с взрослым </a:t>
            </a:r>
            <a:endParaRPr lang="ru-RU" sz="1600" dirty="0"/>
          </a:p>
        </p:txBody>
      </p:sp>
      <p:sp>
        <p:nvSpPr>
          <p:cNvPr id="21" name="Прямоугольник 20"/>
          <p:cNvSpPr/>
          <p:nvPr/>
        </p:nvSpPr>
        <p:spPr>
          <a:xfrm>
            <a:off x="304800" y="152400"/>
            <a:ext cx="2438400" cy="838200"/>
          </a:xfrm>
          <a:prstGeom prst="rect">
            <a:avLst/>
          </a:prstGeom>
          <a:effectLst>
            <a:glow rad="1397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ru-RU" sz="1600" dirty="0" smtClean="0"/>
              <a:t>ознакомление детей с различными свойствами и качествами предметов</a:t>
            </a:r>
            <a:endParaRPr lang="ru-RU" sz="1600" dirty="0"/>
          </a:p>
        </p:txBody>
      </p:sp>
      <p:sp>
        <p:nvSpPr>
          <p:cNvPr id="22" name="Прямоугольник 21"/>
          <p:cNvSpPr/>
          <p:nvPr/>
        </p:nvSpPr>
        <p:spPr>
          <a:xfrm>
            <a:off x="304800" y="3276600"/>
            <a:ext cx="2438400" cy="1219200"/>
          </a:xfrm>
          <a:prstGeom prst="rect">
            <a:avLst/>
          </a:prstGeom>
          <a:effectLst>
            <a:glow rad="1397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ru-RU" sz="1600" dirty="0" smtClean="0"/>
              <a:t>понимание функционального назначения предметов, выполнение действий по слову взрослого</a:t>
            </a:r>
            <a:endParaRPr lang="ru-RU" sz="1600" dirty="0"/>
          </a:p>
        </p:txBody>
      </p:sp>
      <p:sp>
        <p:nvSpPr>
          <p:cNvPr id="23" name="Прямоугольник 22"/>
          <p:cNvSpPr/>
          <p:nvPr/>
        </p:nvSpPr>
        <p:spPr>
          <a:xfrm>
            <a:off x="304800" y="2133600"/>
            <a:ext cx="2438400" cy="914400"/>
          </a:xfrm>
          <a:prstGeom prst="rect">
            <a:avLst/>
          </a:prstGeom>
          <a:effectLst>
            <a:glow rad="1397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ru-RU" sz="1600" dirty="0" smtClean="0"/>
              <a:t>запоминание и понимание названий элементарных действий, движений </a:t>
            </a:r>
            <a:endParaRPr lang="ru-RU" sz="1600" dirty="0"/>
          </a:p>
        </p:txBody>
      </p:sp>
      <p:sp>
        <p:nvSpPr>
          <p:cNvPr id="24" name="Прямоугольник 23"/>
          <p:cNvSpPr/>
          <p:nvPr/>
        </p:nvSpPr>
        <p:spPr>
          <a:xfrm>
            <a:off x="304800" y="1143000"/>
            <a:ext cx="2438400" cy="838200"/>
          </a:xfrm>
          <a:prstGeom prst="rect">
            <a:avLst/>
          </a:prstGeom>
          <a:effectLst>
            <a:glow rad="1397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ru-RU" sz="1600" dirty="0" smtClean="0"/>
              <a:t>понимание названий действий, изображённых на картинках</a:t>
            </a:r>
            <a:endParaRPr lang="ru-RU" sz="1600" dirty="0"/>
          </a:p>
        </p:txBody>
      </p:sp>
      <p:sp>
        <p:nvSpPr>
          <p:cNvPr id="25" name="Прямоугольник 24"/>
          <p:cNvSpPr/>
          <p:nvPr/>
        </p:nvSpPr>
        <p:spPr>
          <a:xfrm>
            <a:off x="3048000" y="152400"/>
            <a:ext cx="2819400" cy="838200"/>
          </a:xfrm>
          <a:prstGeom prst="rect">
            <a:avLst/>
          </a:prstGeom>
          <a:effectLst>
            <a:glow rad="1397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ru-RU" sz="1600" dirty="0" smtClean="0"/>
              <a:t>комментирование выполняемых ребёнком бытовых действий </a:t>
            </a:r>
            <a:endParaRPr lang="ru-RU" sz="1600" dirty="0"/>
          </a:p>
        </p:txBody>
      </p:sp>
    </p:spTree>
  </p:cSld>
  <p:clrMapOvr>
    <a:masterClrMapping/>
  </p:clrMapOvr>
  <p:transition spd="slow">
    <p:wheel spokes="2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46000" b="-4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6200" y="1143000"/>
            <a:ext cx="8915400" cy="5715000"/>
          </a:xfrm>
        </p:spPr>
        <p:txBody>
          <a:bodyPr>
            <a:normAutofit fontScale="25000" lnSpcReduction="20000"/>
          </a:bodyPr>
          <a:lstStyle/>
          <a:p>
            <a:pPr lvl="0" algn="just">
              <a:buClr>
                <a:schemeClr val="bg1"/>
              </a:buClr>
              <a:buFont typeface="Wingdings" pitchFamily="2" charset="2"/>
              <a:buChar char="Ø"/>
            </a:pPr>
            <a:r>
              <a:rPr lang="ru-RU" sz="6000" dirty="0" smtClean="0">
                <a:solidFill>
                  <a:schemeClr val="bg1"/>
                </a:solidFill>
              </a:rPr>
              <a:t>регулярное называние ребёнка по имени, использование его собственного имени в потешки, народной песенке, стихотворении, подходящих к игровой или социально-бытовой ситуации («Возьми Оленька флажок. Стань с ним, Оленька, в кружок»);</a:t>
            </a:r>
          </a:p>
          <a:p>
            <a:pPr lvl="0" algn="just">
              <a:buClrTx/>
              <a:buFont typeface="Wingdings" pitchFamily="2" charset="2"/>
              <a:buChar char="Ø"/>
            </a:pPr>
            <a:r>
              <a:rPr lang="ru-RU" sz="6000" dirty="0" smtClean="0">
                <a:solidFill>
                  <a:schemeClr val="bg1"/>
                </a:solidFill>
              </a:rPr>
              <a:t>ласковое обращение к ребёнку с удержанием его взгляда на своём лице;</a:t>
            </a:r>
          </a:p>
          <a:p>
            <a:pPr lvl="0" algn="just"/>
            <a:r>
              <a:rPr lang="ru-RU" sz="6000" dirty="0" smtClean="0">
                <a:solidFill>
                  <a:schemeClr val="bg1"/>
                </a:solidFill>
              </a:rPr>
              <a:t>называние и демонстрация педагогом предметов, действий с ними («Это мяч. Кати мяч»);</a:t>
            </a:r>
          </a:p>
          <a:p>
            <a:pPr lvl="0" algn="just">
              <a:buClr>
                <a:schemeClr val="bg1"/>
              </a:buClr>
              <a:buFont typeface="Wingdings" pitchFamily="2" charset="2"/>
              <a:buChar char="Ø"/>
            </a:pPr>
            <a:r>
              <a:rPr lang="ru-RU" sz="6000" dirty="0" smtClean="0">
                <a:solidFill>
                  <a:schemeClr val="bg1"/>
                </a:solidFill>
              </a:rPr>
              <a:t>использование сюрпризного момента, ситуации неожиданности (появление и исчезновение привлекательного для ребёнка объекта);</a:t>
            </a:r>
          </a:p>
          <a:p>
            <a:pPr lvl="0" algn="just">
              <a:buClrTx/>
              <a:buFont typeface="Wingdings" pitchFamily="2" charset="2"/>
              <a:buChar char="Ø"/>
            </a:pPr>
            <a:r>
              <a:rPr lang="ru-RU" sz="6000" dirty="0" smtClean="0">
                <a:solidFill>
                  <a:schemeClr val="bg1"/>
                </a:solidFill>
              </a:rPr>
              <a:t>привлечение внимания ребёнка к предметам, указание на них поворотом головы или рукой;</a:t>
            </a:r>
          </a:p>
          <a:p>
            <a:pPr lvl="0" algn="just"/>
            <a:r>
              <a:rPr lang="ru-RU" sz="6000" dirty="0" smtClean="0">
                <a:solidFill>
                  <a:schemeClr val="bg1"/>
                </a:solidFill>
              </a:rPr>
              <a:t>поиск предметов, игрушек по просьбе взрослого («Где часы?»);</a:t>
            </a:r>
          </a:p>
          <a:p>
            <a:pPr lvl="0" algn="just">
              <a:buClrTx/>
              <a:buFont typeface="Wingdings" pitchFamily="2" charset="2"/>
              <a:buChar char="Ø"/>
            </a:pPr>
            <a:r>
              <a:rPr lang="ru-RU" sz="6000" dirty="0" smtClean="0">
                <a:solidFill>
                  <a:schemeClr val="bg1"/>
                </a:solidFill>
              </a:rPr>
              <a:t>соотнесение предметов окружающей действительности с их изображением на картинках («Найди на картинке такую же игрушку»);</a:t>
            </a:r>
          </a:p>
          <a:p>
            <a:pPr lvl="0" algn="just">
              <a:buClrTx/>
              <a:buFont typeface="Wingdings" pitchFamily="2" charset="2"/>
              <a:buChar char="Ø"/>
            </a:pPr>
            <a:r>
              <a:rPr lang="ru-RU" sz="6000" dirty="0" smtClean="0">
                <a:solidFill>
                  <a:schemeClr val="bg1"/>
                </a:solidFill>
              </a:rPr>
              <a:t>рассматривание предметных и сюжетных картинок, показ знакомых предметов на них («Покажи, где кот, где собака»);</a:t>
            </a:r>
          </a:p>
          <a:p>
            <a:pPr lvl="0" algn="just">
              <a:buClrTx/>
              <a:buFont typeface="Wingdings" pitchFamily="2" charset="2"/>
              <a:buChar char="Ø"/>
            </a:pPr>
            <a:r>
              <a:rPr lang="ru-RU" sz="60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демонстрация одного и того же действия с разными игрушками (покормим куклу, курочку, собачку, котика);</a:t>
            </a:r>
          </a:p>
          <a:p>
            <a:pPr lvl="0" algn="just">
              <a:buClrTx/>
              <a:buFont typeface="Wingdings" pitchFamily="2" charset="2"/>
              <a:buChar char="Ø"/>
            </a:pPr>
            <a:r>
              <a:rPr lang="ru-RU" sz="6000" dirty="0" smtClean="0">
                <a:solidFill>
                  <a:schemeClr val="bg1"/>
                </a:solidFill>
              </a:rPr>
              <a:t>показ разных действий с одним и тем же предметом (погладим мишку, пожалеем его, покормим, уложим спать);</a:t>
            </a:r>
          </a:p>
          <a:p>
            <a:pPr algn="just">
              <a:buClrTx/>
              <a:buFont typeface="Wingdings" pitchFamily="2" charset="2"/>
              <a:buChar char="Ø"/>
            </a:pPr>
            <a:r>
              <a:rPr lang="ru-RU" sz="6000" dirty="0" smtClean="0">
                <a:solidFill>
                  <a:schemeClr val="bg1"/>
                </a:solidFill>
              </a:rPr>
              <a:t>соотнесение действия со словом, выполнение несложных просьб «Где майка — давай наденем её. Дай машинку — будем играть»);</a:t>
            </a:r>
          </a:p>
          <a:p>
            <a:pPr lvl="0" algn="just">
              <a:buClrTx/>
              <a:buFont typeface="Wingdings" pitchFamily="2" charset="2"/>
              <a:buChar char="Ø"/>
            </a:pPr>
            <a:r>
              <a:rPr lang="ru-RU" sz="6000" dirty="0" smtClean="0">
                <a:solidFill>
                  <a:schemeClr val="bg1"/>
                </a:solidFill>
              </a:rPr>
              <a:t>обыгрывание игрушек, разыгрывание небольших сценок с ними; каждое действие сопровождается словом («Ляля гуляет. Покормим лялю. Ляля будет спать»);</a:t>
            </a:r>
          </a:p>
          <a:p>
            <a:pPr lvl="0" algn="just">
              <a:buClrTx/>
              <a:buFont typeface="Wingdings" pitchFamily="2" charset="2"/>
              <a:buChar char="Ø"/>
            </a:pPr>
            <a:r>
              <a:rPr lang="ru-RU" sz="6000" dirty="0" smtClean="0">
                <a:solidFill>
                  <a:schemeClr val="bg1"/>
                </a:solidFill>
              </a:rPr>
              <a:t>комментирование выполняемых ребёнком бытовых действий («Ложкой Дима кушает суп; покажи, чем ты ешь суп»);</a:t>
            </a:r>
          </a:p>
          <a:p>
            <a:pPr lvl="0" algn="just">
              <a:buClrTx/>
              <a:buFont typeface="Wingdings" pitchFamily="2" charset="2"/>
              <a:buChar char="Ø"/>
            </a:pPr>
            <a:r>
              <a:rPr lang="ru-RU" sz="6000" dirty="0" smtClean="0">
                <a:solidFill>
                  <a:schemeClr val="bg1"/>
                </a:solidFill>
              </a:rPr>
              <a:t>поручения, состоящие из одного действия на начальном этапе обучения, позднее — из двух-трёх действий;</a:t>
            </a:r>
          </a:p>
          <a:p>
            <a:pPr lvl="0" algn="just">
              <a:buClr>
                <a:schemeClr val="bg1"/>
              </a:buClr>
              <a:buFont typeface="Wingdings" pitchFamily="2" charset="2"/>
              <a:buChar char="Ø"/>
            </a:pPr>
            <a:r>
              <a:rPr lang="ru-RU" sz="6000" dirty="0" smtClean="0">
                <a:solidFill>
                  <a:schemeClr val="bg1"/>
                </a:solidFill>
              </a:rPr>
              <a:t>использование указательного жеста, направленного на предмет, а также слов запрета или разрешения </a:t>
            </a:r>
            <a:r>
              <a:rPr lang="ru-RU" sz="6000" i="1" dirty="0" smtClean="0">
                <a:solidFill>
                  <a:schemeClr val="bg1"/>
                </a:solidFill>
              </a:rPr>
              <a:t>(можно, нельзя) </a:t>
            </a:r>
            <a:r>
              <a:rPr lang="ru-RU" sz="6000" dirty="0" smtClean="0">
                <a:solidFill>
                  <a:schemeClr val="bg1"/>
                </a:solidFill>
              </a:rPr>
              <a:t>в различных социально-бытовых ситуациях.</a:t>
            </a:r>
          </a:p>
          <a:p>
            <a:pPr algn="just"/>
            <a:endParaRPr lang="ru-RU" dirty="0"/>
          </a:p>
        </p:txBody>
      </p:sp>
      <p:sp>
        <p:nvSpPr>
          <p:cNvPr id="5" name="Выноска со стрелкой вниз 4"/>
          <p:cNvSpPr/>
          <p:nvPr/>
        </p:nvSpPr>
        <p:spPr>
          <a:xfrm>
            <a:off x="304800" y="228600"/>
            <a:ext cx="8382000" cy="914400"/>
          </a:xfrm>
          <a:prstGeom prst="downArrowCallout">
            <a:avLst/>
          </a:prstGeom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В процессе развития импрессивной стороны речи используются такие приёмы, как:</a:t>
            </a:r>
            <a:endParaRPr lang="ru-RU" dirty="0"/>
          </a:p>
        </p:txBody>
      </p:sp>
    </p:spTree>
  </p:cSld>
  <p:clrMapOvr>
    <a:masterClrMapping/>
  </p:clrMapOvr>
  <p:transition spd="slow">
    <p:cover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Выноска с четырьмя стрелками 3"/>
          <p:cNvSpPr/>
          <p:nvPr/>
        </p:nvSpPr>
        <p:spPr>
          <a:xfrm>
            <a:off x="2438400" y="1295400"/>
            <a:ext cx="4419600" cy="3886200"/>
          </a:xfrm>
          <a:prstGeom prst="quadArrowCallout">
            <a:avLst/>
          </a:prstGeom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b="1" i="1" dirty="0" smtClean="0"/>
          </a:p>
          <a:p>
            <a:pPr algn="ctr"/>
            <a:r>
              <a:rPr lang="ru-RU" b="1" i="1" dirty="0" smtClean="0"/>
              <a:t>Развитие понимания речи осуществляется при соблюдении следующих педагогических условий:</a:t>
            </a:r>
            <a:endParaRPr lang="ru-RU" dirty="0" smtClean="0"/>
          </a:p>
          <a:p>
            <a:pPr algn="ctr"/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6400800" y="1447800"/>
            <a:ext cx="2514600" cy="990600"/>
          </a:xfrm>
          <a:prstGeom prst="rect">
            <a:avLst/>
          </a:prstGeom>
          <a:effectLst>
            <a:glow rad="139700">
              <a:schemeClr val="accent5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 smtClean="0"/>
              <a:t>использование простых предложений, доступных восприятию ребёнка, сопровождение речи взрослого паузами</a:t>
            </a:r>
            <a:endParaRPr lang="ru-RU" sz="14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81000" y="1524000"/>
            <a:ext cx="2362200" cy="990600"/>
          </a:xfrm>
          <a:prstGeom prst="rect">
            <a:avLst/>
          </a:prstGeom>
          <a:effectLst>
            <a:glow rad="139700">
              <a:schemeClr val="accent5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ru-RU" sz="1400" dirty="0" smtClean="0"/>
              <a:t>обращение к ребёнку с вопросами о нахождении того или иного предмета (игрушки), действиях с ним</a:t>
            </a:r>
            <a:endParaRPr lang="ru-RU" sz="14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133600" y="152400"/>
            <a:ext cx="4648200" cy="1143000"/>
          </a:xfrm>
          <a:prstGeom prst="rect">
            <a:avLst/>
          </a:prstGeom>
          <a:effectLst>
            <a:glow rad="139700">
              <a:schemeClr val="accent5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ru-RU" sz="1400" dirty="0" smtClean="0"/>
              <a:t>внимательное отношение к наблюдениям с ребёнка, поощрение ситуации спонтанно возникающего интереса, под­держивание её словом: например, на прогулке поддерживать интерес детей к летящему в небе самолёту («Самолёт летит! У-у-у!» или: «Машина едет! Би-би-би!»)</a:t>
            </a:r>
            <a:endParaRPr lang="ru-RU" sz="14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0" y="2971800"/>
            <a:ext cx="2286000" cy="990600"/>
          </a:xfrm>
          <a:prstGeom prst="rect">
            <a:avLst/>
          </a:prstGeom>
          <a:effectLst>
            <a:glow rad="139700">
              <a:schemeClr val="accent5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ru-RU" sz="1400" dirty="0" smtClean="0"/>
              <a:t>медленный показ, синхронно совпадающий во времени с комментариями взрослого</a:t>
            </a:r>
            <a:endParaRPr lang="ru-RU" sz="1400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5867400" y="4191000"/>
            <a:ext cx="3124200" cy="990600"/>
          </a:xfrm>
          <a:prstGeom prst="rect">
            <a:avLst/>
          </a:prstGeom>
          <a:effectLst>
            <a:glow rad="139700">
              <a:schemeClr val="accent5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ru-RU" sz="1400" dirty="0" smtClean="0"/>
              <a:t>мотивация действий ребёнка, их краткие пояснения в игровой, продуктивной, бытовой деятельности («Бери ложку — будем, есть суп»)</a:t>
            </a:r>
          </a:p>
          <a:p>
            <a:pPr algn="ctr"/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457200" y="4343400"/>
            <a:ext cx="2895600" cy="838200"/>
          </a:xfrm>
          <a:prstGeom prst="rect">
            <a:avLst/>
          </a:prstGeom>
          <a:effectLst>
            <a:glow rad="139700">
              <a:schemeClr val="accent5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 smtClean="0"/>
              <a:t>многократное повторение слов</a:t>
            </a:r>
            <a:endParaRPr lang="ru-RU" sz="1400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2362200" y="5562600"/>
            <a:ext cx="4648200" cy="1295400"/>
          </a:xfrm>
          <a:prstGeom prst="rect">
            <a:avLst/>
          </a:prstGeom>
          <a:effectLst>
            <a:glow rad="139700">
              <a:schemeClr val="accent5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ru-RU" sz="1400" dirty="0" smtClean="0"/>
              <a:t>использование разнообразных наглядных средств, сюрпризных моментов, вызывающих интерес ребёнка (предметы и игрушки, их муляжи, картинки, иллюстрации), комментирование совместно выполняемых действий, в том числе и полученного результата</a:t>
            </a:r>
            <a:endParaRPr lang="ru-RU" sz="1400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6858000" y="2895600"/>
            <a:ext cx="2286000" cy="914400"/>
          </a:xfrm>
          <a:prstGeom prst="rect">
            <a:avLst/>
          </a:prstGeom>
          <a:effectLst>
            <a:glow rad="139700">
              <a:schemeClr val="accent5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 smtClean="0"/>
              <a:t>немногословность и умеренный темп речи, обращенной к ребёнку</a:t>
            </a:r>
            <a:endParaRPr lang="ru-RU" sz="1400" dirty="0"/>
          </a:p>
        </p:txBody>
      </p:sp>
    </p:spTree>
  </p:cSld>
  <p:clrMapOvr>
    <a:masterClrMapping/>
  </p:clrMapOvr>
  <p:transition spd="slow">
    <p:pull dir="r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C:\Users\admin\Desktop\i (8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" y="2057400"/>
            <a:ext cx="3042708" cy="3048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glow rad="228600">
              <a:schemeClr val="accent5">
                <a:satMod val="175000"/>
                <a:alpha val="40000"/>
              </a:schemeClr>
            </a:glow>
            <a:reflection blurRad="12700" stA="38000" endPos="28000" dist="5000" dir="5400000" sy="-100000" algn="bl" rotWithShape="0"/>
          </a:effectLst>
        </p:spPr>
      </p:pic>
      <p:sp>
        <p:nvSpPr>
          <p:cNvPr id="5" name="Выноска со стрелкой вниз 4"/>
          <p:cNvSpPr/>
          <p:nvPr/>
        </p:nvSpPr>
        <p:spPr>
          <a:xfrm>
            <a:off x="2743200" y="304800"/>
            <a:ext cx="6096000" cy="1295400"/>
          </a:xfrm>
          <a:prstGeom prst="downArrowCallout">
            <a:avLst/>
          </a:prstGeom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Процесс формирования лексической компетенции осуществляется с опорой на дидактические принципы: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038600" y="2057400"/>
            <a:ext cx="4495800" cy="4495800"/>
          </a:xfrm>
          <a:prstGeom prst="rect">
            <a:avLst/>
          </a:prstGeom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just"/>
            <a:r>
              <a:rPr lang="ru-RU" dirty="0" smtClean="0"/>
              <a:t>- наглядности, позволяющей организовать чувственное изучение предметов окружающей действительности;</a:t>
            </a:r>
          </a:p>
          <a:p>
            <a:pPr lvl="0" algn="just"/>
            <a:r>
              <a:rPr lang="ru-RU" dirty="0" smtClean="0"/>
              <a:t>- доступности, активности и сознательности, предполагающих активную позицию ребёнка в коррекционно-образовательном процессе, наличие у него мотивации к деятельности;</a:t>
            </a:r>
          </a:p>
          <a:p>
            <a:pPr lvl="0" algn="just"/>
            <a:r>
              <a:rPr lang="ru-RU" dirty="0" smtClean="0"/>
              <a:t>- взаимосвязи содержания словарной работы и постепенно развивающихся возможностей познания ребёнком окружающего мира.</a:t>
            </a:r>
          </a:p>
          <a:p>
            <a:pPr algn="ctr"/>
            <a:endParaRPr lang="ru-RU" dirty="0"/>
          </a:p>
        </p:txBody>
      </p:sp>
    </p:spTree>
  </p:cSld>
  <p:clrMapOvr>
    <a:masterClrMapping/>
  </p:clrMapOvr>
  <p:transition spd="slow">
    <p:zoom dir="in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Выноска со стрелкой вниз 4"/>
          <p:cNvSpPr/>
          <p:nvPr/>
        </p:nvSpPr>
        <p:spPr>
          <a:xfrm>
            <a:off x="1066800" y="304800"/>
            <a:ext cx="7010400" cy="1371600"/>
          </a:xfrm>
          <a:prstGeom prst="downArrowCallout">
            <a:avLst/>
          </a:prstGeom>
          <a:effectLst>
            <a:glow rad="228600">
              <a:schemeClr val="accent3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Формирование лексического запаса осуществляется по следующим направлениям: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52400" y="1752600"/>
            <a:ext cx="4267200" cy="762000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ru-RU" sz="1400" i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обогащение словаря новыми словами, </a:t>
            </a:r>
            <a:r>
              <a:rPr lang="ru-RU" sz="14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обеспечивающее количественное накопление слов, необходимых для содержательного общения</a:t>
            </a:r>
            <a:endParaRPr lang="ru-RU" sz="1400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52400" y="2667000"/>
            <a:ext cx="4876800" cy="1066800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ru-RU" sz="1400" i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закрепление и уточнение словаря </a:t>
            </a:r>
            <a:r>
              <a:rPr lang="ru-RU" sz="14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на основе точного соотнесения с объектами окружающего мира, усвоения закрепленного содержания слов, обобщающего их значения путём т.е. деления существенных признаков предметов и явлений</a:t>
            </a:r>
            <a:endParaRPr lang="ru-RU" sz="1400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52400" y="3810000"/>
            <a:ext cx="5638800" cy="685800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ru-RU" sz="1400" i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активизация словарного запаса </a:t>
            </a:r>
            <a:r>
              <a:rPr lang="ru-RU" sz="14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— развитие умения использовать в общении общеупотребительные слова</a:t>
            </a:r>
            <a:endParaRPr lang="ru-RU" sz="1400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9" name="Выноска со стрелкой вниз 8"/>
          <p:cNvSpPr/>
          <p:nvPr/>
        </p:nvSpPr>
        <p:spPr>
          <a:xfrm>
            <a:off x="1371600" y="4800600"/>
            <a:ext cx="6858000" cy="1066800"/>
          </a:xfrm>
          <a:prstGeom prst="downArrowCallout">
            <a:avLst/>
          </a:prstGeom>
          <a:effectLst>
            <a:glow rad="228600">
              <a:schemeClr val="accent3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Усваиваемые слова делятся на две группы: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457200" y="6019800"/>
            <a:ext cx="3048000" cy="838200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ru-RU" dirty="0" smtClean="0"/>
              <a:t>пассивный словарь (слова, которые ребёнок понимает)</a:t>
            </a:r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5867400" y="6019800"/>
            <a:ext cx="2743200" cy="838200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ru-RU" sz="1400" dirty="0" smtClean="0"/>
              <a:t>активный словарь (слова, которые ребёнок не только понимает, но и осознанно употребляет в общении</a:t>
            </a:r>
            <a:endParaRPr lang="ru-RU" sz="1400" dirty="0"/>
          </a:p>
        </p:txBody>
      </p:sp>
      <p:pic>
        <p:nvPicPr>
          <p:cNvPr id="21507" name="Picture 3" descr="C:\Users\admin\Desktop\i (11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943600" y="1600200"/>
            <a:ext cx="2946400" cy="22098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glow rad="228600">
              <a:schemeClr val="accent3">
                <a:satMod val="175000"/>
                <a:alpha val="40000"/>
              </a:schemeClr>
            </a:glow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342</TotalTime>
  <Words>3378</Words>
  <PresentationFormat>Экран (4:3)</PresentationFormat>
  <Paragraphs>257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Апекс</vt:lpstr>
      <vt:lpstr>Кислякова Ю.Н., Мыслюк В.В. Развитие речи детей дошкольного возраста с интеллектуальной недостаточностью </vt:lpstr>
      <vt:lpstr>Методические рекомендации по развитию импрессивной стороны речи детей дошкольного возраста с интеллектуальной недостаточностью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Кислякова Ю.Н., Мыслюк В.В. Развитие речи детей дошкольного возраста с интеллектуальной недостаточностью </dc:title>
  <dc:creator>admin</dc:creator>
  <cp:lastModifiedBy>admin</cp:lastModifiedBy>
  <cp:revision>69</cp:revision>
  <dcterms:created xsi:type="dcterms:W3CDTF">2012-11-18T05:42:48Z</dcterms:created>
  <dcterms:modified xsi:type="dcterms:W3CDTF">2012-11-19T05:05:51Z</dcterms:modified>
</cp:coreProperties>
</file>