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84" r:id="rId1"/>
  </p:sldMasterIdLst>
  <p:notesMasterIdLst>
    <p:notesMasterId r:id="rId27"/>
  </p:notesMasterIdLst>
  <p:sldIdLst>
    <p:sldId id="283" r:id="rId2"/>
    <p:sldId id="285" r:id="rId3"/>
    <p:sldId id="256" r:id="rId4"/>
    <p:sldId id="257" r:id="rId5"/>
    <p:sldId id="258" r:id="rId6"/>
    <p:sldId id="260" r:id="rId7"/>
    <p:sldId id="259" r:id="rId8"/>
    <p:sldId id="265" r:id="rId9"/>
    <p:sldId id="263" r:id="rId10"/>
    <p:sldId id="267" r:id="rId11"/>
    <p:sldId id="266" r:id="rId12"/>
    <p:sldId id="284" r:id="rId13"/>
    <p:sldId id="268" r:id="rId14"/>
    <p:sldId id="270" r:id="rId15"/>
    <p:sldId id="272" r:id="rId16"/>
    <p:sldId id="273" r:id="rId17"/>
    <p:sldId id="280" r:id="rId18"/>
    <p:sldId id="281" r:id="rId19"/>
    <p:sldId id="274" r:id="rId20"/>
    <p:sldId id="275" r:id="rId21"/>
    <p:sldId id="276" r:id="rId22"/>
    <p:sldId id="277" r:id="rId23"/>
    <p:sldId id="282" r:id="rId24"/>
    <p:sldId id="278" r:id="rId25"/>
    <p:sldId id="279" r:id="rId26"/>
  </p:sldIdLst>
  <p:sldSz cx="9144000" cy="6858000" type="screen4x3"/>
  <p:notesSz cx="6858000" cy="9144000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  <p:clrMru>
    <a:srgbClr val="660033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9" autoAdjust="0"/>
    <p:restoredTop sz="94615" autoAdjust="0"/>
  </p:normalViewPr>
  <p:slideViewPr>
    <p:cSldViewPr>
      <p:cViewPr>
        <p:scale>
          <a:sx n="77" d="100"/>
          <a:sy n="77" d="100"/>
        </p:scale>
        <p:origin x="-306" y="18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EC4374-F943-4D6A-962F-58E879CE91DE}" type="datetimeFigureOut">
              <a:rPr lang="ru-RU" smtClean="0"/>
              <a:pPr/>
              <a:t>07.04.2013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E484DD6-2590-4078-8E1D-F0D2DDFC6EB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144427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Матвеева Ольга Ивановна учитель русского языка и литературы МОУ гимназии №5 г. Морозовска Ростовской области</a:t>
            </a:r>
            <a:endParaRPr lang="fr-FR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64D5DC-6E21-4ACE-B643-9B8B434A4060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Матвеева Ольга Ивановна учитель русского языка и литературы МОУ гимназии №5 г. Морозовска Ростовской области</a:t>
            </a:r>
            <a:endParaRPr lang="fr-FR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D90475-1A2D-4AC5-81E2-6360CDBEA1C6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Матвеева Ольга Ивановна учитель русского языка и литературы МОУ гимназии №5 г. Морозовска Ростовской области</a:t>
            </a:r>
            <a:endParaRPr lang="fr-FR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AA9EAF-9430-4921-A4D0-4ABB62792F06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Матвеева Ольга Ивановна учитель русского языка и литературы МОУ гимназии №5 г. Морозовска Ростовской области</a:t>
            </a:r>
            <a:endParaRPr lang="fr-FR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0D4F7-19CE-40C2-823B-0C2A3D2865D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Матвеева Ольга Ивановна учитель русского языка и литературы МОУ гимназии №5 г. Морозовска Ростовской области</a:t>
            </a:r>
            <a:endParaRPr lang="fr-FR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C5B117-E9F2-49C5-AD02-DE77CF6DBAED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Матвеева Ольга Ивановна учитель русского языка и литературы МОУ гимназии №5 г. Морозовска Ростовской области</a:t>
            </a:r>
            <a:endParaRPr lang="fr-FR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54CADB-E043-4C8A-9ADB-839758971999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Матвеева Ольга Ивановна учитель русского языка и литературы МОУ гимназии №5 г. Морозовска Ростовской области</a:t>
            </a:r>
            <a:endParaRPr lang="fr-FR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F4445-856B-4879-A9C5-85716A525AF2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Матвеева Ольга Ивановна учитель русского языка и литературы МОУ гимназии №5 г. Морозовска Ростовской области</a:t>
            </a:r>
            <a:endParaRPr lang="fr-FR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67923-ACCB-4E1F-8B22-76EE17977EA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Матвеева Ольга Ивановна учитель русского языка и литературы МОУ гимназии №5 г. Морозовска Ростовской области</a:t>
            </a:r>
            <a:endParaRPr lang="fr-FR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178250-993F-47BC-89AE-3550B2C3159A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Матвеева Ольга Ивановна учитель русского языка и литературы МОУ гимназии №5 г. Морозовска Ростовской области</a:t>
            </a:r>
            <a:endParaRPr lang="fr-FR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84ED94-EB7E-49AD-B56A-AE71C7FBFA4C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Матвеева Ольга Ивановна учитель русского языка и литературы МОУ гимназии №5 г. Морозовска Ростовской области</a:t>
            </a:r>
            <a:endParaRPr lang="fr-FR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49A933-14AB-4569-8454-FADEC5D56560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ru-RU" smtClean="0"/>
              <a:t>Матвеева Ольга Ивановна учитель русского языка и литературы МОУ гимназии №5 г. Морозовска Ростовской области</a:t>
            </a:r>
            <a:endParaRPr lang="fr-FR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7D68B3-919D-44E9-B0A5-0A6631E37E35}" type="slidenum">
              <a:rPr lang="fr-FR" smtClean="0"/>
              <a:pPr/>
              <a:t>‹#›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zakonrf.info/tk/66/" TargetMode="External"/><Relationship Id="rId2" Type="http://schemas.openxmlformats.org/officeDocument/2006/relationships/hyperlink" Target="http://www.zakonrf.info/tk/64.1/" TargetMode="Externa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C00000"/>
                </a:solidFill>
                <a:latin typeface="Arial Black" pitchFamily="34" charset="0"/>
              </a:rPr>
              <a:t>ПЕРВЫЕ ШАГИ ПРИ УСТРОЙСТВЕ НА РАБОТУ</a:t>
            </a:r>
            <a:endParaRPr lang="ru-RU" dirty="0">
              <a:solidFill>
                <a:srgbClr val="C00000"/>
              </a:solidFill>
              <a:latin typeface="Arial Black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ru-RU" sz="2400" dirty="0" smtClean="0">
                <a:solidFill>
                  <a:srgbClr val="660033"/>
                </a:solidFill>
              </a:rPr>
              <a:t>Информационно-правовой практикум</a:t>
            </a:r>
          </a:p>
          <a:p>
            <a:r>
              <a:rPr lang="ru-RU" sz="2400" dirty="0" smtClean="0"/>
              <a:t>11 класс</a:t>
            </a:r>
          </a:p>
          <a:p>
            <a:r>
              <a:rPr lang="ru-RU" sz="2400" dirty="0" smtClean="0"/>
              <a:t>Земель Л.С.</a:t>
            </a:r>
          </a:p>
          <a:p>
            <a:r>
              <a:rPr lang="ru-RU" sz="2400" dirty="0" smtClean="0"/>
              <a:t>Мананникова Н.Н.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500034" y="500042"/>
            <a:ext cx="8229600" cy="1143000"/>
          </a:xfrm>
        </p:spPr>
        <p:txBody>
          <a:bodyPr>
            <a:normAutofit fontScale="90000"/>
          </a:bodyPr>
          <a:lstStyle/>
          <a:p>
            <a:pPr lvl="0" indent="431800"/>
            <a:r>
              <a:rPr lang="ru-RU" sz="4000" b="1" dirty="0" smtClean="0">
                <a:solidFill>
                  <a:srgbClr val="C00000"/>
                </a:solidFill>
              </a:rPr>
              <a:t> </a:t>
            </a: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О чем не следует писать в резюме? </a:t>
            </a: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</a:rPr>
              <a:t/>
            </a:r>
            <a:b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</a:rPr>
            </a:br>
            <a:endParaRPr lang="fr-FR" sz="3200" b="1" dirty="0">
              <a:solidFill>
                <a:schemeClr val="tx1"/>
              </a:solidFill>
            </a:endParaRPr>
          </a:p>
        </p:txBody>
      </p:sp>
      <p:sp>
        <p:nvSpPr>
          <p:cNvPr id="24577" name="Rectangle 1"/>
          <p:cNvSpPr>
            <a:spLocks noGrp="1" noChangeArrowheads="1"/>
          </p:cNvSpPr>
          <p:nvPr>
            <p:ph idx="1"/>
          </p:nvPr>
        </p:nvSpPr>
        <p:spPr bwMode="auto">
          <a:xfrm>
            <a:off x="0" y="1500174"/>
            <a:ext cx="9950266" cy="48320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indent="431800" eaLnBrk="0" hangingPunct="0">
              <a:spcBef>
                <a:spcPct val="0"/>
              </a:spcBef>
              <a:buNone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Не надо включать в Ваше резюме: </a:t>
            </a:r>
          </a:p>
          <a:p>
            <a:pPr marL="0" indent="431800" eaLnBrk="0" hangingPunct="0">
              <a:spcBef>
                <a:spcPct val="0"/>
              </a:spcBef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Всю Вашу трудовую биографию</a:t>
            </a:r>
            <a:r>
              <a:rPr kumimoji="0" lang="ru-RU" sz="28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</a:p>
          <a:p>
            <a:pPr marL="0" indent="431800" eaLnBrk="0" hangingPunct="0">
              <a:spcBef>
                <a:spcPct val="0"/>
              </a:spcBef>
              <a:buNone/>
            </a:pPr>
            <a:r>
              <a:rPr lang="ru-RU" sz="2800" i="1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н</a:t>
            </a: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а самом деле Вашего потенциального работодателя</a:t>
            </a:r>
          </a:p>
          <a:p>
            <a:pPr marL="0" indent="431800" eaLnBrk="0" hangingPunct="0">
              <a:spcBef>
                <a:spcPct val="0"/>
              </a:spcBef>
              <a:buNone/>
            </a:pP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интересуют только последние 3-5 мест работы</a:t>
            </a:r>
          </a:p>
          <a:p>
            <a:pPr marL="0" indent="431800" eaLnBrk="0" hangingPunct="0">
              <a:spcBef>
                <a:spcPct val="0"/>
              </a:spcBef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Ваши физические данные.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indent="431800" eaLnBrk="0" hangingPunct="0">
              <a:spcBef>
                <a:spcPct val="0"/>
              </a:spcBef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Вашу фотографию.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indent="431800" eaLnBrk="0" hangingPunct="0">
              <a:spcBef>
                <a:spcPct val="0"/>
              </a:spcBef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Причины, по которым Вы уходили с работы.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indent="431800" eaLnBrk="0" hangingPunct="0">
              <a:spcBef>
                <a:spcPct val="0"/>
              </a:spcBef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Требования к зарплате.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indent="431800" eaLnBrk="0" hangingPunct="0">
              <a:spcBef>
                <a:spcPct val="0"/>
              </a:spcBef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Имена людей, которые дают Вам рекомендацию</a:t>
            </a:r>
          </a:p>
          <a:p>
            <a:pPr marL="0" indent="431800" eaLnBrk="0" hangingPunct="0">
              <a:spcBef>
                <a:spcPct val="0"/>
              </a:spcBef>
              <a:buNone/>
            </a:pP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(подготовьте этот список, он может пригодиться</a:t>
            </a:r>
          </a:p>
          <a:p>
            <a:pPr marL="0" indent="431800" eaLnBrk="0" hangingPunct="0">
              <a:spcBef>
                <a:spcPct val="0"/>
              </a:spcBef>
              <a:buNone/>
            </a:pP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на собеседовании).</a:t>
            </a:r>
            <a:endParaRPr kumimoji="0" lang="ru-RU" sz="28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>
          <a:xfrm>
            <a:off x="1835696" y="6245225"/>
            <a:ext cx="5688632" cy="476250"/>
          </a:xfrm>
        </p:spPr>
        <p:txBody>
          <a:bodyPr/>
          <a:lstStyle/>
          <a:p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357166"/>
            <a:ext cx="9144000" cy="86834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</a:t>
            </a:r>
            <a:r>
              <a:rPr lang="ru-RU" sz="2800" b="1" dirty="0" smtClean="0">
                <a:solidFill>
                  <a:srgbClr val="C00000"/>
                </a:solidFill>
                <a:latin typeface="+mn-lt"/>
                <a:ea typeface="+mn-ea"/>
                <a:cs typeface="+mn-cs"/>
              </a:rPr>
              <a:t>В заключение обратите внимание на следующие детали:</a:t>
            </a:r>
            <a:r>
              <a:rPr lang="ru-RU" sz="3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/>
            </a:r>
            <a:br>
              <a:rPr lang="ru-RU" sz="3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endParaRPr lang="fr-FR" sz="3200" dirty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idx="1"/>
          </p:nvPr>
        </p:nvSpPr>
        <p:spPr>
          <a:xfrm>
            <a:off x="142844" y="1071546"/>
            <a:ext cx="9001156" cy="4525963"/>
          </a:xfrm>
        </p:spPr>
        <p:txBody>
          <a:bodyPr>
            <a:normAutofit lnSpcReduction="10000"/>
          </a:bodyPr>
          <a:lstStyle/>
          <a:p>
            <a:r>
              <a:rPr lang="ru-RU" sz="2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Попросите </a:t>
            </a:r>
            <a:r>
              <a:rPr lang="ru-RU" sz="2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кого-нибудь, кто хорошо владеет языком, на котором написано резюме, проверить его. </a:t>
            </a:r>
          </a:p>
          <a:p>
            <a:r>
              <a:rPr lang="ru-RU" sz="2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 описании настоящей работы используйте глаголы в настоящем времени, например, работаю, проектирую; соответственно при описании предыдущих мест работы используйте глаголы в прошедшем времени. </a:t>
            </a:r>
          </a:p>
          <a:p>
            <a:r>
              <a:rPr lang="ru-RU" sz="2000" dirty="0" smtClean="0"/>
              <a:t> </a:t>
            </a:r>
            <a:r>
              <a:rPr lang="ru-RU" sz="2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Избегайте </a:t>
            </a:r>
            <a:r>
              <a:rPr lang="ru-RU" sz="2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длинных фраз и мудреных слов. </a:t>
            </a:r>
          </a:p>
          <a:p>
            <a:r>
              <a:rPr lang="ru-RU" sz="2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Четко выделите необходимые заголовки.</a:t>
            </a:r>
          </a:p>
          <a:p>
            <a:r>
              <a:rPr lang="ru-RU" sz="2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Проследите, чтобы Ваше резюме было оформлено в одном стиле. </a:t>
            </a:r>
          </a:p>
          <a:p>
            <a:r>
              <a:rPr lang="ru-RU" sz="2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Выбирайте стиль, который легко читается (большие поля, не мелкий шрифт, достаточное расстояние между строками и т.п.).</a:t>
            </a:r>
          </a:p>
          <a:p>
            <a:r>
              <a:rPr lang="ru-RU" sz="2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Используйте бумагу белого цвета хорошего качества. </a:t>
            </a:r>
          </a:p>
          <a:p>
            <a:r>
              <a:rPr lang="ru-RU" sz="2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Очень важно уместить Ваше резюме на одной, максимум, на двух страницах. </a:t>
            </a:r>
          </a:p>
          <a:p>
            <a:r>
              <a:rPr lang="ru-RU" sz="2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Будьте уверены, что Вы сможете подтвердить всю информацию, которую Вы включили в резюме.</a:t>
            </a:r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>
          <a:xfrm>
            <a:off x="1331640" y="6381750"/>
            <a:ext cx="5904656" cy="476250"/>
          </a:xfrm>
        </p:spPr>
        <p:txBody>
          <a:bodyPr/>
          <a:lstStyle/>
          <a:p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endParaRPr lang="ru-RU" sz="6000" dirty="0" smtClean="0">
              <a:solidFill>
                <a:srgbClr val="C00000"/>
              </a:solidFill>
            </a:endParaRPr>
          </a:p>
          <a:p>
            <a:pPr algn="ctr">
              <a:buNone/>
            </a:pPr>
            <a:r>
              <a:rPr lang="ru-RU" sz="6000" dirty="0" smtClean="0">
                <a:solidFill>
                  <a:srgbClr val="C00000"/>
                </a:solidFill>
              </a:rPr>
              <a:t>ОБРАЗЕЦ</a:t>
            </a:r>
          </a:p>
          <a:p>
            <a:pPr algn="ctr">
              <a:buNone/>
            </a:pPr>
            <a:endParaRPr lang="ru-RU" sz="6000" dirty="0">
              <a:solidFill>
                <a:srgbClr val="C00000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71472" y="1071546"/>
            <a:ext cx="8572528" cy="1290642"/>
          </a:xfrm>
        </p:spPr>
        <p:txBody>
          <a:bodyPr>
            <a:normAutofit fontScale="90000"/>
          </a:bodyPr>
          <a:lstStyle/>
          <a:p>
            <a:r>
              <a:rPr lang="ru-RU" sz="8000" b="1" dirty="0" smtClean="0">
                <a:solidFill>
                  <a:schemeClr val="bg1"/>
                </a:solidFill>
                <a:latin typeface="Monotype Corsiva" pitchFamily="66" charset="0"/>
              </a:rPr>
              <a:t>Удачи в написании резюме!</a:t>
            </a:r>
            <a:endParaRPr lang="fr-FR" sz="8000" b="1" dirty="0">
              <a:solidFill>
                <a:schemeClr val="bg1"/>
              </a:solidFill>
              <a:latin typeface="Monotype Corsiva" pitchFamily="66" charset="0"/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203575" y="4868863"/>
            <a:ext cx="4608513" cy="1271587"/>
          </a:xfrm>
        </p:spPr>
        <p:txBody>
          <a:bodyPr/>
          <a:lstStyle/>
          <a:p>
            <a:pPr algn="l"/>
            <a:r>
              <a:rPr lang="ru-RU" sz="2800" dirty="0" smtClean="0">
                <a:solidFill>
                  <a:schemeClr val="bg1"/>
                </a:solidFill>
              </a:rPr>
              <a:t> </a:t>
            </a:r>
            <a:endParaRPr lang="fr-FR" sz="2800" dirty="0">
              <a:solidFill>
                <a:schemeClr val="bg1"/>
              </a:solidFill>
            </a:endParaRPr>
          </a:p>
        </p:txBody>
      </p:sp>
      <p:pic>
        <p:nvPicPr>
          <p:cNvPr id="26626" name="Picture 2" descr="D:\РИТОРИКА\10 класс\РЕЗЮМЕ\266_40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57620" y="3214686"/>
            <a:ext cx="3214710" cy="321471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СОБЕСЕДОВАНИЕ</a:t>
            </a:r>
            <a:endParaRPr lang="ru-RU" dirty="0"/>
          </a:p>
        </p:txBody>
      </p:sp>
      <p:pic>
        <p:nvPicPr>
          <p:cNvPr id="1026" name="Picture 2" descr="C:\Users\ва\Desktop\i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14480" y="1500174"/>
            <a:ext cx="5357849" cy="4286280"/>
          </a:xfrm>
          <a:prstGeom prst="rect">
            <a:avLst/>
          </a:prstGeom>
          <a:noFill/>
        </p:spPr>
      </p:pic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Итак, удача вам улыбнулась, и вы приглашены на собеседование.</a:t>
            </a:r>
          </a:p>
          <a:p>
            <a:r>
              <a:rPr lang="ru-RU" dirty="0" smtClean="0"/>
              <a:t>Однако не стоит волноваться. Достаточно придерживаться некоторых проверенных жизнью нехитрых правил, и вы сможете проявить себя в самом выгодном свете.</a:t>
            </a:r>
          </a:p>
          <a:p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СОБЕСЕДОВАНИЕ ПРИ ПРИЕМЕ НА РАБОТУ</a:t>
            </a:r>
          </a:p>
          <a:p>
            <a:r>
              <a:rPr lang="ru-RU" dirty="0" smtClean="0"/>
              <a:t>видеофильм</a:t>
            </a:r>
          </a:p>
          <a:p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Вопросы на собеседовании: что за ними стоит?</a:t>
            </a:r>
          </a:p>
          <a:p>
            <a:pPr>
              <a:buNone/>
            </a:pPr>
            <a:r>
              <a:rPr lang="ru-RU" sz="2400" dirty="0" smtClean="0"/>
              <a:t>В качестве тренировки можете попробовать ответить на самые заковыристые вопросы, которые бывают задают во время собеседований в крупных корпорациях. Каждый из этих вопросов настолько заковыристый, что поначалу это может вас испугать или заставить почувствовать себя </a:t>
            </a:r>
            <a:r>
              <a:rPr lang="ru-RU" sz="2400" dirty="0" err="1" smtClean="0"/>
              <a:t>по-крайней</a:t>
            </a:r>
            <a:r>
              <a:rPr lang="ru-RU" sz="2400" dirty="0" smtClean="0"/>
              <a:t> мере глупо</a:t>
            </a:r>
            <a:r>
              <a:rPr lang="ru-RU" dirty="0" smtClean="0"/>
              <a:t>.</a:t>
            </a:r>
          </a:p>
          <a:p>
            <a:pPr>
              <a:buNone/>
            </a:pPr>
            <a:endParaRPr lang="ru-RU" b="1" dirty="0" smtClean="0"/>
          </a:p>
          <a:p>
            <a:pPr>
              <a:buNone/>
            </a:pPr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1400" dirty="0" smtClean="0"/>
              <a:t>1. Вопрос: Как победить медведя?</a:t>
            </a:r>
            <a:br>
              <a:rPr lang="ru-RU" sz="1400" dirty="0" smtClean="0"/>
            </a:b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dirty="0" smtClean="0"/>
              <a:t>Ответ: взобраться медведю на шею, чтобы он не смог добраться до вас.</a:t>
            </a:r>
            <a:br>
              <a:rPr lang="ru-RU" sz="1400" dirty="0" smtClean="0"/>
            </a:b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dirty="0" smtClean="0"/>
              <a:t>Источник вопроса: Банковский аналитик, большой профессионал в своем деле.</a:t>
            </a:r>
          </a:p>
          <a:p>
            <a:r>
              <a:rPr lang="ru-RU" sz="1400" u="sng" dirty="0" smtClean="0"/>
              <a:t>Банк предлагает вам хорошее место в Шанхае, но ваша жена наотрез отказывается туда ехать. Представьте, что я жена и уговорите меня переехать в Китай.</a:t>
            </a:r>
            <a:br>
              <a:rPr lang="ru-RU" sz="1400" u="sng" dirty="0" smtClean="0"/>
            </a:br>
            <a:r>
              <a:rPr lang="ru-RU" sz="1400" u="sng" dirty="0" smtClean="0"/>
              <a:t/>
            </a:r>
            <a:br>
              <a:rPr lang="ru-RU" sz="1400" u="sng" dirty="0" smtClean="0"/>
            </a:br>
            <a:r>
              <a:rPr lang="ru-RU" sz="1400" u="sng" dirty="0" smtClean="0"/>
              <a:t>Цель задач подобного рода – проверка выдержки собеседника. Поэтому главная цель – держаться уверено и спокойно, проявляя изобретательность. Однако не стоит забывать и о «целевой аудитории». Учитывайте точку зрения воображаемой жены, не увлекаясь собственным красноречием.</a:t>
            </a:r>
            <a:br>
              <a:rPr lang="ru-RU" sz="1400" u="sng" dirty="0" smtClean="0"/>
            </a:br>
            <a:r>
              <a:rPr lang="ru-RU" sz="1400" u="sng" dirty="0" smtClean="0"/>
              <a:t/>
            </a:r>
            <a:br>
              <a:rPr lang="ru-RU" sz="1400" u="sng" dirty="0" smtClean="0"/>
            </a:br>
            <a:r>
              <a:rPr lang="ru-RU" sz="1400" u="sng" dirty="0" smtClean="0"/>
              <a:t>Источник вопроса: специалист в области снабжения и транспортировки</a:t>
            </a:r>
            <a:endParaRPr lang="ru-RU" sz="1400" dirty="0" smtClean="0"/>
          </a:p>
          <a:p>
            <a:endParaRPr lang="ru-RU" sz="1400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endParaRPr lang="ru-RU" b="1" dirty="0" smtClean="0"/>
          </a:p>
          <a:p>
            <a:pPr algn="ctr">
              <a:buNone/>
            </a:pPr>
            <a:endParaRPr lang="ru-RU" b="1" dirty="0" smtClean="0"/>
          </a:p>
          <a:p>
            <a:pPr algn="ctr">
              <a:buNone/>
            </a:pPr>
            <a:r>
              <a:rPr lang="ru-RU" b="1" dirty="0" smtClean="0"/>
              <a:t>ПРИЧИНЫ, ПО КОТОРЫМ НЕ ПОЛУЧАЮТ РАБОТУ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  <a:p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/>
              <a:t>Матвеева Ольга Иванов</a:t>
            </a:r>
            <a:endParaRPr lang="fr-FR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0">
              <a:buNone/>
            </a:pPr>
            <a:r>
              <a:rPr lang="ru-RU" sz="2400" dirty="0" smtClean="0"/>
              <a:t>жалкий внешний вид;</a:t>
            </a:r>
          </a:p>
          <a:p>
            <a:pPr lvl="0">
              <a:buNone/>
            </a:pPr>
            <a:r>
              <a:rPr lang="ru-RU" sz="2400" dirty="0" smtClean="0"/>
              <a:t>манеры всезнайки;</a:t>
            </a:r>
          </a:p>
          <a:p>
            <a:pPr lvl="0">
              <a:buNone/>
            </a:pPr>
            <a:r>
              <a:rPr lang="ru-RU" sz="2400" dirty="0" smtClean="0"/>
              <a:t>отсутствие плана карьеры и четкой цели;</a:t>
            </a:r>
          </a:p>
          <a:p>
            <a:pPr lvl="0">
              <a:buNone/>
            </a:pPr>
            <a:r>
              <a:rPr lang="ru-RU" sz="2400" dirty="0" smtClean="0"/>
              <a:t>недостаток искренности и уравновешенности;</a:t>
            </a:r>
          </a:p>
          <a:p>
            <a:pPr lvl="0">
              <a:buNone/>
            </a:pPr>
            <a:r>
              <a:rPr lang="ru-RU" sz="2400" dirty="0" smtClean="0"/>
              <a:t>отсутствие интереса и энтузиазма;</a:t>
            </a:r>
          </a:p>
          <a:p>
            <a:pPr lvl="0">
              <a:buNone/>
            </a:pPr>
            <a:r>
              <a:rPr lang="ru-RU" sz="2400" dirty="0" smtClean="0"/>
              <a:t>недостаток такта;</a:t>
            </a:r>
          </a:p>
          <a:p>
            <a:pPr lvl="0">
              <a:buNone/>
            </a:pPr>
            <a:r>
              <a:rPr lang="ru-RU" sz="2400" dirty="0" smtClean="0"/>
              <a:t>недостаток вежливости;</a:t>
            </a:r>
          </a:p>
          <a:p>
            <a:pPr lvl="0">
              <a:buNone/>
            </a:pPr>
            <a:r>
              <a:rPr lang="ru-RU" sz="2400" dirty="0" smtClean="0"/>
              <a:t>нерешительность;</a:t>
            </a:r>
          </a:p>
          <a:p>
            <a:pPr lvl="0">
              <a:buNone/>
            </a:pPr>
            <a:r>
              <a:rPr lang="ru-RU" sz="2400" dirty="0" smtClean="0"/>
              <a:t>мало знаний по специальности;</a:t>
            </a:r>
          </a:p>
          <a:p>
            <a:pPr lvl="0">
              <a:buNone/>
            </a:pPr>
            <a:r>
              <a:rPr lang="ru-RU" sz="2400" dirty="0" smtClean="0"/>
              <a:t>отсутствие целеустремленности;</a:t>
            </a:r>
          </a:p>
          <a:p>
            <a:pPr lvl="0">
              <a:buNone/>
            </a:pPr>
            <a:r>
              <a:rPr lang="ru-RU" sz="2400" dirty="0" smtClean="0"/>
              <a:t>неумение изъясняться: слабый голос, плохая дикция;</a:t>
            </a:r>
          </a:p>
          <a:p>
            <a:endParaRPr lang="ru-RU" sz="2400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buNone/>
            </a:pPr>
            <a:r>
              <a:rPr lang="ru-RU" sz="2000" dirty="0" smtClean="0"/>
              <a:t>нежелание начать снизу: ожидание слишком многого и слишком быстро;</a:t>
            </a:r>
          </a:p>
          <a:p>
            <a:pPr lvl="0">
              <a:buNone/>
            </a:pPr>
            <a:r>
              <a:rPr lang="ru-RU" sz="2000" dirty="0" smtClean="0"/>
              <a:t>недоброжелательные отзывы о предыдущих работодателях;</a:t>
            </a:r>
          </a:p>
          <a:p>
            <a:pPr lvl="0">
              <a:buNone/>
            </a:pPr>
            <a:r>
              <a:rPr lang="ru-RU" sz="2000" dirty="0" smtClean="0"/>
              <a:t>стремление к самооправданию, уклончивость, ссылка на неблагоприятные факторы;</a:t>
            </a:r>
          </a:p>
          <a:p>
            <a:pPr lvl="0">
              <a:buNone/>
            </a:pPr>
            <a:r>
              <a:rPr lang="ru-RU" sz="2000" dirty="0" smtClean="0"/>
              <a:t>нетерпимость при сильно развитых предубеждениях;</a:t>
            </a:r>
          </a:p>
          <a:p>
            <a:pPr lvl="0">
              <a:buNone/>
            </a:pPr>
            <a:r>
              <a:rPr lang="ru-RU" sz="2000" dirty="0" smtClean="0"/>
              <a:t>узость интересов;</a:t>
            </a:r>
          </a:p>
          <a:p>
            <a:pPr lvl="0">
              <a:buNone/>
            </a:pPr>
            <a:r>
              <a:rPr lang="ru-RU" sz="2000" dirty="0" smtClean="0"/>
              <a:t>неумение ценить время;</a:t>
            </a:r>
          </a:p>
          <a:p>
            <a:pPr lvl="0">
              <a:buNone/>
            </a:pPr>
            <a:r>
              <a:rPr lang="ru-RU" sz="2000" dirty="0" smtClean="0"/>
              <a:t>плохое ведение собственных дел;</a:t>
            </a:r>
          </a:p>
          <a:p>
            <a:pPr lvl="0">
              <a:buNone/>
            </a:pPr>
            <a:r>
              <a:rPr lang="ru-RU" sz="2000" dirty="0" smtClean="0"/>
              <a:t>отсутствие интереса к общественной жизни;</a:t>
            </a:r>
          </a:p>
          <a:p>
            <a:pPr lvl="0">
              <a:buNone/>
            </a:pPr>
            <a:r>
              <a:rPr lang="ru-RU" sz="2000" dirty="0" smtClean="0"/>
              <a:t>отсутствие понимания ценности опыта;</a:t>
            </a:r>
          </a:p>
          <a:p>
            <a:pPr lvl="0">
              <a:buNone/>
            </a:pPr>
            <a:r>
              <a:rPr lang="ru-RU" sz="2000" dirty="0" smtClean="0"/>
              <a:t>неспособность воспринимать критику;</a:t>
            </a:r>
          </a:p>
          <a:p>
            <a:endParaRPr lang="ru-RU" sz="2000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buNone/>
            </a:pPr>
            <a:r>
              <a:rPr lang="ru-RU" sz="2000" dirty="0" err="1" smtClean="0"/>
              <a:t>зацикленность</a:t>
            </a:r>
            <a:r>
              <a:rPr lang="ru-RU" sz="2000" dirty="0" smtClean="0"/>
              <a:t> на деньгах;</a:t>
            </a:r>
          </a:p>
          <a:p>
            <a:pPr lvl="0">
              <a:buNone/>
            </a:pPr>
            <a:r>
              <a:rPr lang="ru-RU" sz="2000" dirty="0" smtClean="0"/>
              <a:t>выраженное нежелание учиться;</a:t>
            </a:r>
          </a:p>
          <a:p>
            <a:pPr lvl="0">
              <a:buNone/>
            </a:pPr>
            <a:r>
              <a:rPr lang="ru-RU" sz="2000" dirty="0" smtClean="0"/>
              <a:t>желание просто пристроиться;</a:t>
            </a:r>
          </a:p>
          <a:p>
            <a:pPr lvl="0">
              <a:buNone/>
            </a:pPr>
            <a:r>
              <a:rPr lang="ru-RU" sz="2000" dirty="0" smtClean="0"/>
              <a:t>неудачная семейная жизнь;</a:t>
            </a:r>
          </a:p>
          <a:p>
            <a:pPr lvl="0">
              <a:buNone/>
            </a:pPr>
            <a:r>
              <a:rPr lang="ru-RU" sz="2000" dirty="0" smtClean="0"/>
              <a:t>плохие отношения с родителями;</a:t>
            </a:r>
          </a:p>
          <a:p>
            <a:pPr lvl="0">
              <a:buNone/>
            </a:pPr>
            <a:r>
              <a:rPr lang="ru-RU" sz="2000" dirty="0" smtClean="0"/>
              <a:t>нежелание смотреть в глаза собеседнику;</a:t>
            </a:r>
          </a:p>
          <a:p>
            <a:pPr lvl="0">
              <a:buNone/>
            </a:pPr>
            <a:r>
              <a:rPr lang="ru-RU" sz="2000" dirty="0" smtClean="0"/>
              <a:t>неряшливость;</a:t>
            </a:r>
          </a:p>
          <a:p>
            <a:pPr lvl="0">
              <a:buNone/>
            </a:pPr>
            <a:r>
              <a:rPr lang="ru-RU" sz="2000" dirty="0" smtClean="0"/>
              <a:t>цинизм;</a:t>
            </a:r>
          </a:p>
          <a:p>
            <a:pPr lvl="0">
              <a:buNone/>
            </a:pPr>
            <a:r>
              <a:rPr lang="ru-RU" sz="2000" dirty="0" smtClean="0"/>
              <a:t>опоздание на собеседование без уважительных причин;</a:t>
            </a:r>
          </a:p>
          <a:p>
            <a:pPr lvl="0">
              <a:buNone/>
            </a:pPr>
            <a:r>
              <a:rPr lang="ru-RU" sz="2000" dirty="0" smtClean="0"/>
              <a:t>отсутствие вопросов о работе к потенциальному работодателю;</a:t>
            </a:r>
          </a:p>
          <a:p>
            <a:pPr lvl="0">
              <a:buNone/>
            </a:pPr>
            <a:r>
              <a:rPr lang="ru-RU" sz="2000" dirty="0" smtClean="0"/>
              <a:t>неопределенность ответов на вопросы;</a:t>
            </a:r>
          </a:p>
          <a:p>
            <a:pPr lvl="0">
              <a:buNone/>
            </a:pPr>
            <a:r>
              <a:rPr lang="ru-RU" sz="2000" dirty="0" smtClean="0"/>
              <a:t>низкий моральный уровень.</a:t>
            </a:r>
          </a:p>
          <a:p>
            <a:endParaRPr lang="ru-RU" sz="2000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5844" name="Picture 4" descr="C:\Users\ва\Downloads\i (3)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14612" y="1071546"/>
            <a:ext cx="3714776" cy="4500594"/>
          </a:xfrm>
          <a:prstGeom prst="rect">
            <a:avLst/>
          </a:prstGeom>
          <a:noFill/>
        </p:spPr>
      </p:pic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/>
              <a:t>.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1600" b="1" dirty="0" smtClean="0"/>
              <a:t>Статья 65. Документы, предъявляемые при заключении трудового договора</a:t>
            </a:r>
            <a:r>
              <a:rPr lang="ru-RU" sz="1600" dirty="0" smtClean="0"/>
              <a:t/>
            </a:r>
            <a:br>
              <a:rPr lang="ru-RU" sz="1600" dirty="0" smtClean="0"/>
            </a:br>
            <a:endParaRPr lang="ru-RU" sz="1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endParaRPr lang="ru-RU" sz="1050" dirty="0" smtClean="0"/>
          </a:p>
          <a:p>
            <a:r>
              <a:rPr lang="ru-RU" sz="1050" dirty="0" smtClean="0"/>
              <a:t>При заключении трудового договора лицо, поступающее на работу, предъявляет работодателю:</a:t>
            </a:r>
          </a:p>
          <a:p>
            <a:r>
              <a:rPr lang="ru-RU" sz="1050" dirty="0" smtClean="0"/>
              <a:t>паспорт или иной документ, удостоверяющий личность;</a:t>
            </a:r>
          </a:p>
          <a:p>
            <a:r>
              <a:rPr lang="ru-RU" sz="1050" dirty="0" smtClean="0"/>
              <a:t>трудовую книжку, за исключением случаев, когда трудовой договор заключается впервые или работник поступает на работу на условиях совместительства;</a:t>
            </a:r>
          </a:p>
          <a:p>
            <a:r>
              <a:rPr lang="ru-RU" sz="1050" dirty="0" smtClean="0"/>
              <a:t>страховое свидетельство государственного пенсионного страхования;</a:t>
            </a:r>
          </a:p>
          <a:p>
            <a:r>
              <a:rPr lang="ru-RU" sz="1050" dirty="0" smtClean="0"/>
              <a:t>документы воинского учета - для военнообязанных и лиц, подлежащих призыву на военную службу;</a:t>
            </a:r>
          </a:p>
          <a:p>
            <a:r>
              <a:rPr lang="ru-RU" sz="1050" dirty="0" smtClean="0"/>
              <a:t>документ об образовании, о квалификации или наличии специальных знаний - при поступлении на работу, требующую специальных знаний или специальной подготовки;</a:t>
            </a:r>
          </a:p>
          <a:p>
            <a:r>
              <a:rPr lang="ru-RU" sz="1050" dirty="0" smtClean="0"/>
              <a:t>справку о наличии (отсутствии) судимости и (или) факта уголовного преследования либо о прекращении уголовного преследования по реабилитирующим основаниям, выданную в порядке и по форме, которые устанавливаются федеральным органом исполнительной власти, осуществляющим функции по выработке и реализации государственной политики и нормативно-правовому регулированию в сфере внутренних дел, - при поступлении на работу, связанную с деятельностью, к осуществлению которой в соответствии с настоящим Кодексом, иным федеральным законом не допускаются лица, имеющие или имевшие судимость, подвергающиеся или подвергавшиеся уголовному преследованию.</a:t>
            </a:r>
          </a:p>
          <a:p>
            <a:r>
              <a:rPr lang="ru-RU" sz="1050" dirty="0" smtClean="0"/>
              <a:t>В отдельных случаях с учетом специфики работы настоящим Кодексом, иными федеральными законами, указами Президента Российской Федерации и постановлениями Правительства Российской Федерации может предусматриваться необходимость предъявления при заключении трудового договора дополнительных документов.</a:t>
            </a:r>
          </a:p>
          <a:p>
            <a:r>
              <a:rPr lang="ru-RU" sz="1050" dirty="0" smtClean="0"/>
              <a:t>Запрещается требовать от лица, поступающего на работу, документы помимо предусмотренных настоящим Кодексом, иными федеральными законами, указами Президента Российской Федерации и постановлениями Правительства Российской Федерации.</a:t>
            </a:r>
          </a:p>
          <a:p>
            <a:r>
              <a:rPr lang="ru-RU" sz="1050" dirty="0" smtClean="0"/>
              <a:t>При заключении трудового договора впервые трудовая книжка и страховое свидетельство государственного пенсионного страхования оформляются работодателем.</a:t>
            </a:r>
          </a:p>
          <a:p>
            <a:r>
              <a:rPr lang="ru-RU" sz="1050" dirty="0" smtClean="0"/>
              <a:t>В случае отсутствия у лица, поступающего на работу, трудовой книжки в связи с ее утратой, повреждением или по иной причине работодатель обязан по письменному заявлению этого лица (с указанием причины отсутствия трудовой книжки) оформить новую трудовую книжку.</a:t>
            </a:r>
          </a:p>
          <a:p>
            <a:r>
              <a:rPr lang="ru-RU" sz="1050" b="1" dirty="0" smtClean="0">
                <a:hlinkClick r:id="rId2" tooltip="Условия заключения трудового договора с бывшими государственными и муниципальными служащими"/>
              </a:rPr>
              <a:t>&lt;Статья 64.1</a:t>
            </a:r>
            <a:r>
              <a:rPr lang="ru-RU" sz="1050" dirty="0" smtClean="0"/>
              <a:t> | Статья 65 | </a:t>
            </a:r>
            <a:r>
              <a:rPr lang="ru-RU" sz="1050" b="1" dirty="0" smtClean="0">
                <a:hlinkClick r:id="rId3" tooltip="Трудовая книжка"/>
              </a:rPr>
              <a:t>Статья 66&gt;</a:t>
            </a:r>
            <a:endParaRPr lang="ru-RU" sz="1050" dirty="0" smtClean="0"/>
          </a:p>
          <a:p>
            <a:endParaRPr lang="ru-RU" sz="1050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200" b="1" dirty="0" smtClean="0"/>
              <a:t>Будьте уверенны в себе. И запомните эти слова:</a:t>
            </a:r>
            <a:br>
              <a:rPr lang="ru-RU" sz="3200" b="1" dirty="0" smtClean="0"/>
            </a:b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b="1" dirty="0" smtClean="0"/>
          </a:p>
          <a:p>
            <a:pPr>
              <a:buNone/>
            </a:pPr>
            <a:r>
              <a:rPr lang="ru-RU" sz="2800" dirty="0" smtClean="0"/>
              <a:t>Вы не пассивный объект, на которого сыплются неприятности, не травинка, которая с трепетом ждет, что на нее наступят. Вы – вершина эволюционной пирамиды, неповторимая личность, активный творец своей жизни, вы руководите событиями! Вы – вершитель собственной судьбы!</a:t>
            </a:r>
          </a:p>
          <a:p>
            <a:endParaRPr lang="ru-RU" sz="2800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928794" y="2000240"/>
            <a:ext cx="5688012" cy="647700"/>
          </a:xfrm>
        </p:spPr>
        <p:txBody>
          <a:bodyPr>
            <a:normAutofit fontScale="90000"/>
          </a:bodyPr>
          <a:lstStyle/>
          <a:p>
            <a:pPr algn="l"/>
            <a:r>
              <a:rPr lang="ru-RU" sz="3200" dirty="0" smtClean="0">
                <a:solidFill>
                  <a:schemeClr val="bg1"/>
                </a:solidFill>
              </a:rPr>
              <a:t>     </a:t>
            </a:r>
            <a:r>
              <a:rPr lang="ru-RU" sz="7200" b="1" dirty="0" smtClean="0">
                <a:solidFill>
                  <a:schemeClr val="bg1"/>
                </a:solidFill>
                <a:latin typeface="Monotype Corsiva" pitchFamily="66" charset="0"/>
              </a:rPr>
              <a:t>РЕЗЮМЕ</a:t>
            </a:r>
            <a:br>
              <a:rPr lang="ru-RU" sz="7200" b="1" dirty="0" smtClean="0">
                <a:solidFill>
                  <a:schemeClr val="bg1"/>
                </a:solidFill>
                <a:latin typeface="Monotype Corsiva" pitchFamily="66" charset="0"/>
              </a:rPr>
            </a:br>
            <a:endParaRPr lang="fr-FR" sz="3200" b="1" dirty="0">
              <a:solidFill>
                <a:schemeClr val="bg1"/>
              </a:solidFill>
              <a:latin typeface="Monotype Corsiva" pitchFamily="66" charset="0"/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203848" y="3933056"/>
            <a:ext cx="5184576" cy="1271587"/>
          </a:xfrm>
        </p:spPr>
        <p:txBody>
          <a:bodyPr/>
          <a:lstStyle/>
          <a:p>
            <a:pPr algn="l"/>
            <a:endParaRPr lang="ru-RU" sz="2400" dirty="0">
              <a:solidFill>
                <a:schemeClr val="bg1"/>
              </a:solidFill>
            </a:endParaRPr>
          </a:p>
          <a:p>
            <a:pPr algn="l"/>
            <a:endParaRPr lang="fr-FR" sz="2800" dirty="0">
              <a:solidFill>
                <a:schemeClr val="bg1"/>
              </a:solidFill>
            </a:endParaRPr>
          </a:p>
        </p:txBody>
      </p:sp>
      <p:pic>
        <p:nvPicPr>
          <p:cNvPr id="1026" name="Picture 2" descr="C:\Users\ва\Desktop\i (3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00430" y="4000504"/>
            <a:ext cx="3429024" cy="221457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Правила составления (написания) резюме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ru-RU" sz="2400" b="1" dirty="0" smtClean="0"/>
              <a:t> </a:t>
            </a:r>
            <a:r>
              <a:rPr lang="ru-RU" sz="2400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Запомните три ключевых момента:</a:t>
            </a:r>
          </a:p>
          <a:p>
            <a:pPr>
              <a:buNone/>
            </a:pPr>
            <a:r>
              <a:rPr lang="ru-RU" sz="2400" dirty="0" smtClean="0"/>
              <a:t>1) </a:t>
            </a:r>
            <a:r>
              <a:rPr lang="ru-RU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У </a:t>
            </a:r>
            <a:r>
              <a:rPr lang="ru-RU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Вас единственный шанс преуспеть с помощью резюме в тот момент, когда его читают в первый раз. </a:t>
            </a:r>
          </a:p>
          <a:p>
            <a:pPr>
              <a:buNone/>
            </a:pPr>
            <a:r>
              <a:rPr lang="ru-RU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2) При </a:t>
            </a:r>
            <a:r>
              <a:rPr lang="ru-RU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написании резюме следуйте принципу избирательности. Информацию для резюме следует отбирать, исходя из его целей. </a:t>
            </a:r>
          </a:p>
          <a:p>
            <a:pPr>
              <a:buNone/>
            </a:pPr>
            <a:r>
              <a:rPr lang="ru-RU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3) Удачное </a:t>
            </a:r>
            <a:r>
              <a:rPr lang="ru-RU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резюме может стать поводом для личной встречи с работодателем или его представителем, но еще не гарантирует получение работы. </a:t>
            </a:r>
          </a:p>
          <a:p>
            <a:r>
              <a:rPr lang="ru-RU" sz="2400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Ваша цель - добиться, чтобы читающий захотел встретиться с Вами </a:t>
            </a:r>
            <a:r>
              <a:rPr lang="ru-RU" sz="24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лично</a:t>
            </a:r>
            <a:r>
              <a:rPr lang="ru-RU" sz="2400" b="1" dirty="0"/>
              <a:t>!</a:t>
            </a:r>
            <a:endParaRPr lang="ru-RU" sz="2400" b="1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fr-FR" sz="2400" dirty="0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>
          <a:xfrm>
            <a:off x="2123728" y="6381750"/>
            <a:ext cx="6048672" cy="476250"/>
          </a:xfrm>
        </p:spPr>
        <p:txBody>
          <a:bodyPr/>
          <a:lstStyle/>
          <a:p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-857288" y="428604"/>
            <a:ext cx="9144064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+mn-lt"/>
                <a:ea typeface="+mn-ea"/>
                <a:cs typeface="+mn-cs"/>
              </a:rPr>
              <a:t>Стиль написания резюме: </a:t>
            </a:r>
            <a:r>
              <a:rPr lang="ru-RU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/>
            </a:r>
            <a:br>
              <a:rPr lang="ru-RU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endParaRPr lang="fr-FR" b="1" dirty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idx="1"/>
          </p:nvPr>
        </p:nvSpPr>
        <p:spPr>
          <a:xfrm>
            <a:off x="285720" y="1214422"/>
            <a:ext cx="8229600" cy="4525963"/>
          </a:xfrm>
        </p:spPr>
        <p:txBody>
          <a:bodyPr/>
          <a:lstStyle/>
          <a:p>
            <a:r>
              <a:rPr lang="ru-RU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краткость</a:t>
            </a:r>
            <a:r>
              <a:rPr lang="ru-RU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;</a:t>
            </a:r>
          </a:p>
          <a:p>
            <a:r>
              <a:rPr lang="ru-RU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конкретность;</a:t>
            </a:r>
          </a:p>
          <a:p>
            <a:r>
              <a:rPr lang="ru-RU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активность </a:t>
            </a:r>
            <a:r>
              <a:rPr lang="ru-RU" i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(никогда не пишите участвовал, оказывал помощь и т.п. Это позволяет думать, что Вы лишь оказывали разовые услуги);</a:t>
            </a:r>
          </a:p>
          <a:p>
            <a:r>
              <a:rPr lang="ru-RU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честность. </a:t>
            </a:r>
          </a:p>
          <a:p>
            <a:r>
              <a:rPr lang="ru-RU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Избегайте использовать местоимение </a:t>
            </a:r>
            <a:r>
              <a:rPr lang="ru-RU" b="1" i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я</a:t>
            </a:r>
            <a:endParaRPr lang="ru-RU" b="1" i="1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>
          <a:xfrm>
            <a:off x="1835696" y="6245225"/>
            <a:ext cx="5379510" cy="476250"/>
          </a:xfrm>
        </p:spPr>
        <p:txBody>
          <a:bodyPr/>
          <a:lstStyle/>
          <a:p>
            <a:endParaRPr lang="fr-FR" dirty="0"/>
          </a:p>
        </p:txBody>
      </p:sp>
      <p:pic>
        <p:nvPicPr>
          <p:cNvPr id="5" name="Рисунок 4" descr="D:\РИТОРИКА\10 класс\РЕЗЮМЕ\xxx_143824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15206" y="357166"/>
            <a:ext cx="1590675" cy="2590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500034" y="78579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4000" b="1" dirty="0" smtClean="0">
                <a:solidFill>
                  <a:srgbClr val="C00000"/>
                </a:solidFill>
              </a:rPr>
              <a:t> </a:t>
            </a:r>
            <a:r>
              <a:rPr lang="ru-RU" sz="4000" b="1" dirty="0" smtClean="0">
                <a:solidFill>
                  <a:srgbClr val="C00000"/>
                </a:solidFill>
                <a:latin typeface="+mn-lt"/>
                <a:ea typeface="+mn-ea"/>
                <a:cs typeface="+mn-cs"/>
              </a:rPr>
              <a:t>Необходимо быть предельно конкретным в выборе формулировок</a:t>
            </a:r>
            <a:r>
              <a:rPr lang="ru-RU" sz="4000" dirty="0" smtClean="0">
                <a:solidFill>
                  <a:srgbClr val="C00000"/>
                </a:solidFill>
                <a:latin typeface="+mn-lt"/>
                <a:ea typeface="+mn-ea"/>
                <a:cs typeface="+mn-cs"/>
              </a:rPr>
              <a:t/>
            </a:r>
            <a:br>
              <a:rPr lang="ru-RU" sz="4000" dirty="0" smtClean="0">
                <a:solidFill>
                  <a:srgbClr val="C00000"/>
                </a:solidFill>
                <a:latin typeface="+mn-lt"/>
                <a:ea typeface="+mn-ea"/>
                <a:cs typeface="+mn-cs"/>
              </a:rPr>
            </a:br>
            <a:endParaRPr lang="fr-FR" sz="4000" dirty="0">
              <a:solidFill>
                <a:srgbClr val="C00000"/>
              </a:solidFill>
            </a:endParaRPr>
          </a:p>
        </p:txBody>
      </p:sp>
      <p:sp>
        <p:nvSpPr>
          <p:cNvPr id="3075" name="Rectangle 3"/>
          <p:cNvSpPr>
            <a:spLocks noGrp="1" noChangeArrowheads="1"/>
          </p:cNvSpPr>
          <p:nvPr>
            <p:ph idx="1"/>
          </p:nvPr>
        </p:nvSpPr>
        <p:spPr>
          <a:xfrm>
            <a:off x="214282" y="2071678"/>
            <a:ext cx="8929718" cy="4525963"/>
          </a:xfrm>
        </p:spPr>
        <p:txBody>
          <a:bodyPr/>
          <a:lstStyle/>
          <a:p>
            <a:r>
              <a:rPr lang="ru-RU" sz="24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Не </a:t>
            </a:r>
            <a:r>
              <a:rPr lang="ru-RU" sz="2400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следует писать: </a:t>
            </a:r>
          </a:p>
          <a:p>
            <a:r>
              <a:rPr lang="ru-RU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занимался обучением; </a:t>
            </a:r>
          </a:p>
          <a:p>
            <a:r>
              <a:rPr lang="ru-RU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помогал уменьшить ошибки; </a:t>
            </a:r>
          </a:p>
          <a:p>
            <a:r>
              <a:rPr lang="ru-RU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быстро усваиваю новые знания.</a:t>
            </a:r>
          </a:p>
          <a:p>
            <a:r>
              <a:rPr lang="ru-RU" sz="2400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Пишите: </a:t>
            </a:r>
          </a:p>
          <a:p>
            <a:r>
              <a:rPr lang="ru-RU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обучил двух новых служащих; </a:t>
            </a:r>
          </a:p>
          <a:p>
            <a:r>
              <a:rPr lang="ru-RU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сократил ошибки на 15%, чем сэкономил фирме $</a:t>
            </a:r>
            <a:r>
              <a:rPr lang="ru-RU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50000</a:t>
            </a:r>
            <a:r>
              <a:rPr lang="ru-RU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; </a:t>
            </a:r>
          </a:p>
          <a:p>
            <a:r>
              <a:rPr lang="ru-RU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освоил новые процедуры в рекордно короткий срок - за две недели. </a:t>
            </a:r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>
          <a:xfrm>
            <a:off x="1691680" y="6245225"/>
            <a:ext cx="6120680" cy="476250"/>
          </a:xfrm>
        </p:spPr>
        <p:txBody>
          <a:bodyPr/>
          <a:lstStyle/>
          <a:p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500034" y="571480"/>
            <a:ext cx="822960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ru-RU" dirty="0" smtClean="0"/>
              <a:t> </a:t>
            </a:r>
            <a:r>
              <a:rPr lang="ru-RU" sz="4000" b="1" dirty="0" smtClean="0">
                <a:solidFill>
                  <a:srgbClr val="C00000"/>
                </a:solidFill>
                <a:latin typeface="+mn-lt"/>
                <a:ea typeface="+mn-ea"/>
                <a:cs typeface="+mn-cs"/>
              </a:rPr>
              <a:t>Не будьте многословны и избегайте пассивных форм </a:t>
            </a:r>
            <a:r>
              <a:rPr lang="ru-RU" sz="40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/>
            </a:r>
            <a:br>
              <a:rPr lang="ru-RU" sz="40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endParaRPr lang="fr-FR" sz="4000" b="1" dirty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idx="1"/>
          </p:nvPr>
        </p:nvSpPr>
        <p:spPr>
          <a:xfrm>
            <a:off x="142844" y="1600200"/>
            <a:ext cx="8543956" cy="4525963"/>
          </a:xfrm>
        </p:spPr>
        <p:txBody>
          <a:bodyPr>
            <a:normAutofit lnSpcReduction="10000"/>
          </a:bodyPr>
          <a:lstStyle/>
          <a:p>
            <a:r>
              <a:rPr lang="ru-RU" sz="28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Не </a:t>
            </a:r>
            <a:r>
              <a:rPr lang="ru-RU" sz="2800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следует писать: </a:t>
            </a:r>
          </a:p>
          <a:p>
            <a:r>
              <a:rPr lang="ru-RU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отвечал за выполнение; </a:t>
            </a:r>
          </a:p>
          <a:p>
            <a:r>
              <a:rPr lang="ru-RU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находил применение </a:t>
            </a:r>
            <a:endParaRPr lang="ru-RU" sz="28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>
              <a:buNone/>
            </a:pPr>
            <a:r>
              <a:rPr lang="ru-RU" sz="2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следующим </a:t>
            </a:r>
            <a:r>
              <a:rPr lang="ru-RU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возможностям; </a:t>
            </a:r>
          </a:p>
          <a:p>
            <a:r>
              <a:rPr lang="ru-RU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нес ответственность за. </a:t>
            </a:r>
          </a:p>
          <a:p>
            <a:r>
              <a:rPr lang="ru-RU" sz="2800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Пишите: </a:t>
            </a:r>
          </a:p>
          <a:p>
            <a:r>
              <a:rPr lang="ru-RU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выполнил; </a:t>
            </a:r>
          </a:p>
          <a:p>
            <a:r>
              <a:rPr lang="ru-RU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эффективно использовал;</a:t>
            </a:r>
          </a:p>
          <a:p>
            <a:r>
              <a:rPr lang="ru-RU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отвечал за.</a:t>
            </a:r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>
          <a:xfrm>
            <a:off x="1619672" y="6245225"/>
            <a:ext cx="5976664" cy="476250"/>
          </a:xfrm>
        </p:spPr>
        <p:txBody>
          <a:bodyPr/>
          <a:lstStyle/>
          <a:p>
            <a:endParaRPr lang="fr-FR" dirty="0"/>
          </a:p>
        </p:txBody>
      </p:sp>
      <p:pic>
        <p:nvPicPr>
          <p:cNvPr id="10241" name="Picture 1" descr="D:\РИТОРИКА\10 класс\РЕЗЮМЕ\8268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72132" y="1928802"/>
            <a:ext cx="3000396" cy="40305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500034" y="57148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</a:t>
            </a:r>
            <a:r>
              <a:rPr lang="ru-RU" sz="4000" b="1" dirty="0" smtClean="0">
                <a:solidFill>
                  <a:srgbClr val="C00000"/>
                </a:solidFill>
                <a:latin typeface="+mn-lt"/>
                <a:ea typeface="+mn-ea"/>
                <a:cs typeface="+mn-cs"/>
              </a:rPr>
              <a:t>Предпочитайте позитивную информацию негативной </a:t>
            </a:r>
            <a:br>
              <a:rPr lang="ru-RU" sz="4000" b="1" dirty="0" smtClean="0">
                <a:solidFill>
                  <a:srgbClr val="C00000"/>
                </a:solidFill>
                <a:latin typeface="+mn-lt"/>
                <a:ea typeface="+mn-ea"/>
                <a:cs typeface="+mn-cs"/>
              </a:rPr>
            </a:br>
            <a:endParaRPr lang="fr-FR" sz="4000" b="1" dirty="0">
              <a:solidFill>
                <a:srgbClr val="C00000"/>
              </a:solidFill>
            </a:endParaRPr>
          </a:p>
        </p:txBody>
      </p:sp>
      <p:sp>
        <p:nvSpPr>
          <p:cNvPr id="3075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Не </a:t>
            </a:r>
            <a:r>
              <a:rPr lang="ru-RU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следует писать: </a:t>
            </a:r>
          </a:p>
          <a:p>
            <a:r>
              <a:rPr lang="ru-RU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улаживал жалобы на; </a:t>
            </a:r>
          </a:p>
          <a:p>
            <a:r>
              <a:rPr lang="ru-RU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препятствовал снижению доли продаж; </a:t>
            </a:r>
          </a:p>
          <a:p>
            <a:r>
              <a:rPr lang="ru-RU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перешел с должности.</a:t>
            </a:r>
          </a:p>
          <a:p>
            <a:r>
              <a:rPr lang="ru-RU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Пишите: </a:t>
            </a:r>
          </a:p>
          <a:p>
            <a:r>
              <a:rPr lang="ru-RU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помогал клиентам в;</a:t>
            </a:r>
          </a:p>
          <a:p>
            <a:r>
              <a:rPr lang="ru-RU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повысил потенциал продукта на рынке; </a:t>
            </a:r>
          </a:p>
          <a:p>
            <a:r>
              <a:rPr lang="ru-RU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продвинулся на должность.</a:t>
            </a:r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>
          <a:xfrm>
            <a:off x="1475656" y="6245225"/>
            <a:ext cx="6264696" cy="476250"/>
          </a:xfrm>
        </p:spPr>
        <p:txBody>
          <a:bodyPr/>
          <a:lstStyle/>
          <a:p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500034" y="57148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C00000"/>
                </a:solidFill>
              </a:rPr>
              <a:t> </a:t>
            </a:r>
            <a:r>
              <a:rPr lang="ru-RU" sz="4000" b="1" dirty="0" smtClean="0">
                <a:solidFill>
                  <a:srgbClr val="C00000"/>
                </a:solidFill>
                <a:latin typeface="+mn-lt"/>
                <a:ea typeface="+mn-ea"/>
                <a:cs typeface="+mn-cs"/>
              </a:rPr>
              <a:t>Концентрируйте внимание на Ваших достижениях </a:t>
            </a:r>
            <a:r>
              <a:rPr lang="ru-RU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/>
            </a:r>
            <a:br>
              <a:rPr lang="ru-RU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endParaRPr lang="fr-FR" dirty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idx="1"/>
          </p:nvPr>
        </p:nvSpPr>
        <p:spPr>
          <a:xfrm>
            <a:off x="0" y="1857364"/>
            <a:ext cx="8658196" cy="4525963"/>
          </a:xfrm>
        </p:spPr>
        <p:txBody>
          <a:bodyPr/>
          <a:lstStyle/>
          <a:p>
            <a:r>
              <a:rPr lang="ru-RU" sz="28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Не </a:t>
            </a:r>
            <a:r>
              <a:rPr lang="ru-RU" sz="2800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следует писать: </a:t>
            </a:r>
          </a:p>
          <a:p>
            <a:r>
              <a:rPr lang="ru-RU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проработал там три года;</a:t>
            </a:r>
          </a:p>
          <a:p>
            <a:r>
              <a:rPr lang="ru-RU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выполнял дополнительную работу.</a:t>
            </a:r>
          </a:p>
          <a:p>
            <a:r>
              <a:rPr lang="ru-RU" sz="2800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Пишите: </a:t>
            </a:r>
          </a:p>
          <a:p>
            <a:r>
              <a:rPr lang="ru-RU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получил повышение в должности и </a:t>
            </a:r>
            <a:endParaRPr lang="ru-RU" sz="28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>
              <a:buNone/>
            </a:pPr>
            <a:r>
              <a:rPr lang="ru-RU" sz="2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два </a:t>
            </a:r>
            <a:r>
              <a:rPr lang="ru-RU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повышения оплаты;</a:t>
            </a:r>
          </a:p>
          <a:p>
            <a:r>
              <a:rPr lang="ru-RU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всегда выполнял работу в срок.</a:t>
            </a:r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>
          <a:xfrm>
            <a:off x="1835696" y="6245225"/>
            <a:ext cx="5616624" cy="476250"/>
          </a:xfrm>
        </p:spPr>
        <p:txBody>
          <a:bodyPr/>
          <a:lstStyle/>
          <a:p>
            <a:endParaRPr lang="fr-FR" dirty="0"/>
          </a:p>
        </p:txBody>
      </p:sp>
      <p:pic>
        <p:nvPicPr>
          <p:cNvPr id="6145" name="Picture 1" descr="D:\РИТОРИКА\10 класс\РЕЗЮМЕ\305540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73800" y="2000240"/>
            <a:ext cx="2298507" cy="32861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182</TotalTime>
  <Words>1169</Words>
  <Application>Microsoft Office PowerPoint</Application>
  <PresentationFormat>Экран (4:3)</PresentationFormat>
  <Paragraphs>146</Paragraphs>
  <Slides>25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Тема Office</vt:lpstr>
      <vt:lpstr>ПЕРВЫЕ ШАГИ ПРИ УСТРОЙСТВЕ НА РАБОТУ</vt:lpstr>
      <vt:lpstr>Слайд 2</vt:lpstr>
      <vt:lpstr>     РЕЗЮМЕ </vt:lpstr>
      <vt:lpstr>Правила составления (написания) резюме</vt:lpstr>
      <vt:lpstr>Стиль написания резюме:  </vt:lpstr>
      <vt:lpstr> Необходимо быть предельно конкретным в выборе формулировок </vt:lpstr>
      <vt:lpstr> Не будьте многословны и избегайте пассивных форм  </vt:lpstr>
      <vt:lpstr> Предпочитайте позитивную информацию негативной  </vt:lpstr>
      <vt:lpstr> Концентрируйте внимание на Ваших достижениях  </vt:lpstr>
      <vt:lpstr> О чем не следует писать в резюме?  </vt:lpstr>
      <vt:lpstr> В заключение обратите внимание на следующие детали: </vt:lpstr>
      <vt:lpstr>Слайд 12</vt:lpstr>
      <vt:lpstr>Удачи в написании резюме!</vt:lpstr>
      <vt:lpstr>СОБЕСЕДОВАНИЕ</vt:lpstr>
      <vt:lpstr>Слайд 15</vt:lpstr>
      <vt:lpstr>Слайд 16</vt:lpstr>
      <vt:lpstr>Слайд 17</vt:lpstr>
      <vt:lpstr>Слайд 18</vt:lpstr>
      <vt:lpstr>   </vt:lpstr>
      <vt:lpstr>Слайд 20</vt:lpstr>
      <vt:lpstr>Слайд 21</vt:lpstr>
      <vt:lpstr>Слайд 22</vt:lpstr>
      <vt:lpstr>Слайд 23</vt:lpstr>
      <vt:lpstr>Статья 65. Документы, предъявляемые при заключении трудового договора </vt:lpstr>
      <vt:lpstr>Будьте уверенны в себе. И запомните эти слова: </vt:lpstr>
    </vt:vector>
  </TitlesOfParts>
  <Company>Party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 NAME</dc:title>
  <dc:creator>Mediac</dc:creator>
  <cp:lastModifiedBy>Александр</cp:lastModifiedBy>
  <cp:revision>23</cp:revision>
  <dcterms:created xsi:type="dcterms:W3CDTF">2007-03-04T16:00:40Z</dcterms:created>
  <dcterms:modified xsi:type="dcterms:W3CDTF">2013-04-07T14:27:59Z</dcterms:modified>
</cp:coreProperties>
</file>