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33CCFF"/>
    <a:srgbClr val="ED4705"/>
    <a:srgbClr val="99CC00"/>
    <a:srgbClr val="CC24A8"/>
    <a:srgbClr val="FF00FF"/>
    <a:srgbClr val="FFFF00"/>
    <a:srgbClr val="9933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Овал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FB981B-ADE1-4BA5-92DE-8DB68AC4DC13}" type="datetimeFigureOut">
              <a:rPr lang="ru-RU"/>
              <a:pPr>
                <a:defRPr/>
              </a:pPr>
              <a:t>06.04.2013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F1B81A-E88C-4F93-8255-59C15F663B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D3350F-F461-4675-B0CD-AE73D796B2E8}" type="datetimeFigureOut">
              <a:rPr lang="ru-RU"/>
              <a:pPr>
                <a:defRPr/>
              </a:pPr>
              <a:t>06.04.2013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D23DA1-A6CB-4AD9-9995-7579EF74C0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4E6FD3-35E8-452C-99CF-D867D07382F3}" type="datetimeFigureOut">
              <a:rPr lang="ru-RU"/>
              <a:pPr>
                <a:defRPr/>
              </a:pPr>
              <a:t>06.04.2013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35F55B-4584-4557-9200-38B3853A8D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5B661CE-60E1-4F6B-909F-97938A31ABB9}" type="datetimeFigureOut">
              <a:rPr lang="ru-RU"/>
              <a:pPr>
                <a:defRPr/>
              </a:pPr>
              <a:t>06.04.2013</a:t>
            </a:fld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135F23B-9726-4F80-8A98-9E78F7ABB0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Овал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Овал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Овал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E20725-2138-461C-A02A-014CF5AEB5B0}" type="datetimeFigureOut">
              <a:rPr lang="ru-RU"/>
              <a:pPr>
                <a:defRPr/>
              </a:pPr>
              <a:t>06.04.2013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92315E-3C74-4766-91B2-298E24ACB6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50D012-D9D1-420C-A306-CA14D6EA46B4}" type="datetimeFigureOut">
              <a:rPr lang="ru-RU"/>
              <a:pPr>
                <a:defRPr/>
              </a:pPr>
              <a:t>06.04.2013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362381-FBD2-4EF6-99AD-F1C1938B3C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3D693C-FB0C-4035-A512-558D9B88BFAD}" type="datetimeFigureOut">
              <a:rPr lang="ru-RU"/>
              <a:pPr>
                <a:defRPr/>
              </a:pPr>
              <a:t>06.04.2013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756468-811B-456A-9953-25FFDA6957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789C128-4FD3-4B08-911E-0C44E0BCC153}" type="datetimeFigureOut">
              <a:rPr lang="ru-RU"/>
              <a:pPr>
                <a:defRPr/>
              </a:pPr>
              <a:t>06.04.2013</a:t>
            </a:fld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766DCB1-5A6E-4FFC-9D04-6F9424E0AC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E7E9B-A716-4C73-BC63-A1E4796DAB20}" type="datetimeFigureOut">
              <a:rPr lang="ru-RU"/>
              <a:pPr>
                <a:defRPr/>
              </a:pPr>
              <a:t>06.04.2013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A463FA-0597-4F88-A7B9-07A164FE6E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6" name="Прямая соединительная линия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D5BCFBD-FE49-4615-9506-5C075DB3117B}" type="datetimeFigureOut">
              <a:rPr lang="ru-RU"/>
              <a:pPr>
                <a:defRPr/>
              </a:pPr>
              <a:t>06.04.2013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8E73908-E831-4AE6-9DCB-20C94CD7E6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90AAD8D-D189-4CC0-A112-9D4704F6D843}" type="datetimeFigureOut">
              <a:rPr lang="ru-RU"/>
              <a:pPr>
                <a:defRPr/>
              </a:pPr>
              <a:t>06.04.2013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EDD1E12-AC76-46E4-BF86-483408FAC5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59444EB5-4F03-4D9D-9E65-6983BCDEA9BE}" type="datetimeFigureOut">
              <a:rPr lang="ru-RU"/>
              <a:pPr>
                <a:defRPr/>
              </a:pPr>
              <a:t>06.04.2013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67557D6A-2A93-4F38-9FBB-59FB461C59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63" r:id="rId4"/>
    <p:sldLayoutId id="2147483764" r:id="rId5"/>
    <p:sldLayoutId id="2147483771" r:id="rId6"/>
    <p:sldLayoutId id="2147483765" r:id="rId7"/>
    <p:sldLayoutId id="2147483772" r:id="rId8"/>
    <p:sldLayoutId id="2147483773" r:id="rId9"/>
    <p:sldLayoutId id="2147483766" r:id="rId10"/>
    <p:sldLayoutId id="214748376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286000" y="928670"/>
            <a:ext cx="6357966" cy="2714644"/>
          </a:xfrm>
        </p:spPr>
        <p:txBody>
          <a:bodyPr numCol="1">
            <a:prstTxWarp prst="textPlain">
              <a:avLst>
                <a:gd name="adj" fmla="val 49852"/>
              </a:avLst>
            </a:prstTxWarp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</a:rPr>
              <a:t>Самоуправление в коллективе класса: теоретические основы.</a:t>
            </a:r>
            <a:endParaRPr lang="ru-RU" dirty="0"/>
          </a:p>
        </p:txBody>
      </p:sp>
      <p:sp>
        <p:nvSpPr>
          <p:cNvPr id="8195" name="Подзаголовок 5"/>
          <p:cNvSpPr>
            <a:spLocks noGrp="1"/>
          </p:cNvSpPr>
          <p:nvPr>
            <p:ph type="subTitle" idx="1"/>
          </p:nvPr>
        </p:nvSpPr>
        <p:spPr>
          <a:xfrm>
            <a:off x="5429250" y="5715000"/>
            <a:ext cx="3571875" cy="1143000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002060"/>
                </a:solidFill>
              </a:rPr>
              <a:t>Работа учителя начальных классов  МОУ СОШ №3 </a:t>
            </a:r>
          </a:p>
          <a:p>
            <a:pPr eaLnBrk="1" hangingPunct="1"/>
            <a:r>
              <a:rPr lang="ru-RU" smtClean="0">
                <a:solidFill>
                  <a:srgbClr val="002060"/>
                </a:solidFill>
              </a:rPr>
              <a:t>г. Кыштыма Никитиной С.Г. </a:t>
            </a: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85720" y="428604"/>
            <a:ext cx="7429552" cy="3571900"/>
          </a:xfrm>
        </p:spPr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ru-RU" sz="3600" b="1" cap="none" dirty="0" smtClean="0">
                <a:ln/>
                <a:solidFill>
                  <a:schemeClr val="accent3"/>
                </a:solidFill>
              </a:rPr>
              <a:t>«Стоит лишь верить человеку больше, чем это обычно бывает, чтобы вызвать наружу все лучшие стороны его характера»</a:t>
            </a:r>
            <a:br>
              <a:rPr lang="ru-RU" sz="3600" b="1" cap="none" dirty="0" smtClean="0">
                <a:ln/>
                <a:solidFill>
                  <a:schemeClr val="accent3"/>
                </a:solidFill>
              </a:rPr>
            </a:br>
            <a:r>
              <a:rPr lang="ru-RU" sz="3600" b="1" cap="none" dirty="0" err="1" smtClean="0">
                <a:ln/>
                <a:solidFill>
                  <a:schemeClr val="accent3"/>
                </a:solidFill>
              </a:rPr>
              <a:t>С.Смайлис</a:t>
            </a:r>
            <a:endParaRPr lang="ru-RU" sz="3600" b="1" cap="none" dirty="0">
              <a:ln/>
              <a:solidFill>
                <a:schemeClr val="accent3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7467600" cy="4429156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b="1" cap="none" spc="50" dirty="0" smtClean="0">
                <a:ln w="3175">
                  <a:solidFill>
                    <a:schemeClr val="accent2">
                      <a:lumMod val="50000"/>
                    </a:schemeClr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Самоуправление в классном коллективе можно определить как действия детей, осуществляемые самостоятельно или совместно со взрослыми членами классного сообщества, по планированию, организации и анализу жизнедеятельности в классе, направленной на создание благоприятных условий для общения и развития одноклассников и решение других социально ценных задач. </a:t>
            </a:r>
            <a:endParaRPr lang="ru-RU" sz="2400" b="1" cap="none" spc="50" dirty="0">
              <a:ln w="3175">
                <a:solidFill>
                  <a:schemeClr val="accent2">
                    <a:lumMod val="50000"/>
                  </a:schemeClr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74638"/>
            <a:ext cx="7358114" cy="1154098"/>
          </a:xfrm>
        </p:spPr>
        <p:txBody>
          <a:bodyPr numCol="1">
            <a:prstTxWarp prst="textTriangle">
              <a:avLst/>
            </a:prstTxWarp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ln w="12700">
                  <a:solidFill>
                    <a:schemeClr val="tx1"/>
                  </a:solidFill>
                </a:ln>
                <a:solidFill>
                  <a:schemeClr val="accent2">
                    <a:lumMod val="75000"/>
                  </a:schemeClr>
                </a:solidFill>
              </a:rPr>
              <a:t>Целевые ориентиры</a:t>
            </a:r>
            <a:endParaRPr lang="ru-RU" dirty="0">
              <a:ln w="12700">
                <a:solidFill>
                  <a:schemeClr val="tx1"/>
                </a:solidFill>
              </a:ln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" name="Блок-схема: альтернативный процесс 8"/>
          <p:cNvSpPr/>
          <p:nvPr/>
        </p:nvSpPr>
        <p:spPr>
          <a:xfrm>
            <a:off x="857224" y="2714620"/>
            <a:ext cx="2500330" cy="1357322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n w="12700">
                  <a:solidFill>
                    <a:schemeClr val="tx1"/>
                  </a:solidFill>
                </a:ln>
                <a:solidFill>
                  <a:schemeClr val="accent2">
                    <a:lumMod val="75000"/>
                  </a:schemeClr>
                </a:solidFill>
              </a:rPr>
              <a:t>Содействие развитию ребенка</a:t>
            </a:r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5572132" y="2714620"/>
            <a:ext cx="2571768" cy="128588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n w="12700">
                  <a:solidFill>
                    <a:schemeClr val="tx1"/>
                  </a:solidFill>
                </a:ln>
                <a:solidFill>
                  <a:schemeClr val="accent2">
                    <a:lumMod val="50000"/>
                  </a:schemeClr>
                </a:solidFill>
              </a:rPr>
              <a:t>Организация эффективного функционирования учебной группы</a:t>
            </a:r>
          </a:p>
        </p:txBody>
      </p:sp>
      <p:sp>
        <p:nvSpPr>
          <p:cNvPr id="11" name="Блок-схема: альтернативный процесс 10"/>
          <p:cNvSpPr/>
          <p:nvPr/>
        </p:nvSpPr>
        <p:spPr>
          <a:xfrm>
            <a:off x="2143108" y="4572008"/>
            <a:ext cx="4643470" cy="128588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n w="12700">
                  <a:solidFill>
                    <a:schemeClr val="tx1"/>
                  </a:solidFill>
                </a:ln>
                <a:solidFill>
                  <a:schemeClr val="accent2">
                    <a:lumMod val="50000"/>
                  </a:schemeClr>
                </a:solidFill>
              </a:rPr>
              <a:t>Формирование у учащихся готовности и способности выполнять систему социальных ролей человека</a:t>
            </a:r>
          </a:p>
        </p:txBody>
      </p:sp>
      <p:sp>
        <p:nvSpPr>
          <p:cNvPr id="12" name="Стрелка вниз 11"/>
          <p:cNvSpPr/>
          <p:nvPr/>
        </p:nvSpPr>
        <p:spPr>
          <a:xfrm>
            <a:off x="4000500" y="1714500"/>
            <a:ext cx="928688" cy="24288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1571625" y="1500188"/>
            <a:ext cx="928688" cy="10001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6429375" y="1500188"/>
            <a:ext cx="785813" cy="9779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7467600" cy="6215106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100" b="1" dirty="0" smtClean="0">
                <a:ln w="12700">
                  <a:solidFill>
                    <a:srgbClr val="FF3300"/>
                  </a:solidFill>
                </a:ln>
                <a:solidFill>
                  <a:srgbClr val="FF0000"/>
                </a:solidFill>
              </a:rPr>
              <a:t>А.С. Макаренко: «Деятельность рождает самоуправление»: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>
                <a:ln>
                  <a:solidFill>
                    <a:srgbClr val="9933FF"/>
                  </a:solidFill>
                </a:ln>
                <a:solidFill>
                  <a:schemeClr val="accent2">
                    <a:lumMod val="50000"/>
                  </a:schemeClr>
                </a:solidFill>
              </a:rPr>
              <a:t>- выполнение какого-то ответственного задания, порученного классу органом школьного самоуправления;</a:t>
            </a:r>
            <a:br>
              <a:rPr lang="ru-RU" sz="2400" b="1" dirty="0" smtClean="0">
                <a:ln>
                  <a:solidFill>
                    <a:srgbClr val="9933FF"/>
                  </a:solidFill>
                </a:ln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b="1" dirty="0" smtClean="0">
                <a:ln>
                  <a:solidFill>
                    <a:srgbClr val="9933FF"/>
                  </a:solidFill>
                </a:ln>
                <a:solidFill>
                  <a:schemeClr val="accent2">
                    <a:lumMod val="50000"/>
                  </a:schemeClr>
                </a:solidFill>
              </a:rPr>
              <a:t>- проведение одного или нескольких, организаторами которых выступают объединенные общим интересом одноклассники;</a:t>
            </a:r>
            <a:br>
              <a:rPr lang="ru-RU" sz="2400" b="1" dirty="0" smtClean="0">
                <a:ln>
                  <a:solidFill>
                    <a:srgbClr val="9933FF"/>
                  </a:solidFill>
                </a:ln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b="1" dirty="0" smtClean="0">
                <a:ln>
                  <a:solidFill>
                    <a:srgbClr val="9933FF"/>
                  </a:solidFill>
                </a:ln>
                <a:solidFill>
                  <a:schemeClr val="accent2">
                    <a:lumMod val="50000"/>
                  </a:schemeClr>
                </a:solidFill>
              </a:rPr>
              <a:t>- разработка и осуществление совместными усилиями учащихся социально значимого проекта;</a:t>
            </a:r>
            <a:br>
              <a:rPr lang="ru-RU" sz="2400" b="1" dirty="0" smtClean="0">
                <a:ln>
                  <a:solidFill>
                    <a:srgbClr val="9933FF"/>
                  </a:solidFill>
                </a:ln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b="1" dirty="0" smtClean="0">
                <a:ln>
                  <a:solidFill>
                    <a:srgbClr val="9933FF"/>
                  </a:solidFill>
                </a:ln>
                <a:solidFill>
                  <a:schemeClr val="accent2">
                    <a:lumMod val="50000"/>
                  </a:schemeClr>
                </a:solidFill>
              </a:rPr>
              <a:t>- создание в классе клуба, членами которого являются учащиеся со схожими интересами.</a:t>
            </a:r>
            <a:br>
              <a:rPr lang="ru-RU" sz="2400" b="1" dirty="0" smtClean="0">
                <a:ln>
                  <a:solidFill>
                    <a:srgbClr val="9933FF"/>
                  </a:solidFill>
                </a:ln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5469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i="1" u="sng" dirty="0" smtClean="0">
                <a:ln w="12700">
                  <a:solidFill>
                    <a:schemeClr val="tx1"/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Воспитательный потенциал поручения </a:t>
            </a:r>
            <a:r>
              <a:rPr lang="ru-RU" sz="2200" i="1" u="sng" dirty="0" smtClean="0">
                <a:ln w="12700">
                  <a:solidFill>
                    <a:schemeClr val="tx1"/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(по утверждению </a:t>
            </a:r>
            <a:r>
              <a:rPr lang="ru-RU" sz="2200" i="1" u="sng" dirty="0" err="1" smtClean="0">
                <a:ln w="12700">
                  <a:solidFill>
                    <a:schemeClr val="tx1"/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В.Т.Кабуша</a:t>
            </a:r>
            <a:r>
              <a:rPr lang="ru-RU" sz="2200" i="1" u="sng" dirty="0" smtClean="0">
                <a:ln w="12700">
                  <a:solidFill>
                    <a:schemeClr val="tx1"/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):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>
                <a:ln w="3175"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</a:rPr>
              <a:t>- социально ценная направленность поручения;</a:t>
            </a:r>
            <a:br>
              <a:rPr lang="ru-RU" sz="2200" dirty="0" smtClean="0">
                <a:ln w="3175"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200" dirty="0" smtClean="0">
                <a:ln w="3175"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</a:rPr>
              <a:t>- личностная значимость для ребенка выполняемая им работа;</a:t>
            </a:r>
            <a:br>
              <a:rPr lang="ru-RU" sz="2200" dirty="0" smtClean="0">
                <a:ln w="3175"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200" dirty="0" smtClean="0">
                <a:ln w="3175"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</a:rPr>
              <a:t>- наличие реальных и конкретных прав и обязанностей у исполнителя поручения;</a:t>
            </a:r>
            <a:br>
              <a:rPr lang="ru-RU" sz="2200" dirty="0" smtClean="0">
                <a:ln w="3175"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200" dirty="0" smtClean="0">
                <a:ln w="3175"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</a:rPr>
              <a:t>- инструктивная оснащенность процесса поручаемого дела (цель и значение поручения, сроки его выполнения, возможные варианты помощи и поддержки осуществляемой деятельности и т. п.);</a:t>
            </a:r>
            <a:br>
              <a:rPr lang="ru-RU" sz="2200" dirty="0" smtClean="0">
                <a:ln w="3175"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200" dirty="0" smtClean="0">
                <a:ln w="3175"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</a:rPr>
              <a:t>- развивающий характер содержания и способов выполнения поручений, «цепочка» их последовательности- от простого к сложному, от желаемого к обязательному, от исполнительской к руководящей функции.</a:t>
            </a:r>
            <a:br>
              <a:rPr lang="ru-RU" sz="2200" dirty="0" smtClean="0">
                <a:ln w="3175"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</a:rPr>
            </a:br>
            <a:endParaRPr lang="ru-RU" sz="2200" dirty="0">
              <a:ln w="3175">
                <a:solidFill>
                  <a:schemeClr val="accent2">
                    <a:lumMod val="50000"/>
                  </a:schemeClr>
                </a:solidFill>
              </a:ln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14"/>
          <p:cNvSpPr>
            <a:spLocks noGrp="1"/>
          </p:cNvSpPr>
          <p:nvPr>
            <p:ph type="title"/>
          </p:nvPr>
        </p:nvSpPr>
        <p:spPr>
          <a:xfrm>
            <a:off x="457200" y="0"/>
            <a:ext cx="7686700" cy="1714488"/>
          </a:xfrm>
        </p:spPr>
        <p:txBody>
          <a:bodyPr numCol="1">
            <a:prstTxWarp prst="textFadeRight">
              <a:avLst/>
            </a:prstTxWarp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cap="all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Стиль взаимодействия педагога с учащимися и их органами самоуправления</a:t>
            </a:r>
            <a:endParaRPr lang="ru-RU" b="1" cap="all" dirty="0">
              <a:ln w="0"/>
              <a:solidFill>
                <a:schemeClr val="accent1">
                  <a:lumMod val="75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6" name="Прямоугольная выноска 15"/>
          <p:cNvSpPr/>
          <p:nvPr/>
        </p:nvSpPr>
        <p:spPr>
          <a:xfrm>
            <a:off x="357158" y="2143116"/>
            <a:ext cx="3357586" cy="1071570"/>
          </a:xfrm>
          <a:prstGeom prst="wedgeRectCallout">
            <a:avLst>
              <a:gd name="adj1" fmla="val 154061"/>
              <a:gd name="adj2" fmla="val -120629"/>
            </a:avLst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n w="6350">
                  <a:solidFill>
                    <a:schemeClr val="tx1"/>
                  </a:solidFill>
                </a:ln>
                <a:solidFill>
                  <a:schemeClr val="accent2">
                    <a:lumMod val="50000"/>
                  </a:schemeClr>
                </a:solidFill>
              </a:rPr>
              <a:t>Не требуй от ребят того, чего не выполняешь сам</a:t>
            </a:r>
          </a:p>
        </p:txBody>
      </p:sp>
      <p:sp>
        <p:nvSpPr>
          <p:cNvPr id="18" name="Прямоугольная выноска 17"/>
          <p:cNvSpPr/>
          <p:nvPr/>
        </p:nvSpPr>
        <p:spPr>
          <a:xfrm>
            <a:off x="6357950" y="3786190"/>
            <a:ext cx="2286016" cy="1285884"/>
          </a:xfrm>
          <a:prstGeom prst="wedgeRectCallout">
            <a:avLst>
              <a:gd name="adj1" fmla="val -4353"/>
              <a:gd name="adj2" fmla="val -225247"/>
            </a:avLst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n w="9525">
                  <a:solidFill>
                    <a:srgbClr val="FF3300"/>
                  </a:solidFill>
                </a:ln>
                <a:solidFill>
                  <a:srgbClr val="FF3300"/>
                </a:solidFill>
              </a:rPr>
              <a:t>Гарантируй помощь каждому при подготовке дела</a:t>
            </a:r>
          </a:p>
        </p:txBody>
      </p:sp>
      <p:sp>
        <p:nvSpPr>
          <p:cNvPr id="19" name="Прямоугольная выноска 18"/>
          <p:cNvSpPr/>
          <p:nvPr/>
        </p:nvSpPr>
        <p:spPr>
          <a:xfrm>
            <a:off x="285720" y="4000504"/>
            <a:ext cx="3714776" cy="1071570"/>
          </a:xfrm>
          <a:prstGeom prst="wedgeRectCallout">
            <a:avLst>
              <a:gd name="adj1" fmla="val 136729"/>
              <a:gd name="adj2" fmla="val -289365"/>
            </a:avLst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n w="9525">
                  <a:solidFill>
                    <a:srgbClr val="FFFF00"/>
                  </a:solidFill>
                </a:ln>
                <a:solidFill>
                  <a:srgbClr val="FFFF00"/>
                </a:solidFill>
              </a:rPr>
              <a:t>Выстраивай доверительные отношения с детьми</a:t>
            </a:r>
          </a:p>
        </p:txBody>
      </p:sp>
      <p:sp>
        <p:nvSpPr>
          <p:cNvPr id="20" name="Прямоугольная выноска 19"/>
          <p:cNvSpPr/>
          <p:nvPr/>
        </p:nvSpPr>
        <p:spPr>
          <a:xfrm>
            <a:off x="714348" y="5786454"/>
            <a:ext cx="5000660" cy="928694"/>
          </a:xfrm>
          <a:prstGeom prst="wedgeRectCallout">
            <a:avLst>
              <a:gd name="adj1" fmla="val 82164"/>
              <a:gd name="adj2" fmla="val -512876"/>
            </a:avLst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n w="9525"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</a:rPr>
              <a:t>Избегай мелких несущественных замечаний (придирок)</a:t>
            </a: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138</TotalTime>
  <Words>165</Words>
  <Application>Microsoft Office PowerPoint</Application>
  <PresentationFormat>Экран (4:3)</PresentationFormat>
  <Paragraphs>16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Century Schoolbook</vt:lpstr>
      <vt:lpstr>Wingdings</vt:lpstr>
      <vt:lpstr>Wingdings 2</vt:lpstr>
      <vt:lpstr>Calibri</vt:lpstr>
      <vt:lpstr>Эркер</vt:lpstr>
      <vt:lpstr>Самоуправление в коллективе класса: теоретические основы.</vt:lpstr>
      <vt:lpstr>«Стоит лишь верить человеку больше, чем это обычно бывает, чтобы вызвать наружу все лучшие стороны его характера» С.Смайлис</vt:lpstr>
      <vt:lpstr>Самоуправление в классном коллективе можно определить как действия детей, осуществляемые самостоятельно или совместно со взрослыми членами классного сообщества, по планированию, организации и анализу жизнедеятельности в классе, направленной на создание благоприятных условий для общения и развития одноклассников и решение других социально ценных задач. </vt:lpstr>
      <vt:lpstr>Целевые ориентиры</vt:lpstr>
      <vt:lpstr>А.С. Макаренко: «Деятельность рождает самоуправление»: - выполнение какого-то ответственного задания, порученного классу органом школьного самоуправления; - проведение одного или нескольких, организаторами которых выступают объединенные общим интересом одноклассники; - разработка и осуществление совместными усилиями учащихся социально значимого проекта; - создание в классе клуба, членами которого являются учащиеся со схожими интересами.    </vt:lpstr>
      <vt:lpstr>Воспитательный потенциал поручения (по утверждению В.Т.Кабуша): - социально ценная направленность поручения; - личностная значимость для ребенка выполняемая им работа; - наличие реальных и конкретных прав и обязанностей у исполнителя поручения; - инструктивная оснащенность процесса поручаемого дела (цель и значение поручения, сроки его выполнения, возможные варианты помощи и поддержки осуществляемой деятельности и т. п.); - развивающий характер содержания и способов выполнения поручений, «цепочка» их последовательности- от простого к сложному, от желаемого к обязательному, от исполнительской к руководящей функции. </vt:lpstr>
      <vt:lpstr>Стиль взаимодействия педагога с учащимися и их органами самоуправления</vt:lpstr>
    </vt:vector>
  </TitlesOfParts>
  <Company>Eldorado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Самоуправление в коллективе класса: теоретические основы.</dc:title>
  <dc:creator>seruser</dc:creator>
  <cp:lastModifiedBy>User</cp:lastModifiedBy>
  <cp:revision>18</cp:revision>
  <dcterms:created xsi:type="dcterms:W3CDTF">2008-06-30T08:07:47Z</dcterms:created>
  <dcterms:modified xsi:type="dcterms:W3CDTF">2013-04-06T14:01:18Z</dcterms:modified>
</cp:coreProperties>
</file>