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9" r:id="rId2"/>
    <p:sldId id="259" r:id="rId3"/>
    <p:sldId id="261" r:id="rId4"/>
    <p:sldId id="262" r:id="rId5"/>
    <p:sldId id="257" r:id="rId6"/>
    <p:sldId id="260" r:id="rId7"/>
    <p:sldId id="263" r:id="rId8"/>
    <p:sldId id="266" r:id="rId9"/>
    <p:sldId id="264" r:id="rId10"/>
    <p:sldId id="265" r:id="rId11"/>
    <p:sldId id="267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Rectangle 10"/>
          <p:cNvGrpSpPr>
            <a:grpSpLocks/>
          </p:cNvGrpSpPr>
          <p:nvPr/>
        </p:nvGrpSpPr>
        <p:grpSpPr bwMode="auto">
          <a:xfrm>
            <a:off x="-6350" y="3859213"/>
            <a:ext cx="9156700" cy="3005137"/>
            <a:chOff x="-4" y="2431"/>
            <a:chExt cx="5768" cy="1893"/>
          </a:xfrm>
        </p:grpSpPr>
        <p:pic>
          <p:nvPicPr>
            <p:cNvPr id="5" name="Rectangle 10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-4" y="2431"/>
              <a:ext cx="5768" cy="18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 Box 3"/>
            <p:cNvSpPr txBox="1">
              <a:spLocks noChangeArrowheads="1"/>
            </p:cNvSpPr>
            <p:nvPr/>
          </p:nvSpPr>
          <p:spPr bwMode="auto">
            <a:xfrm>
              <a:off x="0" y="2436"/>
              <a:ext cx="5760" cy="18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latin typeface="Trebuchet MS" pitchFamily="34" charset="0"/>
              </a:endParaRPr>
            </a:p>
          </p:txBody>
        </p:sp>
      </p:grpSp>
      <p:grpSp>
        <p:nvGrpSpPr>
          <p:cNvPr id="7" name="Rectangle 11"/>
          <p:cNvGrpSpPr>
            <a:grpSpLocks/>
          </p:cNvGrpSpPr>
          <p:nvPr/>
        </p:nvGrpSpPr>
        <p:grpSpPr bwMode="auto">
          <a:xfrm>
            <a:off x="-6350" y="-6350"/>
            <a:ext cx="9156700" cy="3876675"/>
            <a:chOff x="-4" y="-4"/>
            <a:chExt cx="5768" cy="2442"/>
          </a:xfrm>
        </p:grpSpPr>
        <p:pic>
          <p:nvPicPr>
            <p:cNvPr id="8" name="Rectangle 11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4" y="-4"/>
              <a:ext cx="5768" cy="2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 Box 6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24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latin typeface="Trebuchet MS" pitchFamily="34" charset="0"/>
              </a:endParaRPr>
            </a:p>
          </p:txBody>
        </p:sp>
      </p:grpSp>
      <p:sp>
        <p:nvSpPr>
          <p:cNvPr id="10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9D405D-7E34-416C-B54B-F581EA0ECCAA}" type="datetimeFigureOut">
              <a:rPr lang="ru-RU"/>
              <a:pPr>
                <a:defRPr/>
              </a:pPr>
              <a:t>07.04.2013</a:t>
            </a:fld>
            <a:endParaRPr lang="ru-RU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DCEC86-7B96-4193-B4FC-A24F78C0C2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AB61B4-D866-4FF4-A8A1-ED319EB091C5}" type="datetimeFigureOut">
              <a:rPr lang="ru-RU"/>
              <a:pPr>
                <a:defRPr/>
              </a:pPr>
              <a:t>07.04.2013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9B8FA-410E-4073-86EE-043A2EDF30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07714F-B96F-454F-8206-7C4086653391}" type="datetimeFigureOut">
              <a:rPr lang="ru-RU"/>
              <a:pPr>
                <a:defRPr/>
              </a:pPr>
              <a:t>07.04.2013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3D245-FFBD-4CC4-A0D8-7A895FA36E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8FFAB-6F1D-4D79-9B36-2735D04F019F}" type="datetimeFigureOut">
              <a:rPr lang="ru-RU"/>
              <a:pPr>
                <a:defRPr/>
              </a:pPr>
              <a:t>07.04.2013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F41AE8-AD53-4311-80E3-4F4BA6BAC9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D9651D-42BA-4200-9C58-A86924FF188F}" type="datetimeFigureOut">
              <a:rPr lang="ru-RU"/>
              <a:pPr>
                <a:defRPr/>
              </a:pPr>
              <a:t>07.04.2013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E6B380-01D1-4D27-B50B-666457A2B7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3FFEC4-A138-4125-BFCF-B57723D198BA}" type="datetimeFigureOut">
              <a:rPr lang="ru-RU"/>
              <a:pPr>
                <a:defRPr/>
              </a:pPr>
              <a:t>07.04.2013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B47B5E-5268-4148-A5D0-01B82E9439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2806E6-8211-4BB8-810B-C8ABBE3D6F3E}" type="datetimeFigureOut">
              <a:rPr lang="ru-RU"/>
              <a:pPr>
                <a:defRPr/>
              </a:pPr>
              <a:t>07.04.2013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7F7502-DEE1-4AB9-B6DA-6A44FC698C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CF0632-4D8F-47B3-BFAB-A32D22A29F7B}" type="datetimeFigureOut">
              <a:rPr lang="ru-RU"/>
              <a:pPr>
                <a:defRPr/>
              </a:pPr>
              <a:t>07.04.2013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6046DE-D233-4E22-9EB9-00CB6018CB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30BD6-2929-4D3B-9659-58276AECD5F7}" type="datetimeFigureOut">
              <a:rPr lang="ru-RU"/>
              <a:pPr>
                <a:defRPr/>
              </a:pPr>
              <a:t>07.04.2013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476BE-B139-49A8-AD1D-9A8630215A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5BC453-79E0-4D85-93C2-9B0E8BD9EBA8}" type="datetimeFigureOut">
              <a:rPr lang="ru-RU"/>
              <a:pPr>
                <a:defRPr/>
              </a:pPr>
              <a:t>07.04.2013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19FE1B-C25B-4E78-8027-42029457BB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96AE6-2B83-4EEF-ABFD-7685BD0AABA0}" type="datetimeFigureOut">
              <a:rPr lang="ru-RU"/>
              <a:pPr>
                <a:defRPr/>
              </a:pPr>
              <a:t>07.04.2013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194FB-55BF-477D-B894-C155192C52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DA0DE74-F581-458F-B1A9-E489B079C125}" type="datetimeFigureOut">
              <a:rPr lang="ru-RU"/>
              <a:pPr>
                <a:defRPr/>
              </a:pPr>
              <a:t>07.04.2013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E9232C8-AF08-4617-8FF2-F328D2F921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5" r:id="rId3"/>
    <p:sldLayoutId id="2147483682" r:id="rId4"/>
    <p:sldLayoutId id="2147483681" r:id="rId5"/>
    <p:sldLayoutId id="2147483680" r:id="rId6"/>
    <p:sldLayoutId id="2147483679" r:id="rId7"/>
    <p:sldLayoutId id="2147483678" r:id="rId8"/>
    <p:sldLayoutId id="2147483686" r:id="rId9"/>
    <p:sldLayoutId id="2147483677" r:id="rId10"/>
    <p:sldLayoutId id="2147483676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400"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ле 1"/>
          <p:cNvSpPr txBox="1"/>
          <p:nvPr/>
        </p:nvSpPr>
        <p:spPr>
          <a:xfrm>
            <a:off x="762000" y="404664"/>
            <a:ext cx="7620000" cy="2713355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/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3600" b="1" dirty="0">
                <a:ln w="31547" cap="flat" cmpd="sng" algn="ctr">
                  <a:gradFill>
                    <a:gsLst>
                      <a:gs pos="70000">
                        <a:srgbClr val="F16700"/>
                      </a:gs>
                      <a:gs pos="0">
                        <a:srgbClr val="FFAA65"/>
                      </a:gs>
                    </a:gsLst>
                    <a:lin ang="5400000" scaled="0"/>
                  </a:gradFill>
                  <a:prstDash val="solid"/>
                  <a:round/>
                </a:ln>
                <a:solidFill>
                  <a:srgbClr val="FFC000"/>
                </a:solidFill>
                <a:effectLst>
                  <a:outerShdw blurRad="50800" dist="40005" dir="5400000" algn="tl">
                    <a:srgbClr val="000000">
                      <a:alpha val="33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Свои книжки и тетрадки ты держи всегда в порядке.</a:t>
            </a:r>
            <a:endParaRPr lang="ru-RU" sz="11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3600" b="1" dirty="0">
                <a:ln w="31547" cap="flat" cmpd="sng" algn="ctr">
                  <a:gradFill>
                    <a:gsLst>
                      <a:gs pos="70000">
                        <a:srgbClr val="F16700"/>
                      </a:gs>
                      <a:gs pos="0">
                        <a:srgbClr val="FFAA65"/>
                      </a:gs>
                    </a:gsLst>
                    <a:lin ang="5400000" scaled="0"/>
                  </a:gradFill>
                  <a:prstDash val="solid"/>
                  <a:round/>
                </a:ln>
                <a:solidFill>
                  <a:srgbClr val="FFC000"/>
                </a:solidFill>
                <a:effectLst>
                  <a:outerShdw blurRad="50800" dist="40005" dir="5400000" algn="tl">
                    <a:srgbClr val="000000">
                      <a:alpha val="33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Не клади к ним шоколадки!</a:t>
            </a:r>
            <a:endParaRPr lang="ru-RU" sz="11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32138" y="2924175"/>
            <a:ext cx="3962400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981075"/>
            <a:ext cx="7848600" cy="523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3188" y="3492500"/>
            <a:ext cx="4103687" cy="308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Рисунок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8350" y="3492500"/>
            <a:ext cx="4102100" cy="308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TextBox 3"/>
          <p:cNvSpPr txBox="1">
            <a:spLocks noChangeArrowheads="1"/>
          </p:cNvSpPr>
          <p:nvPr/>
        </p:nvSpPr>
        <p:spPr bwMode="auto">
          <a:xfrm>
            <a:off x="2051050" y="1268413"/>
            <a:ext cx="4640263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000">
                <a:latin typeface="Trebuchet MS" pitchFamily="34" charset="0"/>
              </a:rPr>
              <a:t>Создатели проекта</a:t>
            </a:r>
          </a:p>
          <a:p>
            <a:pPr algn="ctr"/>
            <a:r>
              <a:rPr lang="ru-RU"/>
              <a:t>Зинченко Т.Ф.</a:t>
            </a:r>
          </a:p>
          <a:p>
            <a:pPr algn="ctr"/>
            <a:r>
              <a:rPr lang="ru-RU"/>
              <a:t>Колесникова Н.А.</a:t>
            </a:r>
          </a:p>
          <a:p>
            <a:pPr algn="ctr"/>
            <a:r>
              <a:rPr lang="ru-RU"/>
              <a:t>Студеникина Е.Ю.</a:t>
            </a:r>
          </a:p>
          <a:p>
            <a:pPr algn="ctr"/>
            <a:r>
              <a:rPr lang="ru-RU"/>
              <a:t>Филипцова Т.В.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7" name="Группа 6"/>
          <p:cNvGrpSpPr>
            <a:grpSpLocks/>
          </p:cNvGrpSpPr>
          <p:nvPr/>
        </p:nvGrpSpPr>
        <p:grpSpPr bwMode="auto">
          <a:xfrm rot="-998344">
            <a:off x="2411413" y="2781300"/>
            <a:ext cx="4105275" cy="3562350"/>
            <a:chOff x="600202" y="2890304"/>
            <a:chExt cx="3533195" cy="4111712"/>
          </a:xfrm>
        </p:grpSpPr>
        <p:pic>
          <p:nvPicPr>
            <p:cNvPr id="14340" name="Рисунок 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 rot="998344">
              <a:off x="1298979" y="2876465"/>
              <a:ext cx="2134429" cy="1469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41" name="Рисунок 4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00202" y="3068960"/>
              <a:ext cx="3533195" cy="3933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3200" y="5053013"/>
            <a:ext cx="5637213" cy="881062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90257" y="1556792"/>
            <a:ext cx="8458200" cy="1368151"/>
          </a:xfrm>
        </p:spPr>
        <p:txBody>
          <a:bodyPr/>
          <a:lstStyle/>
          <a:p>
            <a:pPr marL="182880" indent="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dirty="0" smtClean="0"/>
              <a:t>Шоколад в портфеле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2"/>
          <p:cNvSpPr txBox="1">
            <a:spLocks noChangeArrowheads="1"/>
          </p:cNvSpPr>
          <p:nvPr/>
        </p:nvSpPr>
        <p:spPr bwMode="auto">
          <a:xfrm>
            <a:off x="611188" y="1628775"/>
            <a:ext cx="67691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Trebuchet MS" pitchFamily="34" charset="0"/>
            </a:endParaRPr>
          </a:p>
        </p:txBody>
      </p:sp>
      <p:pic>
        <p:nvPicPr>
          <p:cNvPr id="16386" name="Picture 3" descr="C:\Users\User\Desktop\таня\10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175" y="1768475"/>
            <a:ext cx="4722813" cy="313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Box 5"/>
          <p:cNvSpPr txBox="1">
            <a:spLocks noChangeArrowheads="1"/>
          </p:cNvSpPr>
          <p:nvPr/>
        </p:nvSpPr>
        <p:spPr bwMode="auto">
          <a:xfrm>
            <a:off x="900113" y="373063"/>
            <a:ext cx="7559675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Перед контрольной работой – разгадано 24 слова из 30.</a:t>
            </a:r>
          </a:p>
          <a:p>
            <a:endParaRPr lang="ru-RU">
              <a:latin typeface="Trebuchet MS" pitchFamily="34" charset="0"/>
            </a:endParaRPr>
          </a:p>
        </p:txBody>
      </p:sp>
      <p:sp>
        <p:nvSpPr>
          <p:cNvPr id="16388" name="TextBox 6"/>
          <p:cNvSpPr txBox="1">
            <a:spLocks noChangeArrowheads="1"/>
          </p:cNvSpPr>
          <p:nvPr/>
        </p:nvSpPr>
        <p:spPr bwMode="auto">
          <a:xfrm>
            <a:off x="1187450" y="5473700"/>
            <a:ext cx="74882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начале учебного  дня ученик разгадал  4 ребуса из 5.</a:t>
            </a:r>
          </a:p>
        </p:txBody>
      </p:sp>
      <p:sp>
        <p:nvSpPr>
          <p:cNvPr id="16389" name="TextBox 7"/>
          <p:cNvSpPr txBox="1">
            <a:spLocks noChangeArrowheads="1"/>
          </p:cNvSpPr>
          <p:nvPr/>
        </p:nvSpPr>
        <p:spPr bwMode="auto">
          <a:xfrm>
            <a:off x="1042988" y="981075"/>
            <a:ext cx="72739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После контрольной работы – разгадано 18 слов из 30.</a:t>
            </a:r>
          </a:p>
        </p:txBody>
      </p:sp>
      <p:sp>
        <p:nvSpPr>
          <p:cNvPr id="16390" name="TextBox 8"/>
          <p:cNvSpPr txBox="1">
            <a:spLocks noChangeArrowheads="1"/>
          </p:cNvSpPr>
          <p:nvPr/>
        </p:nvSpPr>
        <p:spPr bwMode="auto">
          <a:xfrm>
            <a:off x="1198563" y="6165850"/>
            <a:ext cx="70564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После уроков 3 ребуса из 5.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2924175"/>
            <a:ext cx="5719762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8625" y="765175"/>
            <a:ext cx="4105275" cy="332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55650" y="968375"/>
            <a:ext cx="68405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>
                <a:latin typeface="Trebuchet MS" pitchFamily="34" charset="0"/>
              </a:rPr>
              <a:t>Продукты, активизирующие умственную деятельность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413" y="3141663"/>
            <a:ext cx="3455987" cy="259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323850" y="908050"/>
            <a:ext cx="8569325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>
                <a:solidFill>
                  <a:srgbClr val="006600"/>
                </a:solidFill>
              </a:rPr>
              <a:t>Современный шоколад состоит из трех основных компонентов:</a:t>
            </a:r>
          </a:p>
          <a:p>
            <a:pPr>
              <a:buFontTx/>
              <a:buChar char="•"/>
            </a:pPr>
            <a:r>
              <a:rPr lang="ru-RU" sz="2400">
                <a:solidFill>
                  <a:srgbClr val="006600"/>
                </a:solidFill>
              </a:rPr>
              <a:t>масла какао</a:t>
            </a:r>
          </a:p>
          <a:p>
            <a:pPr>
              <a:buFontTx/>
              <a:buChar char="•"/>
            </a:pPr>
            <a:r>
              <a:rPr lang="ru-RU" sz="2400">
                <a:solidFill>
                  <a:srgbClr val="006600"/>
                </a:solidFill>
              </a:rPr>
              <a:t>тертых какао-бобов (какао-порошка)</a:t>
            </a:r>
          </a:p>
          <a:p>
            <a:pPr>
              <a:buFontTx/>
              <a:buChar char="•"/>
            </a:pPr>
            <a:r>
              <a:rPr lang="ru-RU" sz="2400">
                <a:solidFill>
                  <a:srgbClr val="006600"/>
                </a:solidFill>
              </a:rPr>
              <a:t>сахара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95288" y="549275"/>
            <a:ext cx="7993062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 b="1">
                <a:latin typeface="Arial Black" pitchFamily="34" charset="0"/>
              </a:rPr>
              <a:t>При температуре 26˚ шоколад сохраняет внешний вид. </a:t>
            </a:r>
          </a:p>
          <a:p>
            <a:pPr algn="just"/>
            <a:r>
              <a:rPr lang="ru-RU" sz="2400" b="1">
                <a:latin typeface="Arial Black" pitchFamily="34" charset="0"/>
              </a:rPr>
              <a:t>Если температура начинает повышаться до 30˚, то он становится мягким. </a:t>
            </a:r>
          </a:p>
          <a:p>
            <a:pPr algn="just"/>
            <a:r>
              <a:rPr lang="ru-RU" sz="2400" b="1">
                <a:latin typeface="Arial Black" pitchFamily="34" charset="0"/>
              </a:rPr>
              <a:t>Достигая температуры 31,2˚ шоколад плавится</a:t>
            </a:r>
            <a:r>
              <a:rPr lang="ru-RU" sz="2400" b="1">
                <a:latin typeface="Century"/>
              </a:rPr>
              <a:t>.</a:t>
            </a:r>
            <a:endParaRPr lang="ru-RU" sz="2400" b="1">
              <a:latin typeface="Trebuchet MS" pitchFamily="34" charset="0"/>
            </a:endParaRPr>
          </a:p>
        </p:txBody>
      </p:sp>
      <p:pic>
        <p:nvPicPr>
          <p:cNvPr id="3" name="Рисунок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8538" y="2997200"/>
            <a:ext cx="4552950" cy="341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1"/>
          <p:cNvSpPr txBox="1">
            <a:spLocks noChangeArrowheads="1"/>
          </p:cNvSpPr>
          <p:nvPr/>
        </p:nvSpPr>
        <p:spPr bwMode="auto">
          <a:xfrm>
            <a:off x="725488" y="549275"/>
            <a:ext cx="75184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>
                <a:latin typeface="Trebuchet MS" pitchFamily="34" charset="0"/>
              </a:rPr>
              <a:t>При  контакте с шоколадной массой страницы учебника пропитываются на 10 листов, а  тетради на 6 листов.</a:t>
            </a:r>
          </a:p>
          <a:p>
            <a:pPr algn="just"/>
            <a:r>
              <a:rPr lang="ru-RU" sz="2800" b="1">
                <a:latin typeface="Trebuchet MS" pitchFamily="34" charset="0"/>
              </a:rPr>
              <a:t> Почему?</a:t>
            </a:r>
          </a:p>
          <a:p>
            <a:pPr algn="just"/>
            <a:r>
              <a:rPr lang="ru-RU" sz="2800">
                <a:latin typeface="Trebuchet MS" pitchFamily="34" charset="0"/>
              </a:rPr>
              <a:t>Потому что клеевая составляющая тетрадного листа выше, чем страницы учебника.</a:t>
            </a:r>
          </a:p>
        </p:txBody>
      </p:sp>
      <p:pic>
        <p:nvPicPr>
          <p:cNvPr id="21506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3573463"/>
            <a:ext cx="3995737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3548063"/>
            <a:ext cx="4030663" cy="302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C:\Users\User\Desktop\таня\вавав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87575" y="511175"/>
            <a:ext cx="4768850" cy="352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900113" y="4059238"/>
            <a:ext cx="7343775" cy="22463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Вывод: В зимнее время года шоколад можно носить в портфеле. В тёплое время года – убери его в пакет. Обязательно ешьте шоколад  перед контрольной работой.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1275" y="1398588"/>
            <a:ext cx="4821238" cy="486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95263" y="3141663"/>
            <a:ext cx="6248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Ненужной она  никогда не</a:t>
            </a:r>
          </a:p>
          <a:p>
            <a:endParaRPr lang="ru-RU" sz="24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бывает!!!</a:t>
            </a:r>
            <a:endParaRPr lang="ru-RU">
              <a:latin typeface="Trebuchet MS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23850" y="250825"/>
            <a:ext cx="61198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Шоколадка бывает простой и с помадкой</a:t>
            </a:r>
            <a:r>
              <a:rPr lang="ru-RU">
                <a:latin typeface="Trebuchet MS" pitchFamily="34" charset="0"/>
              </a:rPr>
              <a:t>,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23850" y="1025525"/>
            <a:ext cx="64087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Немного с кислинкой и приторно-сладкой.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95288" y="1782763"/>
            <a:ext cx="54721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каждый, кто пробовал,</a:t>
            </a:r>
          </a:p>
          <a:p>
            <a:endParaRPr lang="ru-RU" sz="24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сам понимает: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153</TotalTime>
  <Words>154</Words>
  <Application>Microsoft Office PowerPoint</Application>
  <PresentationFormat>On-screen Show (4:3)</PresentationFormat>
  <Paragraphs>29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11</vt:i4>
      </vt:variant>
    </vt:vector>
  </HeadingPairs>
  <TitlesOfParts>
    <vt:vector size="22" baseType="lpstr">
      <vt:lpstr>Arial</vt:lpstr>
      <vt:lpstr>Trebuchet MS</vt:lpstr>
      <vt:lpstr>Georgia</vt:lpstr>
      <vt:lpstr>Calibri</vt:lpstr>
      <vt:lpstr>Times New Roman</vt:lpstr>
      <vt:lpstr>Arial Black</vt:lpstr>
      <vt:lpstr>Century</vt:lpstr>
      <vt:lpstr>Воздушный поток</vt:lpstr>
      <vt:lpstr>Воздушный поток</vt:lpstr>
      <vt:lpstr>Воздушный поток</vt:lpstr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Зинченко</dc:creator>
  <cp:lastModifiedBy>Татьяна</cp:lastModifiedBy>
  <cp:revision>22</cp:revision>
  <dcterms:created xsi:type="dcterms:W3CDTF">2013-04-02T07:13:03Z</dcterms:created>
  <dcterms:modified xsi:type="dcterms:W3CDTF">2013-04-06T21:05:32Z</dcterms:modified>
</cp:coreProperties>
</file>