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Masters/slideMaster8.xml" ContentType="application/vnd.openxmlformats-officedocument.presentationml.slideMaster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slideMasters/slideMaster7.xml" ContentType="application/vnd.openxmlformats-officedocument.presentationml.slideMaster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</p:sldMasterIdLst>
  <p:sldIdLst>
    <p:sldId id="256" r:id="rId9"/>
    <p:sldId id="257" r:id="rId10"/>
    <p:sldId id="277" r:id="rId11"/>
    <p:sldId id="258" r:id="rId12"/>
    <p:sldId id="259" r:id="rId13"/>
    <p:sldId id="260" r:id="rId14"/>
    <p:sldId id="261" r:id="rId15"/>
    <p:sldId id="273" r:id="rId16"/>
    <p:sldId id="275" r:id="rId17"/>
    <p:sldId id="276" r:id="rId18"/>
    <p:sldId id="274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8" r:id="rId29"/>
    <p:sldId id="279" r:id="rId30"/>
    <p:sldId id="271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043E52-A2AC-4A57-B9C1-DABC6782668D}" type="doc">
      <dgm:prSet loTypeId="urn:microsoft.com/office/officeart/2005/8/layout/pyramid2" loCatId="pyramid" qsTypeId="urn:microsoft.com/office/officeart/2005/8/quickstyle/3d7" qsCatId="3D" csTypeId="urn:microsoft.com/office/officeart/2005/8/colors/accent3_3" csCatId="accent3"/>
      <dgm:spPr/>
      <dgm:t>
        <a:bodyPr/>
        <a:lstStyle/>
        <a:p>
          <a:endParaRPr lang="ru-RU"/>
        </a:p>
      </dgm:t>
    </dgm:pt>
    <dgm:pt modelId="{7FF58C53-160A-430A-9E00-43A494E4FC4F}">
      <dgm:prSet/>
      <dgm:spPr/>
      <dgm:t>
        <a:bodyPr/>
        <a:lstStyle/>
        <a:p>
          <a:pPr rtl="0"/>
          <a:r>
            <a:rPr lang="ru-RU" dirty="0" smtClean="0"/>
            <a:t>ЗПР конституционального происхождения </a:t>
          </a:r>
          <a:endParaRPr lang="ru-RU" dirty="0"/>
        </a:p>
      </dgm:t>
    </dgm:pt>
    <dgm:pt modelId="{33CD46C7-98B2-4168-99F6-C314EDA5BCB2}" type="parTrans" cxnId="{39166C61-F28F-40CF-BA96-A990D5D7F85D}">
      <dgm:prSet/>
      <dgm:spPr/>
      <dgm:t>
        <a:bodyPr/>
        <a:lstStyle/>
        <a:p>
          <a:endParaRPr lang="ru-RU"/>
        </a:p>
      </dgm:t>
    </dgm:pt>
    <dgm:pt modelId="{9C520E39-D8F6-4A91-94EF-06667E921B43}" type="sibTrans" cxnId="{39166C61-F28F-40CF-BA96-A990D5D7F85D}">
      <dgm:prSet/>
      <dgm:spPr/>
      <dgm:t>
        <a:bodyPr/>
        <a:lstStyle/>
        <a:p>
          <a:endParaRPr lang="ru-RU"/>
        </a:p>
      </dgm:t>
    </dgm:pt>
    <dgm:pt modelId="{6D336FCD-7D30-4E08-8FE4-D8976B03FF18}">
      <dgm:prSet/>
      <dgm:spPr/>
      <dgm:t>
        <a:bodyPr/>
        <a:lstStyle/>
        <a:p>
          <a:pPr rtl="0"/>
          <a:r>
            <a:rPr lang="ru-RU" dirty="0" smtClean="0"/>
            <a:t>ЗПР соматогенного происхождения.</a:t>
          </a:r>
          <a:br>
            <a:rPr lang="ru-RU" dirty="0" smtClean="0"/>
          </a:br>
          <a:endParaRPr lang="ru-RU" dirty="0"/>
        </a:p>
      </dgm:t>
    </dgm:pt>
    <dgm:pt modelId="{DABD6FDF-73EC-4904-920C-A3BCC93C1172}" type="parTrans" cxnId="{3341A120-7309-4B91-9797-7BAD14E90F3D}">
      <dgm:prSet/>
      <dgm:spPr/>
      <dgm:t>
        <a:bodyPr/>
        <a:lstStyle/>
        <a:p>
          <a:endParaRPr lang="ru-RU"/>
        </a:p>
      </dgm:t>
    </dgm:pt>
    <dgm:pt modelId="{59B3AAF4-9EE4-42BF-BADC-5196A3982E4A}" type="sibTrans" cxnId="{3341A120-7309-4B91-9797-7BAD14E90F3D}">
      <dgm:prSet/>
      <dgm:spPr/>
      <dgm:t>
        <a:bodyPr/>
        <a:lstStyle/>
        <a:p>
          <a:endParaRPr lang="ru-RU"/>
        </a:p>
      </dgm:t>
    </dgm:pt>
    <dgm:pt modelId="{7625CD21-3A34-4721-9DCE-C06E6283A397}">
      <dgm:prSet/>
      <dgm:spPr/>
      <dgm:t>
        <a:bodyPr/>
        <a:lstStyle/>
        <a:p>
          <a:pPr rtl="0"/>
          <a:r>
            <a:rPr lang="ru-RU" dirty="0" smtClean="0"/>
            <a:t>ЗПР психогенного происхождения</a:t>
          </a:r>
          <a:endParaRPr lang="ru-RU" dirty="0"/>
        </a:p>
      </dgm:t>
    </dgm:pt>
    <dgm:pt modelId="{B94AD8E5-1ED6-4DE2-982E-F205DC3DA3C7}" type="parTrans" cxnId="{4A928ECE-DE5B-4EB0-ACD6-FB01B14C4A0F}">
      <dgm:prSet/>
      <dgm:spPr/>
      <dgm:t>
        <a:bodyPr/>
        <a:lstStyle/>
        <a:p>
          <a:endParaRPr lang="ru-RU"/>
        </a:p>
      </dgm:t>
    </dgm:pt>
    <dgm:pt modelId="{BD7D78CF-5226-4844-BB84-9A072040B500}" type="sibTrans" cxnId="{4A928ECE-DE5B-4EB0-ACD6-FB01B14C4A0F}">
      <dgm:prSet/>
      <dgm:spPr/>
      <dgm:t>
        <a:bodyPr/>
        <a:lstStyle/>
        <a:p>
          <a:endParaRPr lang="ru-RU"/>
        </a:p>
      </dgm:t>
    </dgm:pt>
    <dgm:pt modelId="{350B2798-8332-4D72-9EF3-7F3EAC4C35C0}">
      <dgm:prSet/>
      <dgm:spPr/>
      <dgm:t>
        <a:bodyPr/>
        <a:lstStyle/>
        <a:p>
          <a:pPr rtl="0"/>
          <a:r>
            <a:rPr lang="ru-RU" dirty="0" smtClean="0"/>
            <a:t>ЗПР церебрально-органического происхождения</a:t>
          </a:r>
          <a:endParaRPr lang="ru-RU" dirty="0"/>
        </a:p>
      </dgm:t>
    </dgm:pt>
    <dgm:pt modelId="{ED2C312F-3175-4688-88BD-1376762D61CD}" type="parTrans" cxnId="{1D96CD7E-4672-4899-B5E4-21B950673A6E}">
      <dgm:prSet/>
      <dgm:spPr/>
      <dgm:t>
        <a:bodyPr/>
        <a:lstStyle/>
        <a:p>
          <a:endParaRPr lang="ru-RU"/>
        </a:p>
      </dgm:t>
    </dgm:pt>
    <dgm:pt modelId="{4413DF5F-C01E-4982-83C2-D4DE1B0015FF}" type="sibTrans" cxnId="{1D96CD7E-4672-4899-B5E4-21B950673A6E}">
      <dgm:prSet/>
      <dgm:spPr/>
      <dgm:t>
        <a:bodyPr/>
        <a:lstStyle/>
        <a:p>
          <a:endParaRPr lang="ru-RU"/>
        </a:p>
      </dgm:t>
    </dgm:pt>
    <dgm:pt modelId="{03F7B642-8E93-4D50-BC1F-850D290F7DD5}" type="pres">
      <dgm:prSet presAssocID="{8A043E52-A2AC-4A57-B9C1-DABC6782668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FF5F45EE-6ED2-41CB-A12D-3C4092616BD5}" type="pres">
      <dgm:prSet presAssocID="{8A043E52-A2AC-4A57-B9C1-DABC6782668D}" presName="pyramid" presStyleLbl="node1" presStyleIdx="0" presStyleCnt="1" custLinFactNeighborX="37750" custLinFactNeighborY="0"/>
      <dgm:spPr/>
    </dgm:pt>
    <dgm:pt modelId="{51867E2A-7A49-4EDD-8ECD-D1A5E8A52CEA}" type="pres">
      <dgm:prSet presAssocID="{8A043E52-A2AC-4A57-B9C1-DABC6782668D}" presName="theList" presStyleCnt="0"/>
      <dgm:spPr/>
    </dgm:pt>
    <dgm:pt modelId="{8D2DFBE9-10AA-429F-8A4F-0164EFA1224F}" type="pres">
      <dgm:prSet presAssocID="{7FF58C53-160A-430A-9E00-43A494E4FC4F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B029BF-6E5E-4646-B70E-B956185237A1}" type="pres">
      <dgm:prSet presAssocID="{7FF58C53-160A-430A-9E00-43A494E4FC4F}" presName="aSpace" presStyleCnt="0"/>
      <dgm:spPr/>
    </dgm:pt>
    <dgm:pt modelId="{F1546581-9930-4E05-A74E-DFE0B4036205}" type="pres">
      <dgm:prSet presAssocID="{6D336FCD-7D30-4E08-8FE4-D8976B03FF18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4320C0-071C-4845-A46D-D857F1597753}" type="pres">
      <dgm:prSet presAssocID="{6D336FCD-7D30-4E08-8FE4-D8976B03FF18}" presName="aSpace" presStyleCnt="0"/>
      <dgm:spPr/>
    </dgm:pt>
    <dgm:pt modelId="{836236C1-DCAB-45E8-96AF-7F92004D19CD}" type="pres">
      <dgm:prSet presAssocID="{7625CD21-3A34-4721-9DCE-C06E6283A397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619D6E-3FAB-496E-8928-9075FF4532AE}" type="pres">
      <dgm:prSet presAssocID="{7625CD21-3A34-4721-9DCE-C06E6283A397}" presName="aSpace" presStyleCnt="0"/>
      <dgm:spPr/>
    </dgm:pt>
    <dgm:pt modelId="{A4F79DDB-5042-4758-B8A7-E5A54B7BA36A}" type="pres">
      <dgm:prSet presAssocID="{350B2798-8332-4D72-9EF3-7F3EAC4C35C0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0ACE7-A441-4C79-B521-BF27D6E7E7B6}" type="pres">
      <dgm:prSet presAssocID="{350B2798-8332-4D72-9EF3-7F3EAC4C35C0}" presName="aSpace" presStyleCnt="0"/>
      <dgm:spPr/>
    </dgm:pt>
  </dgm:ptLst>
  <dgm:cxnLst>
    <dgm:cxn modelId="{5D4DFE99-7DBC-4107-94E2-C762A80FA9E8}" type="presOf" srcId="{8A043E52-A2AC-4A57-B9C1-DABC6782668D}" destId="{03F7B642-8E93-4D50-BC1F-850D290F7DD5}" srcOrd="0" destOrd="0" presId="urn:microsoft.com/office/officeart/2005/8/layout/pyramid2"/>
    <dgm:cxn modelId="{64DAE9EE-66AD-41EF-8318-883970B54875}" type="presOf" srcId="{7625CD21-3A34-4721-9DCE-C06E6283A397}" destId="{836236C1-DCAB-45E8-96AF-7F92004D19CD}" srcOrd="0" destOrd="0" presId="urn:microsoft.com/office/officeart/2005/8/layout/pyramid2"/>
    <dgm:cxn modelId="{593997CE-DDA9-42A6-A30E-053199625C78}" type="presOf" srcId="{350B2798-8332-4D72-9EF3-7F3EAC4C35C0}" destId="{A4F79DDB-5042-4758-B8A7-E5A54B7BA36A}" srcOrd="0" destOrd="0" presId="urn:microsoft.com/office/officeart/2005/8/layout/pyramid2"/>
    <dgm:cxn modelId="{AB7D4BFE-3297-434F-BD2C-B2636595CBEF}" type="presOf" srcId="{6D336FCD-7D30-4E08-8FE4-D8976B03FF18}" destId="{F1546581-9930-4E05-A74E-DFE0B4036205}" srcOrd="0" destOrd="0" presId="urn:microsoft.com/office/officeart/2005/8/layout/pyramid2"/>
    <dgm:cxn modelId="{4A928ECE-DE5B-4EB0-ACD6-FB01B14C4A0F}" srcId="{8A043E52-A2AC-4A57-B9C1-DABC6782668D}" destId="{7625CD21-3A34-4721-9DCE-C06E6283A397}" srcOrd="2" destOrd="0" parTransId="{B94AD8E5-1ED6-4DE2-982E-F205DC3DA3C7}" sibTransId="{BD7D78CF-5226-4844-BB84-9A072040B500}"/>
    <dgm:cxn modelId="{3ECFB225-82AA-4750-9878-1F245B69A4E1}" type="presOf" srcId="{7FF58C53-160A-430A-9E00-43A494E4FC4F}" destId="{8D2DFBE9-10AA-429F-8A4F-0164EFA1224F}" srcOrd="0" destOrd="0" presId="urn:microsoft.com/office/officeart/2005/8/layout/pyramid2"/>
    <dgm:cxn modelId="{3341A120-7309-4B91-9797-7BAD14E90F3D}" srcId="{8A043E52-A2AC-4A57-B9C1-DABC6782668D}" destId="{6D336FCD-7D30-4E08-8FE4-D8976B03FF18}" srcOrd="1" destOrd="0" parTransId="{DABD6FDF-73EC-4904-920C-A3BCC93C1172}" sibTransId="{59B3AAF4-9EE4-42BF-BADC-5196A3982E4A}"/>
    <dgm:cxn modelId="{39166C61-F28F-40CF-BA96-A990D5D7F85D}" srcId="{8A043E52-A2AC-4A57-B9C1-DABC6782668D}" destId="{7FF58C53-160A-430A-9E00-43A494E4FC4F}" srcOrd="0" destOrd="0" parTransId="{33CD46C7-98B2-4168-99F6-C314EDA5BCB2}" sibTransId="{9C520E39-D8F6-4A91-94EF-06667E921B43}"/>
    <dgm:cxn modelId="{1D96CD7E-4672-4899-B5E4-21B950673A6E}" srcId="{8A043E52-A2AC-4A57-B9C1-DABC6782668D}" destId="{350B2798-8332-4D72-9EF3-7F3EAC4C35C0}" srcOrd="3" destOrd="0" parTransId="{ED2C312F-3175-4688-88BD-1376762D61CD}" sibTransId="{4413DF5F-C01E-4982-83C2-D4DE1B0015FF}"/>
    <dgm:cxn modelId="{E382D429-D54D-4DD8-AF69-369B69D5478F}" type="presParOf" srcId="{03F7B642-8E93-4D50-BC1F-850D290F7DD5}" destId="{FF5F45EE-6ED2-41CB-A12D-3C4092616BD5}" srcOrd="0" destOrd="0" presId="urn:microsoft.com/office/officeart/2005/8/layout/pyramid2"/>
    <dgm:cxn modelId="{37337433-91FC-4181-808C-8642E9B3E293}" type="presParOf" srcId="{03F7B642-8E93-4D50-BC1F-850D290F7DD5}" destId="{51867E2A-7A49-4EDD-8ECD-D1A5E8A52CEA}" srcOrd="1" destOrd="0" presId="urn:microsoft.com/office/officeart/2005/8/layout/pyramid2"/>
    <dgm:cxn modelId="{A6176D91-9465-4061-92D0-406BE7172486}" type="presParOf" srcId="{51867E2A-7A49-4EDD-8ECD-D1A5E8A52CEA}" destId="{8D2DFBE9-10AA-429F-8A4F-0164EFA1224F}" srcOrd="0" destOrd="0" presId="urn:microsoft.com/office/officeart/2005/8/layout/pyramid2"/>
    <dgm:cxn modelId="{E14782AF-5868-4A6A-B842-48B0B5AA43E2}" type="presParOf" srcId="{51867E2A-7A49-4EDD-8ECD-D1A5E8A52CEA}" destId="{B3B029BF-6E5E-4646-B70E-B956185237A1}" srcOrd="1" destOrd="0" presId="urn:microsoft.com/office/officeart/2005/8/layout/pyramid2"/>
    <dgm:cxn modelId="{AE6B9703-6A4B-470B-9F18-F7388A8B567F}" type="presParOf" srcId="{51867E2A-7A49-4EDD-8ECD-D1A5E8A52CEA}" destId="{F1546581-9930-4E05-A74E-DFE0B4036205}" srcOrd="2" destOrd="0" presId="urn:microsoft.com/office/officeart/2005/8/layout/pyramid2"/>
    <dgm:cxn modelId="{4FCA4993-F626-4B97-A3E7-A9C93E5CDC4F}" type="presParOf" srcId="{51867E2A-7A49-4EDD-8ECD-D1A5E8A52CEA}" destId="{124320C0-071C-4845-A46D-D857F1597753}" srcOrd="3" destOrd="0" presId="urn:microsoft.com/office/officeart/2005/8/layout/pyramid2"/>
    <dgm:cxn modelId="{1944975A-C303-4DE5-B069-0AFCF5079694}" type="presParOf" srcId="{51867E2A-7A49-4EDD-8ECD-D1A5E8A52CEA}" destId="{836236C1-DCAB-45E8-96AF-7F92004D19CD}" srcOrd="4" destOrd="0" presId="urn:microsoft.com/office/officeart/2005/8/layout/pyramid2"/>
    <dgm:cxn modelId="{D877E2AF-ED83-42A1-B4F9-351962A9FC9C}" type="presParOf" srcId="{51867E2A-7A49-4EDD-8ECD-D1A5E8A52CEA}" destId="{F0619D6E-3FAB-496E-8928-9075FF4532AE}" srcOrd="5" destOrd="0" presId="urn:microsoft.com/office/officeart/2005/8/layout/pyramid2"/>
    <dgm:cxn modelId="{8A436C81-90AC-4341-BBA6-4759107C0A73}" type="presParOf" srcId="{51867E2A-7A49-4EDD-8ECD-D1A5E8A52CEA}" destId="{A4F79DDB-5042-4758-B8A7-E5A54B7BA36A}" srcOrd="6" destOrd="0" presId="urn:microsoft.com/office/officeart/2005/8/layout/pyramid2"/>
    <dgm:cxn modelId="{6B355F2F-85DF-48CB-B2B9-DCCF9293CC6A}" type="presParOf" srcId="{51867E2A-7A49-4EDD-8ECD-D1A5E8A52CEA}" destId="{F3A0ACE7-A441-4C79-B521-BF27D6E7E7B6}" srcOrd="7" destOrd="0" presId="urn:microsoft.com/office/officeart/2005/8/layout/pyramid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62A1B3-859A-49D3-89F2-8AEB5E03B1D2}" type="doc">
      <dgm:prSet loTypeId="urn:microsoft.com/office/officeart/2005/8/layout/matrix3" loCatId="matrix" qsTypeId="urn:microsoft.com/office/officeart/2005/8/quickstyle/3d7" qsCatId="3D" csTypeId="urn:microsoft.com/office/officeart/2005/8/colors/accent3_1" csCatId="accent3"/>
      <dgm:spPr/>
      <dgm:t>
        <a:bodyPr/>
        <a:lstStyle/>
        <a:p>
          <a:endParaRPr lang="ru-RU"/>
        </a:p>
      </dgm:t>
    </dgm:pt>
    <dgm:pt modelId="{20673354-098C-4F86-803C-0B80876BA276}">
      <dgm:prSet custT="1"/>
      <dgm:spPr/>
      <dgm:t>
        <a:bodyPr/>
        <a:lstStyle/>
        <a:p>
          <a:pPr rtl="0"/>
          <a:r>
            <a:rPr lang="ru-RU" sz="1400" b="1" dirty="0" smtClean="0"/>
            <a:t>Дизонтогенетический (при состояниях психического инфантилизма) </a:t>
          </a:r>
          <a:endParaRPr lang="ru-RU" sz="1400" b="1" dirty="0"/>
        </a:p>
      </dgm:t>
    </dgm:pt>
    <dgm:pt modelId="{7A0573C8-2C2E-4F3F-8629-52C54B2E4189}" type="parTrans" cxnId="{F8326CD7-805F-46A5-94BB-626358936BD3}">
      <dgm:prSet/>
      <dgm:spPr/>
      <dgm:t>
        <a:bodyPr/>
        <a:lstStyle/>
        <a:p>
          <a:endParaRPr lang="ru-RU"/>
        </a:p>
      </dgm:t>
    </dgm:pt>
    <dgm:pt modelId="{A077E2B0-E1F0-41DE-8D67-146A379AC7EC}" type="sibTrans" cxnId="{F8326CD7-805F-46A5-94BB-626358936BD3}">
      <dgm:prSet/>
      <dgm:spPr/>
      <dgm:t>
        <a:bodyPr/>
        <a:lstStyle/>
        <a:p>
          <a:endParaRPr lang="ru-RU"/>
        </a:p>
      </dgm:t>
    </dgm:pt>
    <dgm:pt modelId="{A9C3E06A-DBC4-4E6A-A4A6-8FB905BDEFC1}">
      <dgm:prSet custT="1"/>
      <dgm:spPr/>
      <dgm:t>
        <a:bodyPr/>
        <a:lstStyle/>
        <a:p>
          <a:pPr rtl="0"/>
          <a:r>
            <a:rPr lang="ru-RU" sz="1400" b="1" dirty="0" err="1" smtClean="0"/>
            <a:t>энцефалопатический</a:t>
          </a:r>
          <a:r>
            <a:rPr lang="ru-RU" sz="1400" b="1" dirty="0" smtClean="0"/>
            <a:t> (при негрубых органических поражениях ЦНС) </a:t>
          </a:r>
          <a:endParaRPr lang="ru-RU" sz="1400" b="1" dirty="0"/>
        </a:p>
      </dgm:t>
    </dgm:pt>
    <dgm:pt modelId="{7E820CC8-7D45-46AB-96D6-BCBB0B9E08EA}" type="parTrans" cxnId="{D2AAC3D1-4221-4F79-AD36-74D5C68FF07E}">
      <dgm:prSet/>
      <dgm:spPr/>
      <dgm:t>
        <a:bodyPr/>
        <a:lstStyle/>
        <a:p>
          <a:endParaRPr lang="ru-RU"/>
        </a:p>
      </dgm:t>
    </dgm:pt>
    <dgm:pt modelId="{2F9E72AD-5CBF-41EE-8B6F-F8249EA20124}" type="sibTrans" cxnId="{D2AAC3D1-4221-4F79-AD36-74D5C68FF07E}">
      <dgm:prSet/>
      <dgm:spPr/>
      <dgm:t>
        <a:bodyPr/>
        <a:lstStyle/>
        <a:p>
          <a:endParaRPr lang="ru-RU"/>
        </a:p>
      </dgm:t>
    </dgm:pt>
    <dgm:pt modelId="{1BA539AC-DC14-415E-9594-5AF4DC81A336}">
      <dgm:prSet/>
      <dgm:spPr/>
      <dgm:t>
        <a:bodyPr/>
        <a:lstStyle/>
        <a:p>
          <a:pPr rtl="0"/>
          <a:r>
            <a:rPr lang="ru-RU" b="1" dirty="0" smtClean="0"/>
            <a:t>ЗПР вторичного характера при сенсорных дефектах (при ранних нарушениях слуха и зрения)</a:t>
          </a:r>
          <a:endParaRPr lang="ru-RU" b="1" dirty="0"/>
        </a:p>
      </dgm:t>
    </dgm:pt>
    <dgm:pt modelId="{49CDBF5A-4CA7-491B-A72F-9BCDD0B5F720}" type="parTrans" cxnId="{33A91DFD-7C99-469C-B408-F43D240B79E5}">
      <dgm:prSet/>
      <dgm:spPr/>
      <dgm:t>
        <a:bodyPr/>
        <a:lstStyle/>
        <a:p>
          <a:endParaRPr lang="ru-RU"/>
        </a:p>
      </dgm:t>
    </dgm:pt>
    <dgm:pt modelId="{1BA35015-46A8-4392-95B8-75ED2907349D}" type="sibTrans" cxnId="{33A91DFD-7C99-469C-B408-F43D240B79E5}">
      <dgm:prSet/>
      <dgm:spPr/>
      <dgm:t>
        <a:bodyPr/>
        <a:lstStyle/>
        <a:p>
          <a:endParaRPr lang="ru-RU"/>
        </a:p>
      </dgm:t>
    </dgm:pt>
    <dgm:pt modelId="{92B3C27C-A0E1-4432-AF10-D3CE9C8C857E}">
      <dgm:prSet/>
      <dgm:spPr/>
      <dgm:t>
        <a:bodyPr/>
        <a:lstStyle/>
        <a:p>
          <a:pPr rtl="0"/>
          <a:r>
            <a:rPr lang="ru-RU" b="1" dirty="0" smtClean="0"/>
            <a:t>четвертый вариант он связывает с ранней социальной </a:t>
          </a:r>
          <a:r>
            <a:rPr lang="ru-RU" b="1" dirty="0" err="1" smtClean="0"/>
            <a:t>депривацией</a:t>
          </a:r>
          <a:r>
            <a:rPr lang="ru-RU" b="1" dirty="0" smtClean="0"/>
            <a:t>.</a:t>
          </a:r>
          <a:endParaRPr lang="ru-RU" b="1" dirty="0"/>
        </a:p>
      </dgm:t>
    </dgm:pt>
    <dgm:pt modelId="{49CFB3F3-2165-45DF-B387-5F5C5A498BCA}" type="parTrans" cxnId="{A7A8C63B-2B70-4D8F-9682-0632D88C36F2}">
      <dgm:prSet/>
      <dgm:spPr/>
      <dgm:t>
        <a:bodyPr/>
        <a:lstStyle/>
        <a:p>
          <a:endParaRPr lang="ru-RU"/>
        </a:p>
      </dgm:t>
    </dgm:pt>
    <dgm:pt modelId="{5AA5EEFA-97BC-4D43-9FF3-08FB2A2559C2}" type="sibTrans" cxnId="{A7A8C63B-2B70-4D8F-9682-0632D88C36F2}">
      <dgm:prSet/>
      <dgm:spPr/>
      <dgm:t>
        <a:bodyPr/>
        <a:lstStyle/>
        <a:p>
          <a:endParaRPr lang="ru-RU"/>
        </a:p>
      </dgm:t>
    </dgm:pt>
    <dgm:pt modelId="{C0ED6E80-14EB-4732-AC02-9D2CF3FECCDE}" type="pres">
      <dgm:prSet presAssocID="{9162A1B3-859A-49D3-89F2-8AEB5E03B1D2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2C5841-181E-4189-B451-245344ACE232}" type="pres">
      <dgm:prSet presAssocID="{9162A1B3-859A-49D3-89F2-8AEB5E03B1D2}" presName="diamond" presStyleLbl="bgShp" presStyleIdx="0" presStyleCnt="1"/>
      <dgm:spPr/>
    </dgm:pt>
    <dgm:pt modelId="{BDA61D42-9F75-4DE7-A06F-37B77E18FDA8}" type="pres">
      <dgm:prSet presAssocID="{9162A1B3-859A-49D3-89F2-8AEB5E03B1D2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F47F38-D45D-48CA-926F-BCC299745BFA}" type="pres">
      <dgm:prSet presAssocID="{9162A1B3-859A-49D3-89F2-8AEB5E03B1D2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4229A8-CB01-48D8-B656-847E523C213D}" type="pres">
      <dgm:prSet presAssocID="{9162A1B3-859A-49D3-89F2-8AEB5E03B1D2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0AC956-7A6E-4374-9821-415B0D1F1A38}" type="pres">
      <dgm:prSet presAssocID="{9162A1B3-859A-49D3-89F2-8AEB5E03B1D2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2474211-8A61-49DE-9234-D683835BD960}" type="presOf" srcId="{92B3C27C-A0E1-4432-AF10-D3CE9C8C857E}" destId="{AE0AC956-7A6E-4374-9821-415B0D1F1A38}" srcOrd="0" destOrd="0" presId="urn:microsoft.com/office/officeart/2005/8/layout/matrix3"/>
    <dgm:cxn modelId="{14F62F1B-A5C2-4B70-B979-0710587B7AB9}" type="presOf" srcId="{20673354-098C-4F86-803C-0B80876BA276}" destId="{BDA61D42-9F75-4DE7-A06F-37B77E18FDA8}" srcOrd="0" destOrd="0" presId="urn:microsoft.com/office/officeart/2005/8/layout/matrix3"/>
    <dgm:cxn modelId="{EDEED0AE-4B99-404B-B5A3-53014D93EA8F}" type="presOf" srcId="{9162A1B3-859A-49D3-89F2-8AEB5E03B1D2}" destId="{C0ED6E80-14EB-4732-AC02-9D2CF3FECCDE}" srcOrd="0" destOrd="0" presId="urn:microsoft.com/office/officeart/2005/8/layout/matrix3"/>
    <dgm:cxn modelId="{F8326CD7-805F-46A5-94BB-626358936BD3}" srcId="{9162A1B3-859A-49D3-89F2-8AEB5E03B1D2}" destId="{20673354-098C-4F86-803C-0B80876BA276}" srcOrd="0" destOrd="0" parTransId="{7A0573C8-2C2E-4F3F-8629-52C54B2E4189}" sibTransId="{A077E2B0-E1F0-41DE-8D67-146A379AC7EC}"/>
    <dgm:cxn modelId="{C1CC3F80-4774-4805-A70A-38C29FEAFE0A}" type="presOf" srcId="{A9C3E06A-DBC4-4E6A-A4A6-8FB905BDEFC1}" destId="{A3F47F38-D45D-48CA-926F-BCC299745BFA}" srcOrd="0" destOrd="0" presId="urn:microsoft.com/office/officeart/2005/8/layout/matrix3"/>
    <dgm:cxn modelId="{A7A8C63B-2B70-4D8F-9682-0632D88C36F2}" srcId="{9162A1B3-859A-49D3-89F2-8AEB5E03B1D2}" destId="{92B3C27C-A0E1-4432-AF10-D3CE9C8C857E}" srcOrd="3" destOrd="0" parTransId="{49CFB3F3-2165-45DF-B387-5F5C5A498BCA}" sibTransId="{5AA5EEFA-97BC-4D43-9FF3-08FB2A2559C2}"/>
    <dgm:cxn modelId="{D38A19D6-AFFA-4436-A1E4-F4D3945533AA}" type="presOf" srcId="{1BA539AC-DC14-415E-9594-5AF4DC81A336}" destId="{9F4229A8-CB01-48D8-B656-847E523C213D}" srcOrd="0" destOrd="0" presId="urn:microsoft.com/office/officeart/2005/8/layout/matrix3"/>
    <dgm:cxn modelId="{D2AAC3D1-4221-4F79-AD36-74D5C68FF07E}" srcId="{9162A1B3-859A-49D3-89F2-8AEB5E03B1D2}" destId="{A9C3E06A-DBC4-4E6A-A4A6-8FB905BDEFC1}" srcOrd="1" destOrd="0" parTransId="{7E820CC8-7D45-46AB-96D6-BCBB0B9E08EA}" sibTransId="{2F9E72AD-5CBF-41EE-8B6F-F8249EA20124}"/>
    <dgm:cxn modelId="{33A91DFD-7C99-469C-B408-F43D240B79E5}" srcId="{9162A1B3-859A-49D3-89F2-8AEB5E03B1D2}" destId="{1BA539AC-DC14-415E-9594-5AF4DC81A336}" srcOrd="2" destOrd="0" parTransId="{49CDBF5A-4CA7-491B-A72F-9BCDD0B5F720}" sibTransId="{1BA35015-46A8-4392-95B8-75ED2907349D}"/>
    <dgm:cxn modelId="{3E21193F-CAD3-4BE7-A166-1F336469AAC0}" type="presParOf" srcId="{C0ED6E80-14EB-4732-AC02-9D2CF3FECCDE}" destId="{292C5841-181E-4189-B451-245344ACE232}" srcOrd="0" destOrd="0" presId="urn:microsoft.com/office/officeart/2005/8/layout/matrix3"/>
    <dgm:cxn modelId="{37E7D60C-E3DE-4295-A70C-C4C70464DB6E}" type="presParOf" srcId="{C0ED6E80-14EB-4732-AC02-9D2CF3FECCDE}" destId="{BDA61D42-9F75-4DE7-A06F-37B77E18FDA8}" srcOrd="1" destOrd="0" presId="urn:microsoft.com/office/officeart/2005/8/layout/matrix3"/>
    <dgm:cxn modelId="{864E9413-9CAD-40A1-8E36-E0C945B3E3D9}" type="presParOf" srcId="{C0ED6E80-14EB-4732-AC02-9D2CF3FECCDE}" destId="{A3F47F38-D45D-48CA-926F-BCC299745BFA}" srcOrd="2" destOrd="0" presId="urn:microsoft.com/office/officeart/2005/8/layout/matrix3"/>
    <dgm:cxn modelId="{43CCDF1A-6B63-402A-990E-EB493FB8927A}" type="presParOf" srcId="{C0ED6E80-14EB-4732-AC02-9D2CF3FECCDE}" destId="{9F4229A8-CB01-48D8-B656-847E523C213D}" srcOrd="3" destOrd="0" presId="urn:microsoft.com/office/officeart/2005/8/layout/matrix3"/>
    <dgm:cxn modelId="{029BDC24-08DA-417F-816F-3D5CFC493AB7}" type="presParOf" srcId="{C0ED6E80-14EB-4732-AC02-9D2CF3FECCDE}" destId="{AE0AC956-7A6E-4374-9821-415B0D1F1A38}" srcOrd="4" destOrd="0" presId="urn:microsoft.com/office/officeart/2005/8/layout/matrix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B15299-A06F-4E6F-851B-80508083BFEA}" type="doc">
      <dgm:prSet loTypeId="urn:microsoft.com/office/officeart/2005/8/layout/default" loCatId="list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ru-RU"/>
        </a:p>
      </dgm:t>
    </dgm:pt>
    <dgm:pt modelId="{D01BFE0D-AD32-4866-99C8-28CA5D941F2F}">
      <dgm:prSet/>
      <dgm:spPr/>
      <dgm:t>
        <a:bodyPr/>
        <a:lstStyle/>
        <a:p>
          <a:pPr rtl="0"/>
          <a:r>
            <a:rPr lang="ru-RU" dirty="0" smtClean="0"/>
            <a:t>охрана и укрепление физического и нервно-психического здоровья детей с ЗПР; </a:t>
          </a:r>
          <a:endParaRPr lang="ru-RU" dirty="0"/>
        </a:p>
      </dgm:t>
    </dgm:pt>
    <dgm:pt modelId="{526C32CB-5E82-43E2-B6E9-8A6794DDFBC6}" type="parTrans" cxnId="{B23D40FB-DDAE-46D0-AA89-7A7C12E2829D}">
      <dgm:prSet/>
      <dgm:spPr/>
      <dgm:t>
        <a:bodyPr/>
        <a:lstStyle/>
        <a:p>
          <a:endParaRPr lang="ru-RU"/>
        </a:p>
      </dgm:t>
    </dgm:pt>
    <dgm:pt modelId="{8150A0DB-C159-4B81-ACDF-7A44EB6A2E26}" type="sibTrans" cxnId="{B23D40FB-DDAE-46D0-AA89-7A7C12E2829D}">
      <dgm:prSet/>
      <dgm:spPr/>
      <dgm:t>
        <a:bodyPr/>
        <a:lstStyle/>
        <a:p>
          <a:endParaRPr lang="ru-RU"/>
        </a:p>
      </dgm:t>
    </dgm:pt>
    <dgm:pt modelId="{A77BA309-5DAE-4BD1-8142-BB1F22DFF6C7}">
      <dgm:prSet/>
      <dgm:spPr/>
      <dgm:t>
        <a:bodyPr/>
        <a:lstStyle/>
        <a:p>
          <a:pPr rtl="0"/>
          <a:r>
            <a:rPr lang="ru-RU" dirty="0" smtClean="0"/>
            <a:t>коррекция имеющихся отклонений в развитии; </a:t>
          </a:r>
          <a:endParaRPr lang="ru-RU" dirty="0"/>
        </a:p>
      </dgm:t>
    </dgm:pt>
    <dgm:pt modelId="{78DAFD7C-22E9-413C-AE91-F672581A1FCE}" type="parTrans" cxnId="{080633BC-8F8F-4CCD-BE45-6F7870A79136}">
      <dgm:prSet/>
      <dgm:spPr/>
      <dgm:t>
        <a:bodyPr/>
        <a:lstStyle/>
        <a:p>
          <a:endParaRPr lang="ru-RU"/>
        </a:p>
      </dgm:t>
    </dgm:pt>
    <dgm:pt modelId="{AF20F976-B86E-4FC4-B16B-DDFE0E7D0A55}" type="sibTrans" cxnId="{080633BC-8F8F-4CCD-BE45-6F7870A79136}">
      <dgm:prSet/>
      <dgm:spPr/>
      <dgm:t>
        <a:bodyPr/>
        <a:lstStyle/>
        <a:p>
          <a:endParaRPr lang="ru-RU"/>
        </a:p>
      </dgm:t>
    </dgm:pt>
    <dgm:pt modelId="{CD7BD6EE-B9CB-42AE-8AC1-FB9BF5BCB88C}">
      <dgm:prSet/>
      <dgm:spPr/>
      <dgm:t>
        <a:bodyPr/>
        <a:lstStyle/>
        <a:p>
          <a:pPr rtl="0"/>
          <a:r>
            <a:rPr lang="ru-RU" dirty="0" smtClean="0"/>
            <a:t>компенсация недостатков дошкольного развития, семейного воспитания; </a:t>
          </a:r>
          <a:endParaRPr lang="ru-RU" dirty="0"/>
        </a:p>
      </dgm:t>
    </dgm:pt>
    <dgm:pt modelId="{A916ECC3-34D2-4E61-BDEA-6D172A22AC83}" type="parTrans" cxnId="{D53ADEEF-31F2-45E4-A78E-4BE769ED0A19}">
      <dgm:prSet/>
      <dgm:spPr/>
      <dgm:t>
        <a:bodyPr/>
        <a:lstStyle/>
        <a:p>
          <a:endParaRPr lang="ru-RU"/>
        </a:p>
      </dgm:t>
    </dgm:pt>
    <dgm:pt modelId="{E43EA217-5122-4FC4-BE5A-5F69627BFCCC}" type="sibTrans" cxnId="{D53ADEEF-31F2-45E4-A78E-4BE769ED0A19}">
      <dgm:prSet/>
      <dgm:spPr/>
      <dgm:t>
        <a:bodyPr/>
        <a:lstStyle/>
        <a:p>
          <a:endParaRPr lang="ru-RU"/>
        </a:p>
      </dgm:t>
    </dgm:pt>
    <dgm:pt modelId="{4ED8EAC6-5D06-495D-B400-FB99DD64E0EC}">
      <dgm:prSet/>
      <dgm:spPr/>
      <dgm:t>
        <a:bodyPr/>
        <a:lstStyle/>
        <a:p>
          <a:pPr rtl="0"/>
          <a:r>
            <a:rPr lang="ru-RU" dirty="0" smtClean="0"/>
            <a:t>активизация личностного потенциала как главной опоры в коррекционной работе. </a:t>
          </a:r>
          <a:endParaRPr lang="ru-RU" dirty="0"/>
        </a:p>
      </dgm:t>
    </dgm:pt>
    <dgm:pt modelId="{D3B72B60-3CAE-4809-A761-D7AF21FC4E24}" type="parTrans" cxnId="{526D20D4-55E9-4430-B58B-7E3A35D019A6}">
      <dgm:prSet/>
      <dgm:spPr/>
      <dgm:t>
        <a:bodyPr/>
        <a:lstStyle/>
        <a:p>
          <a:endParaRPr lang="ru-RU"/>
        </a:p>
      </dgm:t>
    </dgm:pt>
    <dgm:pt modelId="{DAF5274F-7471-43B7-A296-9ECAA4E4C135}" type="sibTrans" cxnId="{526D20D4-55E9-4430-B58B-7E3A35D019A6}">
      <dgm:prSet/>
      <dgm:spPr/>
      <dgm:t>
        <a:bodyPr/>
        <a:lstStyle/>
        <a:p>
          <a:endParaRPr lang="ru-RU"/>
        </a:p>
      </dgm:t>
    </dgm:pt>
    <dgm:pt modelId="{AE794FBA-7038-4EEE-8980-FDCCA3D90BAB}" type="pres">
      <dgm:prSet presAssocID="{C6B15299-A06F-4E6F-851B-80508083BFE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BF1603-CC1C-4BE1-8340-A92C6F35BA4F}" type="pres">
      <dgm:prSet presAssocID="{D01BFE0D-AD32-4866-99C8-28CA5D941F2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C3AD9A-B075-423A-BDE4-E5F8984A31CE}" type="pres">
      <dgm:prSet presAssocID="{8150A0DB-C159-4B81-ACDF-7A44EB6A2E26}" presName="sibTrans" presStyleCnt="0"/>
      <dgm:spPr/>
    </dgm:pt>
    <dgm:pt modelId="{32CD181D-7622-4288-B95E-0178A62402AE}" type="pres">
      <dgm:prSet presAssocID="{A77BA309-5DAE-4BD1-8142-BB1F22DFF6C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13E1D8-BA5F-4523-852B-336B20086DE4}" type="pres">
      <dgm:prSet presAssocID="{AF20F976-B86E-4FC4-B16B-DDFE0E7D0A55}" presName="sibTrans" presStyleCnt="0"/>
      <dgm:spPr/>
    </dgm:pt>
    <dgm:pt modelId="{8D724499-FD0F-485F-A68D-9F22889D9B20}" type="pres">
      <dgm:prSet presAssocID="{CD7BD6EE-B9CB-42AE-8AC1-FB9BF5BCB88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59994-133F-4BB9-9627-F160B47A33D9}" type="pres">
      <dgm:prSet presAssocID="{E43EA217-5122-4FC4-BE5A-5F69627BFCCC}" presName="sibTrans" presStyleCnt="0"/>
      <dgm:spPr/>
    </dgm:pt>
    <dgm:pt modelId="{BC5EABA0-4135-49D2-BC4E-A06B3F6BE0B5}" type="pres">
      <dgm:prSet presAssocID="{4ED8EAC6-5D06-495D-B400-FB99DD64E0E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3ADEEF-31F2-45E4-A78E-4BE769ED0A19}" srcId="{C6B15299-A06F-4E6F-851B-80508083BFEA}" destId="{CD7BD6EE-B9CB-42AE-8AC1-FB9BF5BCB88C}" srcOrd="2" destOrd="0" parTransId="{A916ECC3-34D2-4E61-BDEA-6D172A22AC83}" sibTransId="{E43EA217-5122-4FC4-BE5A-5F69627BFCCC}"/>
    <dgm:cxn modelId="{B23D40FB-DDAE-46D0-AA89-7A7C12E2829D}" srcId="{C6B15299-A06F-4E6F-851B-80508083BFEA}" destId="{D01BFE0D-AD32-4866-99C8-28CA5D941F2F}" srcOrd="0" destOrd="0" parTransId="{526C32CB-5E82-43E2-B6E9-8A6794DDFBC6}" sibTransId="{8150A0DB-C159-4B81-ACDF-7A44EB6A2E26}"/>
    <dgm:cxn modelId="{526D20D4-55E9-4430-B58B-7E3A35D019A6}" srcId="{C6B15299-A06F-4E6F-851B-80508083BFEA}" destId="{4ED8EAC6-5D06-495D-B400-FB99DD64E0EC}" srcOrd="3" destOrd="0" parTransId="{D3B72B60-3CAE-4809-A761-D7AF21FC4E24}" sibTransId="{DAF5274F-7471-43B7-A296-9ECAA4E4C135}"/>
    <dgm:cxn modelId="{51D441FB-D389-4D53-B05F-3C5E3FFD23BD}" type="presOf" srcId="{A77BA309-5DAE-4BD1-8142-BB1F22DFF6C7}" destId="{32CD181D-7622-4288-B95E-0178A62402AE}" srcOrd="0" destOrd="0" presId="urn:microsoft.com/office/officeart/2005/8/layout/default"/>
    <dgm:cxn modelId="{080633BC-8F8F-4CCD-BE45-6F7870A79136}" srcId="{C6B15299-A06F-4E6F-851B-80508083BFEA}" destId="{A77BA309-5DAE-4BD1-8142-BB1F22DFF6C7}" srcOrd="1" destOrd="0" parTransId="{78DAFD7C-22E9-413C-AE91-F672581A1FCE}" sibTransId="{AF20F976-B86E-4FC4-B16B-DDFE0E7D0A55}"/>
    <dgm:cxn modelId="{EB2EB617-1796-4AB2-BB85-7E5548F51922}" type="presOf" srcId="{4ED8EAC6-5D06-495D-B400-FB99DD64E0EC}" destId="{BC5EABA0-4135-49D2-BC4E-A06B3F6BE0B5}" srcOrd="0" destOrd="0" presId="urn:microsoft.com/office/officeart/2005/8/layout/default"/>
    <dgm:cxn modelId="{2BECDD03-F36C-460B-B540-71501767912A}" type="presOf" srcId="{CD7BD6EE-B9CB-42AE-8AC1-FB9BF5BCB88C}" destId="{8D724499-FD0F-485F-A68D-9F22889D9B20}" srcOrd="0" destOrd="0" presId="urn:microsoft.com/office/officeart/2005/8/layout/default"/>
    <dgm:cxn modelId="{5D61E1C2-73A2-4FBB-9F9D-6CFBD0714328}" type="presOf" srcId="{C6B15299-A06F-4E6F-851B-80508083BFEA}" destId="{AE794FBA-7038-4EEE-8980-FDCCA3D90BAB}" srcOrd="0" destOrd="0" presId="urn:microsoft.com/office/officeart/2005/8/layout/default"/>
    <dgm:cxn modelId="{8528FCBE-D4B5-48EC-BE92-2D7FEAE0BEB0}" type="presOf" srcId="{D01BFE0D-AD32-4866-99C8-28CA5D941F2F}" destId="{47BF1603-CC1C-4BE1-8340-A92C6F35BA4F}" srcOrd="0" destOrd="0" presId="urn:microsoft.com/office/officeart/2005/8/layout/default"/>
    <dgm:cxn modelId="{8F0235BA-9648-43FC-AD04-12F7AB5C30CD}" type="presParOf" srcId="{AE794FBA-7038-4EEE-8980-FDCCA3D90BAB}" destId="{47BF1603-CC1C-4BE1-8340-A92C6F35BA4F}" srcOrd="0" destOrd="0" presId="urn:microsoft.com/office/officeart/2005/8/layout/default"/>
    <dgm:cxn modelId="{8C8E3E03-C0A9-4828-BDCC-ACDC253F1DDF}" type="presParOf" srcId="{AE794FBA-7038-4EEE-8980-FDCCA3D90BAB}" destId="{AEC3AD9A-B075-423A-BDE4-E5F8984A31CE}" srcOrd="1" destOrd="0" presId="urn:microsoft.com/office/officeart/2005/8/layout/default"/>
    <dgm:cxn modelId="{6AA9471A-911F-47D1-8F0C-559C4D223DC4}" type="presParOf" srcId="{AE794FBA-7038-4EEE-8980-FDCCA3D90BAB}" destId="{32CD181D-7622-4288-B95E-0178A62402AE}" srcOrd="2" destOrd="0" presId="urn:microsoft.com/office/officeart/2005/8/layout/default"/>
    <dgm:cxn modelId="{4CA482E2-9CC6-474E-90A8-80DDACAF8215}" type="presParOf" srcId="{AE794FBA-7038-4EEE-8980-FDCCA3D90BAB}" destId="{0013E1D8-BA5F-4523-852B-336B20086DE4}" srcOrd="3" destOrd="0" presId="urn:microsoft.com/office/officeart/2005/8/layout/default"/>
    <dgm:cxn modelId="{80514105-0DB0-4037-B5BA-6086A8824E3A}" type="presParOf" srcId="{AE794FBA-7038-4EEE-8980-FDCCA3D90BAB}" destId="{8D724499-FD0F-485F-A68D-9F22889D9B20}" srcOrd="4" destOrd="0" presId="urn:microsoft.com/office/officeart/2005/8/layout/default"/>
    <dgm:cxn modelId="{2DC8F326-6104-4AB3-92D6-8F6B6E3F6158}" type="presParOf" srcId="{AE794FBA-7038-4EEE-8980-FDCCA3D90BAB}" destId="{3ED59994-133F-4BB9-9627-F160B47A33D9}" srcOrd="5" destOrd="0" presId="urn:microsoft.com/office/officeart/2005/8/layout/default"/>
    <dgm:cxn modelId="{3B8EF3C8-09F3-4035-A4AE-89B37659145D}" type="presParOf" srcId="{AE794FBA-7038-4EEE-8980-FDCCA3D90BAB}" destId="{BC5EABA0-4135-49D2-BC4E-A06B3F6BE0B5}" srcOrd="6" destOrd="0" presId="urn:microsoft.com/office/officeart/2005/8/layout/default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657B44-B22F-454A-8C8A-75CBAE7BE059}" type="doc">
      <dgm:prSet loTypeId="urn:microsoft.com/office/officeart/2005/8/layout/matrix3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E3C3CB-A37F-49AE-B6D0-877462CA9153}">
      <dgm:prSet custT="1"/>
      <dgm:spPr/>
      <dgm:t>
        <a:bodyPr/>
        <a:lstStyle/>
        <a:p>
          <a:pPr algn="just" rtl="0"/>
          <a:r>
            <a:rPr lang="ru-RU" sz="1200" b="1" dirty="0" smtClean="0"/>
            <a:t>разрабатывать и осуществлять медико-психолого-педагогическую помощь населению с цель предупреждения отклонений в физическом и психическом развитии детей;</a:t>
          </a:r>
          <a:endParaRPr lang="ru-RU" sz="1200" b="1" dirty="0"/>
        </a:p>
      </dgm:t>
    </dgm:pt>
    <dgm:pt modelId="{98946021-EC49-4347-AA28-0CE4B9FBC0B7}" type="parTrans" cxnId="{7AA25EA5-CA8F-44E1-9A48-17B5753B7934}">
      <dgm:prSet/>
      <dgm:spPr/>
      <dgm:t>
        <a:bodyPr/>
        <a:lstStyle/>
        <a:p>
          <a:endParaRPr lang="ru-RU"/>
        </a:p>
      </dgm:t>
    </dgm:pt>
    <dgm:pt modelId="{A3F950BC-5766-486E-A987-C22F5EF33BD1}" type="sibTrans" cxnId="{7AA25EA5-CA8F-44E1-9A48-17B5753B7934}">
      <dgm:prSet/>
      <dgm:spPr/>
      <dgm:t>
        <a:bodyPr/>
        <a:lstStyle/>
        <a:p>
          <a:endParaRPr lang="ru-RU"/>
        </a:p>
      </dgm:t>
    </dgm:pt>
    <dgm:pt modelId="{CA30BDB6-2C56-4920-B093-0D677665246E}">
      <dgm:prSet/>
      <dgm:spPr/>
      <dgm:t>
        <a:bodyPr/>
        <a:lstStyle/>
        <a:p>
          <a:pPr algn="just" rtl="0"/>
          <a:r>
            <a:rPr lang="ru-RU" b="1" dirty="0" smtClean="0"/>
            <a:t>своевременно выявлять и комплексно обследовать детей раннего, дошкольного и школьного возраста</a:t>
          </a:r>
          <a:endParaRPr lang="ru-RU" b="1" dirty="0"/>
        </a:p>
      </dgm:t>
    </dgm:pt>
    <dgm:pt modelId="{BA08D06A-4D3D-4959-941B-8702C68BEB66}" type="parTrans" cxnId="{E954A307-5255-4E7F-B4DD-442D5E8F0688}">
      <dgm:prSet/>
      <dgm:spPr/>
      <dgm:t>
        <a:bodyPr/>
        <a:lstStyle/>
        <a:p>
          <a:endParaRPr lang="ru-RU"/>
        </a:p>
      </dgm:t>
    </dgm:pt>
    <dgm:pt modelId="{51918421-5789-40DE-810B-65FD44D305C2}" type="sibTrans" cxnId="{E954A307-5255-4E7F-B4DD-442D5E8F0688}">
      <dgm:prSet/>
      <dgm:spPr/>
      <dgm:t>
        <a:bodyPr/>
        <a:lstStyle/>
        <a:p>
          <a:endParaRPr lang="ru-RU"/>
        </a:p>
      </dgm:t>
    </dgm:pt>
    <dgm:pt modelId="{B1DAC6B7-3EA2-461D-8566-A63D587D51EC}">
      <dgm:prSet/>
      <dgm:spPr/>
      <dgm:t>
        <a:bodyPr/>
        <a:lstStyle/>
        <a:p>
          <a:pPr algn="just" rtl="0"/>
          <a:r>
            <a:rPr lang="ru-RU" b="1" dirty="0" smtClean="0">
              <a:solidFill>
                <a:schemeClr val="tx1"/>
              </a:solidFill>
            </a:rPr>
            <a:t>выявляя нарушения физического, интеллектуального и эмоционального развития с целью оказания им лечебно-педагогической помощи;</a:t>
          </a:r>
          <a:endParaRPr lang="ru-RU" b="1" dirty="0">
            <a:solidFill>
              <a:schemeClr val="tx1"/>
            </a:solidFill>
          </a:endParaRPr>
        </a:p>
      </dgm:t>
    </dgm:pt>
    <dgm:pt modelId="{E68A2852-80EC-4B6D-BF9F-7B30E296076A}" type="parTrans" cxnId="{1E8042A8-3BE4-44B6-BA99-6FEDEA36F6AA}">
      <dgm:prSet/>
      <dgm:spPr/>
      <dgm:t>
        <a:bodyPr/>
        <a:lstStyle/>
        <a:p>
          <a:endParaRPr lang="ru-RU"/>
        </a:p>
      </dgm:t>
    </dgm:pt>
    <dgm:pt modelId="{3F05973F-38F2-45C9-8E7A-F2EB926D5876}" type="sibTrans" cxnId="{1E8042A8-3BE4-44B6-BA99-6FEDEA36F6AA}">
      <dgm:prSet/>
      <dgm:spPr/>
      <dgm:t>
        <a:bodyPr/>
        <a:lstStyle/>
        <a:p>
          <a:endParaRPr lang="ru-RU"/>
        </a:p>
      </dgm:t>
    </dgm:pt>
    <dgm:pt modelId="{BD699F57-C7B4-495C-BE82-E0734F71048B}">
      <dgm:prSet/>
      <dgm:spPr/>
      <dgm:t>
        <a:bodyPr/>
        <a:lstStyle/>
        <a:p>
          <a:pPr algn="just" rtl="0"/>
          <a:r>
            <a:rPr lang="ru-RU" b="1" dirty="0" smtClean="0"/>
            <a:t>разрабатывать индивидуальные рекомендации, оказывать консультативную помощь родителям, методическую помощь педагогам.</a:t>
          </a:r>
          <a:endParaRPr lang="ru-RU" b="1" dirty="0"/>
        </a:p>
      </dgm:t>
    </dgm:pt>
    <dgm:pt modelId="{49C4F07A-A465-4799-9615-8D5698D4536E}" type="parTrans" cxnId="{556FFD2A-4EAD-4F53-BBC4-452986A2D4D9}">
      <dgm:prSet/>
      <dgm:spPr/>
      <dgm:t>
        <a:bodyPr/>
        <a:lstStyle/>
        <a:p>
          <a:endParaRPr lang="ru-RU"/>
        </a:p>
      </dgm:t>
    </dgm:pt>
    <dgm:pt modelId="{02B9E7FF-DFCB-4718-9ADD-6732440A88D6}" type="sibTrans" cxnId="{556FFD2A-4EAD-4F53-BBC4-452986A2D4D9}">
      <dgm:prSet/>
      <dgm:spPr/>
      <dgm:t>
        <a:bodyPr/>
        <a:lstStyle/>
        <a:p>
          <a:endParaRPr lang="ru-RU"/>
        </a:p>
      </dgm:t>
    </dgm:pt>
    <dgm:pt modelId="{60EA15B7-11AA-403E-B17C-077FA1C0162B}" type="pres">
      <dgm:prSet presAssocID="{DB657B44-B22F-454A-8C8A-75CBAE7BE059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4D6B7E-F7C1-41E9-B45F-FDB8694787A2}" type="pres">
      <dgm:prSet presAssocID="{DB657B44-B22F-454A-8C8A-75CBAE7BE059}" presName="diamond" presStyleLbl="bgShp" presStyleIdx="0" presStyleCnt="1"/>
      <dgm:spPr/>
    </dgm:pt>
    <dgm:pt modelId="{C2AB118D-D9CE-4FBA-B970-DCEEFBDD67F6}" type="pres">
      <dgm:prSet presAssocID="{DB657B44-B22F-454A-8C8A-75CBAE7BE059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6D7ABE-6FFA-4CFE-BAC4-47E485589DBB}" type="pres">
      <dgm:prSet presAssocID="{DB657B44-B22F-454A-8C8A-75CBAE7BE059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D6FF14-143F-4E8A-93E6-7E8A852927AC}" type="pres">
      <dgm:prSet presAssocID="{DB657B44-B22F-454A-8C8A-75CBAE7BE059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A06AF0-E17A-451A-995B-F4A3EA192B75}" type="pres">
      <dgm:prSet presAssocID="{DB657B44-B22F-454A-8C8A-75CBAE7BE059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A25EA5-CA8F-44E1-9A48-17B5753B7934}" srcId="{DB657B44-B22F-454A-8C8A-75CBAE7BE059}" destId="{26E3C3CB-A37F-49AE-B6D0-877462CA9153}" srcOrd="0" destOrd="0" parTransId="{98946021-EC49-4347-AA28-0CE4B9FBC0B7}" sibTransId="{A3F950BC-5766-486E-A987-C22F5EF33BD1}"/>
    <dgm:cxn modelId="{556FFD2A-4EAD-4F53-BBC4-452986A2D4D9}" srcId="{DB657B44-B22F-454A-8C8A-75CBAE7BE059}" destId="{BD699F57-C7B4-495C-BE82-E0734F71048B}" srcOrd="3" destOrd="0" parTransId="{49C4F07A-A465-4799-9615-8D5698D4536E}" sibTransId="{02B9E7FF-DFCB-4718-9ADD-6732440A88D6}"/>
    <dgm:cxn modelId="{D32DBD78-9EC2-4341-8CC0-8DCD50F04477}" type="presOf" srcId="{BD699F57-C7B4-495C-BE82-E0734F71048B}" destId="{55A06AF0-E17A-451A-995B-F4A3EA192B75}" srcOrd="0" destOrd="0" presId="urn:microsoft.com/office/officeart/2005/8/layout/matrix3"/>
    <dgm:cxn modelId="{1E8042A8-3BE4-44B6-BA99-6FEDEA36F6AA}" srcId="{DB657B44-B22F-454A-8C8A-75CBAE7BE059}" destId="{B1DAC6B7-3EA2-461D-8566-A63D587D51EC}" srcOrd="2" destOrd="0" parTransId="{E68A2852-80EC-4B6D-BF9F-7B30E296076A}" sibTransId="{3F05973F-38F2-45C9-8E7A-F2EB926D5876}"/>
    <dgm:cxn modelId="{40A468DD-30A5-454E-8E8D-796DECE36E50}" type="presOf" srcId="{B1DAC6B7-3EA2-461D-8566-A63D587D51EC}" destId="{89D6FF14-143F-4E8A-93E6-7E8A852927AC}" srcOrd="0" destOrd="0" presId="urn:microsoft.com/office/officeart/2005/8/layout/matrix3"/>
    <dgm:cxn modelId="{6125049D-F55D-471E-A18F-A0EF7A8FA278}" type="presOf" srcId="{CA30BDB6-2C56-4920-B093-0D677665246E}" destId="{4B6D7ABE-6FFA-4CFE-BAC4-47E485589DBB}" srcOrd="0" destOrd="0" presId="urn:microsoft.com/office/officeart/2005/8/layout/matrix3"/>
    <dgm:cxn modelId="{78D2FA47-BB77-4465-9717-1857D5413230}" type="presOf" srcId="{26E3C3CB-A37F-49AE-B6D0-877462CA9153}" destId="{C2AB118D-D9CE-4FBA-B970-DCEEFBDD67F6}" srcOrd="0" destOrd="0" presId="urn:microsoft.com/office/officeart/2005/8/layout/matrix3"/>
    <dgm:cxn modelId="{48B01F65-76C4-4C24-8AC5-6351336660AD}" type="presOf" srcId="{DB657B44-B22F-454A-8C8A-75CBAE7BE059}" destId="{60EA15B7-11AA-403E-B17C-077FA1C0162B}" srcOrd="0" destOrd="0" presId="urn:microsoft.com/office/officeart/2005/8/layout/matrix3"/>
    <dgm:cxn modelId="{E954A307-5255-4E7F-B4DD-442D5E8F0688}" srcId="{DB657B44-B22F-454A-8C8A-75CBAE7BE059}" destId="{CA30BDB6-2C56-4920-B093-0D677665246E}" srcOrd="1" destOrd="0" parTransId="{BA08D06A-4D3D-4959-941B-8702C68BEB66}" sibTransId="{51918421-5789-40DE-810B-65FD44D305C2}"/>
    <dgm:cxn modelId="{15633AAE-48D5-4FA9-ACD5-7678951638C9}" type="presParOf" srcId="{60EA15B7-11AA-403E-B17C-077FA1C0162B}" destId="{E34D6B7E-F7C1-41E9-B45F-FDB8694787A2}" srcOrd="0" destOrd="0" presId="urn:microsoft.com/office/officeart/2005/8/layout/matrix3"/>
    <dgm:cxn modelId="{25588BA0-7E20-4F29-8253-EE97A31F0817}" type="presParOf" srcId="{60EA15B7-11AA-403E-B17C-077FA1C0162B}" destId="{C2AB118D-D9CE-4FBA-B970-DCEEFBDD67F6}" srcOrd="1" destOrd="0" presId="urn:microsoft.com/office/officeart/2005/8/layout/matrix3"/>
    <dgm:cxn modelId="{D2AEDBCA-B623-4C7C-A19F-57BE251D4777}" type="presParOf" srcId="{60EA15B7-11AA-403E-B17C-077FA1C0162B}" destId="{4B6D7ABE-6FFA-4CFE-BAC4-47E485589DBB}" srcOrd="2" destOrd="0" presId="urn:microsoft.com/office/officeart/2005/8/layout/matrix3"/>
    <dgm:cxn modelId="{5BBB0364-40C6-4F2C-AFA3-818B7DED65EF}" type="presParOf" srcId="{60EA15B7-11AA-403E-B17C-077FA1C0162B}" destId="{89D6FF14-143F-4E8A-93E6-7E8A852927AC}" srcOrd="3" destOrd="0" presId="urn:microsoft.com/office/officeart/2005/8/layout/matrix3"/>
    <dgm:cxn modelId="{8C98C3CD-E7D4-4F8C-8B66-D1E33B40A822}" type="presParOf" srcId="{60EA15B7-11AA-403E-B17C-077FA1C0162B}" destId="{55A06AF0-E17A-451A-995B-F4A3EA192B75}" srcOrd="4" destOrd="0" presId="urn:microsoft.com/office/officeart/2005/8/layout/matrix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211743-7C6F-4BF6-ABD6-FC87CA7E3459}" type="doc">
      <dgm:prSet loTypeId="urn:microsoft.com/office/officeart/2005/8/layout/pyramid3" loCatId="pyramid" qsTypeId="urn:microsoft.com/office/officeart/2005/8/quickstyle/simple1" qsCatId="simple" csTypeId="urn:microsoft.com/office/officeart/2005/8/colors/accent3_2" csCatId="accent3"/>
      <dgm:spPr/>
      <dgm:t>
        <a:bodyPr/>
        <a:lstStyle/>
        <a:p>
          <a:endParaRPr lang="ru-RU"/>
        </a:p>
      </dgm:t>
    </dgm:pt>
    <dgm:pt modelId="{707D50F4-775D-431B-9B46-7A62D7D988A8}">
      <dgm:prSet/>
      <dgm:spPr/>
      <dgm:t>
        <a:bodyPr/>
        <a:lstStyle/>
        <a:p>
          <a:pPr rtl="0"/>
          <a:endParaRPr lang="ru-RU" dirty="0"/>
        </a:p>
      </dgm:t>
    </dgm:pt>
    <dgm:pt modelId="{2B0B1BBB-3C02-4863-9BC3-8F0ED4405BFA}" type="parTrans" cxnId="{24AC4968-DF35-4EE3-B60C-73F2B38CE17E}">
      <dgm:prSet/>
      <dgm:spPr/>
      <dgm:t>
        <a:bodyPr/>
        <a:lstStyle/>
        <a:p>
          <a:endParaRPr lang="ru-RU"/>
        </a:p>
      </dgm:t>
    </dgm:pt>
    <dgm:pt modelId="{F9A9C769-37F7-4F90-A239-9E23D6EA9F80}" type="sibTrans" cxnId="{24AC4968-DF35-4EE3-B60C-73F2B38CE17E}">
      <dgm:prSet/>
      <dgm:spPr/>
      <dgm:t>
        <a:bodyPr/>
        <a:lstStyle/>
        <a:p>
          <a:endParaRPr lang="ru-RU"/>
        </a:p>
      </dgm:t>
    </dgm:pt>
    <dgm:pt modelId="{5028F218-D1FB-44CE-B9BC-2DCFB1D3A6D1}">
      <dgm:prSet/>
      <dgm:spPr/>
      <dgm:t>
        <a:bodyPr/>
        <a:lstStyle/>
        <a:p>
          <a:pPr rtl="0"/>
          <a:endParaRPr lang="ru-RU" dirty="0"/>
        </a:p>
      </dgm:t>
    </dgm:pt>
    <dgm:pt modelId="{8D00F7C3-79B7-41ED-96EF-EF2C58098483}" type="parTrans" cxnId="{55FFA69F-F842-4370-8536-D5E0717248C4}">
      <dgm:prSet/>
      <dgm:spPr/>
      <dgm:t>
        <a:bodyPr/>
        <a:lstStyle/>
        <a:p>
          <a:endParaRPr lang="ru-RU"/>
        </a:p>
      </dgm:t>
    </dgm:pt>
    <dgm:pt modelId="{9B22E57F-68DA-4A53-A683-A4280A059A9E}" type="sibTrans" cxnId="{55FFA69F-F842-4370-8536-D5E0717248C4}">
      <dgm:prSet/>
      <dgm:spPr/>
      <dgm:t>
        <a:bodyPr/>
        <a:lstStyle/>
        <a:p>
          <a:endParaRPr lang="ru-RU"/>
        </a:p>
      </dgm:t>
    </dgm:pt>
    <dgm:pt modelId="{731423B8-5A95-4832-B744-596D25C605C2}">
      <dgm:prSet custT="1"/>
      <dgm:spPr/>
      <dgm:t>
        <a:bodyPr/>
        <a:lstStyle/>
        <a:p>
          <a:pPr algn="just" rtl="0"/>
          <a:r>
            <a:rPr lang="ru-RU" sz="1200" dirty="0" smtClean="0"/>
            <a:t>Ведущая роль в коррекционно-развивающем процессе принадлежит </a:t>
          </a:r>
          <a:r>
            <a:rPr lang="ru-RU" sz="1200" u="sng" dirty="0" smtClean="0"/>
            <a:t>учителю – дефектологу, </a:t>
          </a:r>
          <a:r>
            <a:rPr lang="ru-RU" sz="1200" dirty="0" smtClean="0"/>
            <a:t>который координирует действия всех участников педагогического процесса и в системе планирования непосредственной образовательной деятельности с детьми придерживается принципа понедельного изучения лексических тем.</a:t>
          </a:r>
          <a:endParaRPr lang="ru-RU" sz="1200" dirty="0"/>
        </a:p>
      </dgm:t>
    </dgm:pt>
    <dgm:pt modelId="{5533AE83-0E16-4D7C-822B-CD3CC79863CD}" type="parTrans" cxnId="{9E184E63-6882-41ED-A994-03CE9E35A6CE}">
      <dgm:prSet/>
      <dgm:spPr/>
      <dgm:t>
        <a:bodyPr/>
        <a:lstStyle/>
        <a:p>
          <a:endParaRPr lang="ru-RU"/>
        </a:p>
      </dgm:t>
    </dgm:pt>
    <dgm:pt modelId="{32D68E42-40F9-4729-9E72-9A05F55F61D2}" type="sibTrans" cxnId="{9E184E63-6882-41ED-A994-03CE9E35A6CE}">
      <dgm:prSet/>
      <dgm:spPr/>
      <dgm:t>
        <a:bodyPr/>
        <a:lstStyle/>
        <a:p>
          <a:endParaRPr lang="ru-RU"/>
        </a:p>
      </dgm:t>
    </dgm:pt>
    <dgm:pt modelId="{8415E388-786B-47D8-B361-2F47DD83C8F0}">
      <dgm:prSet/>
      <dgm:spPr/>
      <dgm:t>
        <a:bodyPr/>
        <a:lstStyle/>
        <a:p>
          <a:pPr algn="l" rtl="0"/>
          <a:endParaRPr lang="ru-RU" sz="1200" dirty="0"/>
        </a:p>
      </dgm:t>
    </dgm:pt>
    <dgm:pt modelId="{177D324C-6380-46D8-80E6-43E2589FAD38}" type="parTrans" cxnId="{2408B5F0-E786-4F39-A710-394FE38D6159}">
      <dgm:prSet/>
      <dgm:spPr/>
      <dgm:t>
        <a:bodyPr/>
        <a:lstStyle/>
        <a:p>
          <a:endParaRPr lang="ru-RU"/>
        </a:p>
      </dgm:t>
    </dgm:pt>
    <dgm:pt modelId="{8B09C051-C9B1-4383-81DA-02B6F5435603}" type="sibTrans" cxnId="{2408B5F0-E786-4F39-A710-394FE38D6159}">
      <dgm:prSet/>
      <dgm:spPr/>
      <dgm:t>
        <a:bodyPr/>
        <a:lstStyle/>
        <a:p>
          <a:endParaRPr lang="ru-RU"/>
        </a:p>
      </dgm:t>
    </dgm:pt>
    <dgm:pt modelId="{B9EE2C22-0E6B-475A-983A-4CCE1B636FEA}">
      <dgm:prSet/>
      <dgm:spPr/>
      <dgm:t>
        <a:bodyPr/>
        <a:lstStyle/>
        <a:p>
          <a:pPr rtl="0"/>
          <a:endParaRPr lang="ru-RU" dirty="0"/>
        </a:p>
      </dgm:t>
    </dgm:pt>
    <dgm:pt modelId="{6A3CE79C-9CEB-4B30-9053-6689E28AC2B0}" type="parTrans" cxnId="{59676853-1468-438C-9333-0AA22FFF2725}">
      <dgm:prSet/>
      <dgm:spPr/>
      <dgm:t>
        <a:bodyPr/>
        <a:lstStyle/>
        <a:p>
          <a:endParaRPr lang="ru-RU"/>
        </a:p>
      </dgm:t>
    </dgm:pt>
    <dgm:pt modelId="{6DF0F657-A161-44C1-B43C-AD0A9FDBB371}" type="sibTrans" cxnId="{59676853-1468-438C-9333-0AA22FFF2725}">
      <dgm:prSet/>
      <dgm:spPr/>
      <dgm:t>
        <a:bodyPr/>
        <a:lstStyle/>
        <a:p>
          <a:endParaRPr lang="ru-RU"/>
        </a:p>
      </dgm:t>
    </dgm:pt>
    <dgm:pt modelId="{735C16A8-E5DB-491C-84FA-A6C5F5EB86DE}" type="pres">
      <dgm:prSet presAssocID="{F0211743-7C6F-4BF6-ABD6-FC87CA7E345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171688-6B88-4DDC-A3C5-B5F56355B733}" type="pres">
      <dgm:prSet presAssocID="{707D50F4-775D-431B-9B46-7A62D7D988A8}" presName="Name8" presStyleCnt="0"/>
      <dgm:spPr/>
    </dgm:pt>
    <dgm:pt modelId="{105C5DFF-B887-4367-8165-6DB3004301E1}" type="pres">
      <dgm:prSet presAssocID="{707D50F4-775D-431B-9B46-7A62D7D988A8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539F09-E9C1-470A-9295-CB06C4DE6829}" type="pres">
      <dgm:prSet presAssocID="{707D50F4-775D-431B-9B46-7A62D7D988A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29DDA9-9573-4568-A2DB-32B190055A63}" type="pres">
      <dgm:prSet presAssocID="{5028F218-D1FB-44CE-B9BC-2DCFB1D3A6D1}" presName="Name8" presStyleCnt="0"/>
      <dgm:spPr/>
    </dgm:pt>
    <dgm:pt modelId="{4627C7C9-415B-46A2-A32D-65E6E2EFF2A7}" type="pres">
      <dgm:prSet presAssocID="{5028F218-D1FB-44CE-B9BC-2DCFB1D3A6D1}" presName="acctBkgd" presStyleLbl="alignAcc1" presStyleIdx="0" presStyleCnt="1"/>
      <dgm:spPr/>
      <dgm:t>
        <a:bodyPr/>
        <a:lstStyle/>
        <a:p>
          <a:endParaRPr lang="ru-RU"/>
        </a:p>
      </dgm:t>
    </dgm:pt>
    <dgm:pt modelId="{C87FD5B7-1CAC-47AB-9CBC-6A9F3F93E85E}" type="pres">
      <dgm:prSet presAssocID="{5028F218-D1FB-44CE-B9BC-2DCFB1D3A6D1}" presName="acctTx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BE4418-E1E0-40A5-86CA-11FA6ABDAC08}" type="pres">
      <dgm:prSet presAssocID="{5028F218-D1FB-44CE-B9BC-2DCFB1D3A6D1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C1D231-F589-40AE-9B23-287B6BF0623D}" type="pres">
      <dgm:prSet presAssocID="{5028F218-D1FB-44CE-B9BC-2DCFB1D3A6D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1906E2-3B1F-4E43-A52D-B955240CF2AE}" type="pres">
      <dgm:prSet presAssocID="{B9EE2C22-0E6B-475A-983A-4CCE1B636FEA}" presName="Name8" presStyleCnt="0"/>
      <dgm:spPr/>
    </dgm:pt>
    <dgm:pt modelId="{CAD36C18-EA43-4BE3-92CD-EFD18BCFB43D}" type="pres">
      <dgm:prSet presAssocID="{B9EE2C22-0E6B-475A-983A-4CCE1B636FEA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CA8CD5-6ABC-4A3A-A105-1D3F3BF9E1FC}" type="pres">
      <dgm:prSet presAssocID="{B9EE2C22-0E6B-475A-983A-4CCE1B636FE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04B2B8-B6D3-4620-BF4D-2DBC598ECCAE}" type="presOf" srcId="{F0211743-7C6F-4BF6-ABD6-FC87CA7E3459}" destId="{735C16A8-E5DB-491C-84FA-A6C5F5EB86DE}" srcOrd="0" destOrd="0" presId="urn:microsoft.com/office/officeart/2005/8/layout/pyramid3"/>
    <dgm:cxn modelId="{694240BC-6735-4C33-B12D-B36580B7E89F}" type="presOf" srcId="{707D50F4-775D-431B-9B46-7A62D7D988A8}" destId="{8B539F09-E9C1-470A-9295-CB06C4DE6829}" srcOrd="1" destOrd="0" presId="urn:microsoft.com/office/officeart/2005/8/layout/pyramid3"/>
    <dgm:cxn modelId="{CFED8D27-F1EF-4D93-A7E0-061A94BD4BC0}" type="presOf" srcId="{8415E388-786B-47D8-B361-2F47DD83C8F0}" destId="{4627C7C9-415B-46A2-A32D-65E6E2EFF2A7}" srcOrd="0" destOrd="1" presId="urn:microsoft.com/office/officeart/2005/8/layout/pyramid3"/>
    <dgm:cxn modelId="{E1755493-7F51-4708-A5DD-250CE7AA7C61}" type="presOf" srcId="{5028F218-D1FB-44CE-B9BC-2DCFB1D3A6D1}" destId="{7DBE4418-E1E0-40A5-86CA-11FA6ABDAC08}" srcOrd="0" destOrd="0" presId="urn:microsoft.com/office/officeart/2005/8/layout/pyramid3"/>
    <dgm:cxn modelId="{DB877F6A-E3CA-40CA-A0BE-0C4002051476}" type="presOf" srcId="{B9EE2C22-0E6B-475A-983A-4CCE1B636FEA}" destId="{11CA8CD5-6ABC-4A3A-A105-1D3F3BF9E1FC}" srcOrd="1" destOrd="0" presId="urn:microsoft.com/office/officeart/2005/8/layout/pyramid3"/>
    <dgm:cxn modelId="{59676853-1468-438C-9333-0AA22FFF2725}" srcId="{F0211743-7C6F-4BF6-ABD6-FC87CA7E3459}" destId="{B9EE2C22-0E6B-475A-983A-4CCE1B636FEA}" srcOrd="2" destOrd="0" parTransId="{6A3CE79C-9CEB-4B30-9053-6689E28AC2B0}" sibTransId="{6DF0F657-A161-44C1-B43C-AD0A9FDBB371}"/>
    <dgm:cxn modelId="{DDFF6F58-20A1-4B6E-ACDF-9E9E939D1C9E}" type="presOf" srcId="{B9EE2C22-0E6B-475A-983A-4CCE1B636FEA}" destId="{CAD36C18-EA43-4BE3-92CD-EFD18BCFB43D}" srcOrd="0" destOrd="0" presId="urn:microsoft.com/office/officeart/2005/8/layout/pyramid3"/>
    <dgm:cxn modelId="{55FFA69F-F842-4370-8536-D5E0717248C4}" srcId="{F0211743-7C6F-4BF6-ABD6-FC87CA7E3459}" destId="{5028F218-D1FB-44CE-B9BC-2DCFB1D3A6D1}" srcOrd="1" destOrd="0" parTransId="{8D00F7C3-79B7-41ED-96EF-EF2C58098483}" sibTransId="{9B22E57F-68DA-4A53-A683-A4280A059A9E}"/>
    <dgm:cxn modelId="{60C61F40-537D-4BC6-9C0D-1E6B68276FDD}" type="presOf" srcId="{707D50F4-775D-431B-9B46-7A62D7D988A8}" destId="{105C5DFF-B887-4367-8165-6DB3004301E1}" srcOrd="0" destOrd="0" presId="urn:microsoft.com/office/officeart/2005/8/layout/pyramid3"/>
    <dgm:cxn modelId="{5602625A-A978-4A4C-B755-B99DDF581277}" type="presOf" srcId="{5028F218-D1FB-44CE-B9BC-2DCFB1D3A6D1}" destId="{90C1D231-F589-40AE-9B23-287B6BF0623D}" srcOrd="1" destOrd="0" presId="urn:microsoft.com/office/officeart/2005/8/layout/pyramid3"/>
    <dgm:cxn modelId="{C4ECDBF7-A8B9-4E4D-BF02-72A59888BB5E}" type="presOf" srcId="{8415E388-786B-47D8-B361-2F47DD83C8F0}" destId="{C87FD5B7-1CAC-47AB-9CBC-6A9F3F93E85E}" srcOrd="1" destOrd="1" presId="urn:microsoft.com/office/officeart/2005/8/layout/pyramid3"/>
    <dgm:cxn modelId="{2408B5F0-E786-4F39-A710-394FE38D6159}" srcId="{5028F218-D1FB-44CE-B9BC-2DCFB1D3A6D1}" destId="{8415E388-786B-47D8-B361-2F47DD83C8F0}" srcOrd="1" destOrd="0" parTransId="{177D324C-6380-46D8-80E6-43E2589FAD38}" sibTransId="{8B09C051-C9B1-4383-81DA-02B6F5435603}"/>
    <dgm:cxn modelId="{9E184E63-6882-41ED-A994-03CE9E35A6CE}" srcId="{5028F218-D1FB-44CE-B9BC-2DCFB1D3A6D1}" destId="{731423B8-5A95-4832-B744-596D25C605C2}" srcOrd="0" destOrd="0" parTransId="{5533AE83-0E16-4D7C-822B-CD3CC79863CD}" sibTransId="{32D68E42-40F9-4729-9E72-9A05F55F61D2}"/>
    <dgm:cxn modelId="{D5689916-1B08-49FA-9A67-B7AC8D674973}" type="presOf" srcId="{731423B8-5A95-4832-B744-596D25C605C2}" destId="{C87FD5B7-1CAC-47AB-9CBC-6A9F3F93E85E}" srcOrd="1" destOrd="0" presId="urn:microsoft.com/office/officeart/2005/8/layout/pyramid3"/>
    <dgm:cxn modelId="{24AC4968-DF35-4EE3-B60C-73F2B38CE17E}" srcId="{F0211743-7C6F-4BF6-ABD6-FC87CA7E3459}" destId="{707D50F4-775D-431B-9B46-7A62D7D988A8}" srcOrd="0" destOrd="0" parTransId="{2B0B1BBB-3C02-4863-9BC3-8F0ED4405BFA}" sibTransId="{F9A9C769-37F7-4F90-A239-9E23D6EA9F80}"/>
    <dgm:cxn modelId="{7906DF1D-4E84-4FC2-9AA6-B0EAAB289BD6}" type="presOf" srcId="{731423B8-5A95-4832-B744-596D25C605C2}" destId="{4627C7C9-415B-46A2-A32D-65E6E2EFF2A7}" srcOrd="0" destOrd="0" presId="urn:microsoft.com/office/officeart/2005/8/layout/pyramid3"/>
    <dgm:cxn modelId="{68245AF9-93AB-4280-8087-F77C85254ED4}" type="presParOf" srcId="{735C16A8-E5DB-491C-84FA-A6C5F5EB86DE}" destId="{10171688-6B88-4DDC-A3C5-B5F56355B733}" srcOrd="0" destOrd="0" presId="urn:microsoft.com/office/officeart/2005/8/layout/pyramid3"/>
    <dgm:cxn modelId="{039ED00A-8095-4C68-A7D7-1585DAEADB9E}" type="presParOf" srcId="{10171688-6B88-4DDC-A3C5-B5F56355B733}" destId="{105C5DFF-B887-4367-8165-6DB3004301E1}" srcOrd="0" destOrd="0" presId="urn:microsoft.com/office/officeart/2005/8/layout/pyramid3"/>
    <dgm:cxn modelId="{3C371016-4F8F-43F8-A82E-6574899BDF41}" type="presParOf" srcId="{10171688-6B88-4DDC-A3C5-B5F56355B733}" destId="{8B539F09-E9C1-470A-9295-CB06C4DE6829}" srcOrd="1" destOrd="0" presId="urn:microsoft.com/office/officeart/2005/8/layout/pyramid3"/>
    <dgm:cxn modelId="{F4CEE321-3845-4296-A53B-E977429D6524}" type="presParOf" srcId="{735C16A8-E5DB-491C-84FA-A6C5F5EB86DE}" destId="{DC29DDA9-9573-4568-A2DB-32B190055A63}" srcOrd="1" destOrd="0" presId="urn:microsoft.com/office/officeart/2005/8/layout/pyramid3"/>
    <dgm:cxn modelId="{26F93CDF-8331-49D1-A42F-DFD85F8E97A7}" type="presParOf" srcId="{DC29DDA9-9573-4568-A2DB-32B190055A63}" destId="{4627C7C9-415B-46A2-A32D-65E6E2EFF2A7}" srcOrd="0" destOrd="0" presId="urn:microsoft.com/office/officeart/2005/8/layout/pyramid3"/>
    <dgm:cxn modelId="{484EBEBE-54A5-41DF-93EB-F0235F273AA9}" type="presParOf" srcId="{DC29DDA9-9573-4568-A2DB-32B190055A63}" destId="{C87FD5B7-1CAC-47AB-9CBC-6A9F3F93E85E}" srcOrd="1" destOrd="0" presId="urn:microsoft.com/office/officeart/2005/8/layout/pyramid3"/>
    <dgm:cxn modelId="{C3259221-0951-4E08-8086-9130A6350946}" type="presParOf" srcId="{DC29DDA9-9573-4568-A2DB-32B190055A63}" destId="{7DBE4418-E1E0-40A5-86CA-11FA6ABDAC08}" srcOrd="2" destOrd="0" presId="urn:microsoft.com/office/officeart/2005/8/layout/pyramid3"/>
    <dgm:cxn modelId="{8C778D82-0001-4B75-A267-85853A3CA6F2}" type="presParOf" srcId="{DC29DDA9-9573-4568-A2DB-32B190055A63}" destId="{90C1D231-F589-40AE-9B23-287B6BF0623D}" srcOrd="3" destOrd="0" presId="urn:microsoft.com/office/officeart/2005/8/layout/pyramid3"/>
    <dgm:cxn modelId="{4B109477-F4E2-4F5F-AFBA-25CC159DD833}" type="presParOf" srcId="{735C16A8-E5DB-491C-84FA-A6C5F5EB86DE}" destId="{441906E2-3B1F-4E43-A52D-B955240CF2AE}" srcOrd="2" destOrd="0" presId="urn:microsoft.com/office/officeart/2005/8/layout/pyramid3"/>
    <dgm:cxn modelId="{311B712A-48B0-4619-A771-F8AB6A0CC717}" type="presParOf" srcId="{441906E2-3B1F-4E43-A52D-B955240CF2AE}" destId="{CAD36C18-EA43-4BE3-92CD-EFD18BCFB43D}" srcOrd="0" destOrd="0" presId="urn:microsoft.com/office/officeart/2005/8/layout/pyramid3"/>
    <dgm:cxn modelId="{E3217A5D-3ACA-44F9-A209-3AD98EF0E7D2}" type="presParOf" srcId="{441906E2-3B1F-4E43-A52D-B955240CF2AE}" destId="{11CA8CD5-6ABC-4A3A-A105-1D3F3BF9E1FC}" srcOrd="1" destOrd="0" presId="urn:microsoft.com/office/officeart/2005/8/layout/pyramid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8AF88B-4AE5-4DE2-A414-EC0F729ADDC8}" type="doc">
      <dgm:prSet loTypeId="urn:microsoft.com/office/officeart/2005/8/layout/target3" loCatId="relationship" qsTypeId="urn:microsoft.com/office/officeart/2005/8/quickstyle/3d5" qsCatId="3D" csTypeId="urn:microsoft.com/office/officeart/2005/8/colors/accent0_2" csCatId="mainScheme"/>
      <dgm:spPr/>
      <dgm:t>
        <a:bodyPr/>
        <a:lstStyle/>
        <a:p>
          <a:endParaRPr lang="ru-RU"/>
        </a:p>
      </dgm:t>
    </dgm:pt>
    <dgm:pt modelId="{297F1D97-2D0F-41B7-AA52-70D877E241E8}">
      <dgm:prSet/>
      <dgm:spPr/>
      <dgm:t>
        <a:bodyPr/>
        <a:lstStyle/>
        <a:p>
          <a:pPr algn="just" rtl="0"/>
          <a:r>
            <a:rPr lang="ru-RU" dirty="0" smtClean="0"/>
            <a:t>Эффективная коррекционная помощь детям с задержкой психического развития может быть осуществлена только при условии комплексного медико-психолого-педагогического воздействия, направленного на преодоление и предупреждение нарушений развития, а также на формирование определенного круга знаний и умений, необходимых для успешной подготовки детей к обучению в общеобразовательной школе.</a:t>
          </a:r>
          <a:endParaRPr lang="ru-RU" dirty="0"/>
        </a:p>
      </dgm:t>
    </dgm:pt>
    <dgm:pt modelId="{BAD209EA-3C26-4955-B62D-E172DBBF2238}" type="parTrans" cxnId="{0122C5EA-D5CD-4D2D-A7CF-A3FF87A7019B}">
      <dgm:prSet/>
      <dgm:spPr/>
      <dgm:t>
        <a:bodyPr/>
        <a:lstStyle/>
        <a:p>
          <a:endParaRPr lang="ru-RU"/>
        </a:p>
      </dgm:t>
    </dgm:pt>
    <dgm:pt modelId="{282BCAE5-1166-4AD6-B17F-357A77C6809F}" type="sibTrans" cxnId="{0122C5EA-D5CD-4D2D-A7CF-A3FF87A7019B}">
      <dgm:prSet/>
      <dgm:spPr/>
      <dgm:t>
        <a:bodyPr/>
        <a:lstStyle/>
        <a:p>
          <a:endParaRPr lang="ru-RU"/>
        </a:p>
      </dgm:t>
    </dgm:pt>
    <dgm:pt modelId="{AB57611E-5337-4BD7-AD62-139DF9EB773F}" type="pres">
      <dgm:prSet presAssocID="{538AF88B-4AE5-4DE2-A414-EC0F729ADDC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725AC4-71D4-4090-BF49-E7A036458C32}" type="pres">
      <dgm:prSet presAssocID="{297F1D97-2D0F-41B7-AA52-70D877E241E8}" presName="circle1" presStyleLbl="node1" presStyleIdx="0" presStyleCnt="1"/>
      <dgm:spPr/>
    </dgm:pt>
    <dgm:pt modelId="{C1B7E9B0-6787-48F5-A9E5-C68FF3F0BF34}" type="pres">
      <dgm:prSet presAssocID="{297F1D97-2D0F-41B7-AA52-70D877E241E8}" presName="space" presStyleCnt="0"/>
      <dgm:spPr/>
    </dgm:pt>
    <dgm:pt modelId="{1F6C7E45-1D4B-425E-B5B7-4276F07EF9BD}" type="pres">
      <dgm:prSet presAssocID="{297F1D97-2D0F-41B7-AA52-70D877E241E8}" presName="rect1" presStyleLbl="alignAcc1" presStyleIdx="0" presStyleCnt="1"/>
      <dgm:spPr/>
      <dgm:t>
        <a:bodyPr/>
        <a:lstStyle/>
        <a:p>
          <a:endParaRPr lang="ru-RU"/>
        </a:p>
      </dgm:t>
    </dgm:pt>
    <dgm:pt modelId="{5AA52775-D041-4567-A94A-2462023647FB}" type="pres">
      <dgm:prSet presAssocID="{297F1D97-2D0F-41B7-AA52-70D877E241E8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819B77-5E81-4FD1-9C51-D6FCB322958A}" type="presOf" srcId="{297F1D97-2D0F-41B7-AA52-70D877E241E8}" destId="{1F6C7E45-1D4B-425E-B5B7-4276F07EF9BD}" srcOrd="0" destOrd="0" presId="urn:microsoft.com/office/officeart/2005/8/layout/target3"/>
    <dgm:cxn modelId="{0122C5EA-D5CD-4D2D-A7CF-A3FF87A7019B}" srcId="{538AF88B-4AE5-4DE2-A414-EC0F729ADDC8}" destId="{297F1D97-2D0F-41B7-AA52-70D877E241E8}" srcOrd="0" destOrd="0" parTransId="{BAD209EA-3C26-4955-B62D-E172DBBF2238}" sibTransId="{282BCAE5-1166-4AD6-B17F-357A77C6809F}"/>
    <dgm:cxn modelId="{53BB123D-2D69-46F7-8113-726A9875C8F4}" type="presOf" srcId="{538AF88B-4AE5-4DE2-A414-EC0F729ADDC8}" destId="{AB57611E-5337-4BD7-AD62-139DF9EB773F}" srcOrd="0" destOrd="0" presId="urn:microsoft.com/office/officeart/2005/8/layout/target3"/>
    <dgm:cxn modelId="{25BB9B00-2F52-49B9-874E-8B1D079D685B}" type="presOf" srcId="{297F1D97-2D0F-41B7-AA52-70D877E241E8}" destId="{5AA52775-D041-4567-A94A-2462023647FB}" srcOrd="1" destOrd="0" presId="urn:microsoft.com/office/officeart/2005/8/layout/target3"/>
    <dgm:cxn modelId="{E05A7BA1-C77C-4529-BD97-503222139FF2}" type="presParOf" srcId="{AB57611E-5337-4BD7-AD62-139DF9EB773F}" destId="{80725AC4-71D4-4090-BF49-E7A036458C32}" srcOrd="0" destOrd="0" presId="urn:microsoft.com/office/officeart/2005/8/layout/target3"/>
    <dgm:cxn modelId="{FB743677-8D65-445F-8297-5BC390FAFDE2}" type="presParOf" srcId="{AB57611E-5337-4BD7-AD62-139DF9EB773F}" destId="{C1B7E9B0-6787-48F5-A9E5-C68FF3F0BF34}" srcOrd="1" destOrd="0" presId="urn:microsoft.com/office/officeart/2005/8/layout/target3"/>
    <dgm:cxn modelId="{0E19C2CD-247C-47A3-9719-1C39AD45F976}" type="presParOf" srcId="{AB57611E-5337-4BD7-AD62-139DF9EB773F}" destId="{1F6C7E45-1D4B-425E-B5B7-4276F07EF9BD}" srcOrd="2" destOrd="0" presId="urn:microsoft.com/office/officeart/2005/8/layout/target3"/>
    <dgm:cxn modelId="{DEDA8EBC-AE48-4F1C-B1AE-1460BBA8BA1A}" type="presParOf" srcId="{AB57611E-5337-4BD7-AD62-139DF9EB773F}" destId="{5AA52775-D041-4567-A94A-2462023647FB}" srcOrd="3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C55AE-C4F8-41A6-A0FC-1E819A870C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F5530-2BE2-49E0-A7EB-277B98FF67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4CF2D-7D12-4322-9664-0C81E0C56B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252A7-0093-41F6-BED2-4B4C2F2B3A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CE647-D6B5-4D4C-A00F-F553DC44EA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BDBD4-76EE-4C97-A3F6-E6AC224BC7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2B2E6-4190-4232-B84A-55572BD984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4AA14-E683-4F99-B18C-C0563BE56C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2ABB3-F84D-43CF-A789-D484544688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23048-59FE-40EF-BC67-CFD31EF864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FEDB56-9599-4B9E-A7BB-6A487BE7F2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F74A9-FA65-487A-A19B-EEB64BB346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506F1-BBC8-4339-B27A-A4BAA45E2B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557C6-DF03-4B18-AF76-C2A8DD1441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133600"/>
            <a:ext cx="2057400" cy="3992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6019800" cy="3992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7E3F9-167D-4168-9EEC-E8CC9A893A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6B4ED-D862-4986-B117-3F2388387C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84391-AAD6-4888-9EEC-CF81BB9C8D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45D94D-CCD2-4357-BEA1-6C50317F6A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24396-31CE-41AF-A54C-2294618B71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9547E-6294-4E85-94D7-E2396D3EA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AF112-C528-4932-85C9-EB5A8A6BF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D7A8A-109A-4124-BFBF-6939393449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46D90-9A03-466D-8A5D-084E18B9E1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D8920-821A-4A20-960B-CDE58B423D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8A463-89DF-4E47-A572-73F90EFFED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F0057-81FD-4C66-8A82-B98A9F543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29502-13BD-4FAC-8BBC-0203C13B1B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FA8463-A34C-455D-8246-9B0843286F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2BB1A-5410-436C-9303-799589EE15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DA527E-5A5D-4335-AA95-CE5B787D2E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EA191-8511-4A83-90CA-2CB999DB76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EF3D3-0103-499A-81C0-7BA0B7BC2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E8460-714B-44D9-BB37-9CB771B6D8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52F67-4243-4A28-9A3A-FE1093D873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C354A-3F31-4F6F-9B0A-FFBCE4C850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A2E3E-729D-429B-A88E-0F0FB91DA1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3625C-E874-4BC4-9DF8-A785E06376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A6E8B-097F-4190-85FB-EBFFEE8B90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7F235-DCC8-4AE2-AC56-1018F02C7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A7ED06-2AF2-4536-ADF9-6F1750571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5DEF4-03CA-41DF-B90E-3769A4D3CC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12D17-C246-4E69-A54B-3946947E13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4A95F1-CE99-4382-AE02-EDA6251E5C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47216-0E79-40E1-8824-40B24FC57A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F56D9-8933-4F7A-86E2-22F8E28F16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BBDA1-CD61-485E-B0AE-E0B49A4DB6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4D4F5-ECFC-4187-9210-1D5A98ADD4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119225-4820-43AF-9F94-C8B7568B51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1D5084-EDAA-4390-98C1-D9D72E99FB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21087-BB59-4EF8-A1D4-0FB2543E0B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133600"/>
            <a:ext cx="2057400" cy="3992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6019800" cy="3992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EB57D8-289A-4414-8272-BBD118150E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24A7C-C99F-4375-B5C2-38B3C3D276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D3CDE-68CB-43FD-8A2D-94C624D49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CF3E3-4EB0-4CF2-8684-D80A28924D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43029-99BC-487A-8F03-6CB415C2E0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84E83-A65B-4A11-951A-18FCAFC527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C8973-11E0-4222-A5CF-B71C21C114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23D69-4C4D-4EDA-8E6F-5E5B8D9BCB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EEED8-1B6C-4B1F-B0FE-7E2ABDCD4E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091F8-A23B-4A4F-954A-70033267F0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991D6-8CA6-4F09-A2A8-E6B03EB4D9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254E1-734D-4A57-9AE5-73A913BF86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B5AC8-6EB8-4DEA-8132-C513732CD7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3A692-CCA9-4CA3-B40A-A4F3A0CB44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C513F-85FE-4BB9-B6D4-7D09369103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F1406-9593-4037-A045-4CA8FEF0B9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C3D20-8586-44A6-86DF-3D723D17BB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9EFD4-0E77-4039-BC89-0D2A489811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896B08-5393-4BE5-9FC8-DB8EAFA9B1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F04EB-4484-4DC2-83A2-A004A6AE46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EF392-5112-4DE8-A3FD-B3C8C5F0F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5D9F24-66ED-4140-BE29-9EBB27735B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DE7C6-8873-46BF-B738-9A303E16EB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01F8D-0C09-4954-8C2C-3CD22E1CA5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37D1C-7619-48AA-B89B-60D869C315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C0E4E-6E2E-4B44-B2B6-64FA8793D6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D04E1-05EA-4F69-8C3D-BD8E13846A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BA06A-5A55-43BC-86F6-F224990D3C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9DD8D-8F45-47DA-8B45-BAE0A67629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52800"/>
            <a:ext cx="40386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38152-41CB-4475-96A8-3202BFC619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55EF2-4813-44AE-A630-8D4DB94866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98409-2AA6-4F7C-A77B-3579D9663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00639-303A-4A12-9C45-7530F3F4F9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C8DFE-3D53-4481-A69A-C94EB84683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0517A-BDC1-432C-9C11-33DF9DCF4A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61639-C5B9-4DEB-91C1-664E361B63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133600"/>
            <a:ext cx="2057400" cy="3992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6019800" cy="3992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D342C-C32B-4CB4-83CC-8EBC78E1A4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D8DE5-2706-4D34-8814-80E47DBFC0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317E015-1283-4919-80C8-81DCAB6C955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 spd="med"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52800"/>
            <a:ext cx="82296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D3323B-3BF6-4E05-854E-3AA0C6BCF8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ransition spd="med"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9AFC02-3629-4C30-9473-C07B1D1E10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 spd="med"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9A31F1-C5D6-4F69-8F20-AA29CAD9B85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spd="med"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52800"/>
            <a:ext cx="82296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6A400D-467A-4D9A-AA9E-79137D8EB44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ransition spd="med"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E843441-51B1-4903-9D1E-996FF04DC29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 spd="med"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6BC257C-372C-4680-8DE0-35800C75F8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ransition spd="med"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352800"/>
            <a:ext cx="82296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10BBA99-2122-4B2F-8FF4-DA6C86AF8C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wheel spokes="1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9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ru.wikipedia.org/wiki/%D0%92%D0%BD%D0%B8%D0%BC%D0%B0%D0%BD%D0%B8%D0%B5" TargetMode="External"/><Relationship Id="rId7" Type="http://schemas.openxmlformats.org/officeDocument/2006/relationships/hyperlink" Target="http://ru.wikipedia.org/wiki/%D0%A3%D0%BC%D1%81%D1%82%D0%B2%D0%B5%D0%BD%D0%BD%D0%B0%D1%8F_%D0%BE%D1%82%D1%81%D1%82%D0%B0%D0%BB%D0%BE%D1%81%D1%82%D1%8C" TargetMode="External"/><Relationship Id="rId2" Type="http://schemas.openxmlformats.org/officeDocument/2006/relationships/hyperlink" Target="http://ru.wikipedia.org/wiki/%D0%9F%D0%B0%D0%BC%D1%8F%D1%82%D1%8C" TargetMode="External"/><Relationship Id="rId1" Type="http://schemas.openxmlformats.org/officeDocument/2006/relationships/slideLayout" Target="../slideLayouts/slideLayout57.xml"/><Relationship Id="rId6" Type="http://schemas.openxmlformats.org/officeDocument/2006/relationships/hyperlink" Target="http://ru.wikipedia.org/wiki/%D0%98%D0%BD%D1%84%D0%B0%D0%BD%D1%82%D0%B8%D0%BB%D0%B8%D0%B7%D0%BC" TargetMode="External"/><Relationship Id="rId5" Type="http://schemas.openxmlformats.org/officeDocument/2006/relationships/hyperlink" Target="http://ru.wikipedia.org/wiki/%D0%AD%D0%BC%D0%BE%D1%86%D0%B8%D0%B8" TargetMode="External"/><Relationship Id="rId4" Type="http://schemas.openxmlformats.org/officeDocument/2006/relationships/hyperlink" Target="http://ru.wikipedia.org/wiki/%D0%9C%D1%8B%D1%88%D0%BB%D0%B5%D0%BD%D0%B8%D0%B5_(%D0%BF%D1%81%D0%B8%D1%85%D0%BE%D0%BB%D0%BE%D0%B3%D0%B8%D1%8F)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27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7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dou908.hotbox.ru/borabout.htm" TargetMode="External"/><Relationship Id="rId2" Type="http://schemas.openxmlformats.org/officeDocument/2006/relationships/hyperlink" Target="http://www.almanah.ikprao.ru/9/st02.htm" TargetMode="Externa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E%D1%81%D0%BA%D0%B2%D0%B0" TargetMode="External"/><Relationship Id="rId13" Type="http://schemas.openxmlformats.org/officeDocument/2006/relationships/hyperlink" Target="http://ru.wikipedia.org/wiki/%D0%A6%D0%B5%D1%80%D0%B5%D0%B1%D1%80%D0%B0%D1%81%D1%82%D0%B5%D0%BD%D0%B8%D1%8F" TargetMode="External"/><Relationship Id="rId3" Type="http://schemas.openxmlformats.org/officeDocument/2006/relationships/hyperlink" Target="http://ru.wikipedia.org/wiki/%D0%9F%D0%B5%D0%B2%D0%B7%D0%BD%D0%B5%D1%80,_%D0%9C%D0%B0%D1%80%D0%B8%D1%8F_%D0%A1%D0%B5%D0%BC%D1%91%D0%BD%D0%BE%D0%B2%D0%BD%D0%B0" TargetMode="External"/><Relationship Id="rId7" Type="http://schemas.openxmlformats.org/officeDocument/2006/relationships/hyperlink" Target="http://ru.wikipedia.org/wiki/%D0%A1%D0%A1%D0%A1%D0%A0" TargetMode="External"/><Relationship Id="rId12" Type="http://schemas.openxmlformats.org/officeDocument/2006/relationships/hyperlink" Target="http://ru.wikipedia.org/wiki/%D0%98%D0%BD%D1%84%D0%B0%D0%BD%D1%82%D0%B8%D0%BB%D0%B8%D0%B7%D0%BC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7.xml"/><Relationship Id="rId6" Type="http://schemas.openxmlformats.org/officeDocument/2006/relationships/hyperlink" Target="http://ru.wikipedia.org/wiki/1973" TargetMode="External"/><Relationship Id="rId11" Type="http://schemas.openxmlformats.org/officeDocument/2006/relationships/hyperlink" Target="http://ru.wikipedia.org/wiki/%D0%90%D1%80%D0%BC%D0%B5%D0%BD%D0%B8%D1%8F" TargetMode="External"/><Relationship Id="rId5" Type="http://schemas.openxmlformats.org/officeDocument/2006/relationships/hyperlink" Target="http://ru.wikipedia.org/wiki/1972" TargetMode="External"/><Relationship Id="rId10" Type="http://schemas.openxmlformats.org/officeDocument/2006/relationships/hyperlink" Target="http://ru.wikipedia.org/wiki/%D0%9B%D0%B8%D1%82%D0%B2%D0%B0" TargetMode="External"/><Relationship Id="rId4" Type="http://schemas.openxmlformats.org/officeDocument/2006/relationships/hyperlink" Target="http://ru.wikipedia.org/w/index.php?title=%D0%A2.%D0%90._%D0%92%D0%BB%D0%B0%D1%81%D0%BE%D0%B2%D0%B0&amp;action=edit&amp;redlink=1" TargetMode="External"/><Relationship Id="rId9" Type="http://schemas.openxmlformats.org/officeDocument/2006/relationships/hyperlink" Target="http://ru.wikipedia.org/wiki/%D0%98%D1%80%D0%BA%D1%83%D1%82%D1%81%D0%BA%D0%B0%D1%8F_%D0%BE%D0%B1%D0%BB%D0%B0%D1%81%D1%82%D1%8C" TargetMode="External"/><Relationship Id="rId14" Type="http://schemas.openxmlformats.org/officeDocument/2006/relationships/hyperlink" Target="http://ru.wikipedia.org/wiki/%D0%9B%D0%B5%D0%B1%D0%B5%D0%B4%D0%B8%D0%BD%D1%81%D0%BA%D0%B0%D1%8F,_%D0%9A%D0%BB%D0%B0%D1%80%D0%B0_%D0%A1%D0%B0%D0%BC%D0%BE%D0%B9%D0%BB%D0%BE%D0%B2%D0%BD%D0%B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13.jpeg"/><Relationship Id="rId2" Type="http://schemas.openxmlformats.org/officeDocument/2006/relationships/hyperlink" Target="http://ru.wikipedia.org/wiki/%D0%9B%D0%B5%D0%B1%D0%B5%D0%B4%D0%B8%D0%BD%D1%81%D0%BA%D0%B0%D1%8F,_%D0%9A%D0%BB%D0%B0%D1%80%D0%B0_%D0%A1%D0%B0%D0%BC%D0%BE%D0%B9%D0%BB%D0%BE%D0%B2%D0%BD%D0%B0" TargetMode="External"/><Relationship Id="rId1" Type="http://schemas.openxmlformats.org/officeDocument/2006/relationships/slideLayout" Target="../slideLayouts/slideLayout6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4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4462" y="357166"/>
            <a:ext cx="7529538" cy="3584591"/>
          </a:xfrm>
        </p:spPr>
        <p:txBody>
          <a:bodyPr/>
          <a:lstStyle/>
          <a:p>
            <a:r>
              <a:rPr lang="ru-RU" dirty="0" smtClean="0">
                <a:solidFill>
                  <a:srgbClr val="FF0066"/>
                </a:solidFill>
                <a:latin typeface="+mj-lt"/>
                <a:ea typeface="+mj-ea"/>
                <a:cs typeface="+mj-cs"/>
              </a:rPr>
              <a:t>Теоретико -</a:t>
            </a:r>
            <a:r>
              <a:rPr lang="ru-RU" dirty="0">
                <a:solidFill>
                  <a:srgbClr val="FF0066"/>
                </a:solidFill>
                <a:latin typeface="+mj-lt"/>
                <a:ea typeface="+mj-ea"/>
                <a:cs typeface="+mj-cs"/>
              </a:rPr>
              <a:t>методологические основы работы с  детьми с </a:t>
            </a:r>
            <a:r>
              <a:rPr lang="ru-RU" dirty="0" smtClean="0">
                <a:solidFill>
                  <a:srgbClr val="FF0066"/>
                </a:solidFill>
                <a:latin typeface="+mj-lt"/>
                <a:ea typeface="+mj-ea"/>
                <a:cs typeface="+mj-cs"/>
              </a:rPr>
              <a:t>ЗПР</a:t>
            </a:r>
            <a:endParaRPr lang="ru-RU" dirty="0">
              <a:solidFill>
                <a:srgbClr val="FF0066"/>
              </a:solidFill>
            </a:endParaRPr>
          </a:p>
        </p:txBody>
      </p:sp>
      <p:pic>
        <p:nvPicPr>
          <p:cNvPr id="6" name="Рисунок 5" descr="i (1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1731" y="4572008"/>
            <a:ext cx="3002269" cy="2285992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85728"/>
            <a:ext cx="8229600" cy="1143000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66"/>
                </a:solidFill>
              </a:rPr>
              <a:t>Л. К. </a:t>
            </a:r>
            <a:r>
              <a:rPr lang="ru-RU" b="1" u="sng" dirty="0" err="1" smtClean="0">
                <a:solidFill>
                  <a:srgbClr val="FF0066"/>
                </a:solidFill>
              </a:rPr>
              <a:t>Боченкова</a:t>
            </a:r>
            <a:endParaRPr lang="ru-RU" b="1" u="sng" dirty="0">
              <a:solidFill>
                <a:srgbClr val="FF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1428736"/>
            <a:ext cx="5857916" cy="8572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accent4"/>
                </a:solidFill>
              </a:rPr>
              <a:t>Рассматривает ЗПР в контексте двух моделей.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357554" y="2571744"/>
            <a:ext cx="10001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7572396" y="2643182"/>
            <a:ext cx="100013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4071942"/>
            <a:ext cx="3000396" cy="228601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rgbClr val="FF0066"/>
                </a:solidFill>
              </a:rPr>
              <a:t>Первая модель </a:t>
            </a:r>
            <a:r>
              <a:rPr lang="ru-RU" sz="1200" dirty="0" smtClean="0">
                <a:solidFill>
                  <a:schemeClr val="accent4"/>
                </a:solidFill>
              </a:rPr>
              <a:t>строится на идее </a:t>
            </a:r>
            <a:r>
              <a:rPr lang="ru-RU" sz="1200" dirty="0" err="1" smtClean="0">
                <a:solidFill>
                  <a:schemeClr val="accent4"/>
                </a:solidFill>
              </a:rPr>
              <a:t>полигенного</a:t>
            </a:r>
            <a:r>
              <a:rPr lang="ru-RU" sz="1200" dirty="0" smtClean="0">
                <a:solidFill>
                  <a:schemeClr val="accent4"/>
                </a:solidFill>
              </a:rPr>
              <a:t> наследования. Наследование недифференцированных олигофрении происходит не по доминантному и не по рецессивному типу, а обусловлено аддитивным действием </a:t>
            </a:r>
            <a:r>
              <a:rPr lang="ru-RU" sz="1200" dirty="0" err="1" smtClean="0">
                <a:solidFill>
                  <a:schemeClr val="accent4"/>
                </a:solidFill>
              </a:rPr>
              <a:t>полигенов</a:t>
            </a:r>
            <a:r>
              <a:rPr lang="ru-RU" sz="1200" dirty="0" smtClean="0">
                <a:solidFill>
                  <a:schemeClr val="accent4"/>
                </a:solidFill>
              </a:rPr>
              <a:t>, каждый из которых оказывает слабое влияние на умственное и психическое развитие.</a:t>
            </a:r>
            <a:endParaRPr lang="ru-RU" sz="1200" dirty="0">
              <a:solidFill>
                <a:schemeClr val="accent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43636" y="4143380"/>
            <a:ext cx="2857520" cy="207170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rgbClr val="FF0066"/>
                </a:solidFill>
              </a:rPr>
              <a:t>Вторая модель </a:t>
            </a:r>
            <a:r>
              <a:rPr lang="ru-RU" sz="1400" dirty="0" smtClean="0">
                <a:solidFill>
                  <a:schemeClr val="accent4"/>
                </a:solidFill>
              </a:rPr>
              <a:t>— социальной обусловленности, в рамках которой генетические факторы полностью нивелируются и нарушения в развитии возникают из-за эмоциональной </a:t>
            </a:r>
            <a:r>
              <a:rPr lang="ru-RU" sz="1400" dirty="0" err="1" smtClean="0">
                <a:solidFill>
                  <a:schemeClr val="accent4"/>
                </a:solidFill>
              </a:rPr>
              <a:t>депривации</a:t>
            </a:r>
            <a:r>
              <a:rPr lang="ru-RU" sz="1400" dirty="0" smtClean="0">
                <a:solidFill>
                  <a:schemeClr val="accent4"/>
                </a:solidFill>
              </a:rPr>
              <a:t> и социальной запущенности детей.</a:t>
            </a:r>
            <a:endParaRPr lang="ru-RU" sz="1400" dirty="0">
              <a:solidFill>
                <a:schemeClr val="accent4"/>
              </a:solidFill>
            </a:endParaRPr>
          </a:p>
        </p:txBody>
      </p:sp>
      <p:pic>
        <p:nvPicPr>
          <p:cNvPr id="8" name="Рисунок 7" descr="i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00042"/>
            <a:ext cx="19050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4714884"/>
            <a:ext cx="1785950" cy="7143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Э.Тржесоглава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714620"/>
            <a:ext cx="1785950" cy="7143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Е.С. Слепович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928670"/>
            <a:ext cx="1785950" cy="7143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В.В. Лебединский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214942" y="928670"/>
            <a:ext cx="2286016" cy="1000132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отмечает особенную зависимость логики развития детей с ЗПР от условий воспитания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14876" y="2000240"/>
            <a:ext cx="3214710" cy="2286016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Говорит, о проблемах в сфере социальных эмоций: дети не готовы к эмоционально теплым отношениям со сверстниками, у них могут быть нарушены эмоциональные контакты с близкими взрослыми, они слабо ориентируются в нравственно-этических нормах поведения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357686" y="4286256"/>
            <a:ext cx="3929090" cy="2571744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Отмечает, в качестве ведущих характеристик дошкольников с ЗПР выделяет слабую эмоциональную устойчивость, нарушение самоконтроля во всех видах деятельности, агрессивность поведения и его провоцирующий характер, трудности приспособления к детскому коллективу, суетливость, частую смену настроения, чувство страха, манерничанье, фамильярность по отношению к взрослому.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2928926" y="1071546"/>
            <a:ext cx="928694" cy="500066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2857488" y="2857496"/>
            <a:ext cx="928694" cy="500066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2714612" y="4857760"/>
            <a:ext cx="928694" cy="500066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1928794" y="142852"/>
            <a:ext cx="5614998" cy="582594"/>
          </a:xfrm>
        </p:spPr>
        <p:txBody>
          <a:bodyPr/>
          <a:lstStyle/>
          <a:p>
            <a:r>
              <a:rPr lang="ru-RU" sz="2000" b="1" u="sng" dirty="0" smtClean="0">
                <a:solidFill>
                  <a:srgbClr val="FF0066"/>
                </a:solidFill>
              </a:rPr>
              <a:t>Эмоциональный мир ребенка</a:t>
            </a:r>
            <a:endParaRPr lang="ru-RU" sz="2000" b="1" u="sng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med">
    <p:wheel spokes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42844" y="142852"/>
            <a:ext cx="8858280" cy="2643206"/>
          </a:xfrm>
          <a:prstGeom prst="down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Категория детей с задержкой психического развития нуждается в глубоком всестороннем изучении и в организации специальной педагогической помощи. </a:t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Так в 80-е годы Министерство просвещения РСФСР издало ряд приказов, предписывающих создание специальных школ для детей с ЗПР, а затем как компромиссный вариант классов компенсирующего обучения при общеобразовательных школах, так как число открытых специализированных школ не могло обеспечить необходимую помощь нуждающимся детям.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142844" y="2643182"/>
            <a:ext cx="8543956" cy="3625857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/>
              <a:t>	Законом Российской Федерации об образовании, приказом Министерства образования России №333 (от 08.09.92.) такие классы широко внедрены сегодня в общеобразовательную практику. Нормативным документом, регламентирующим процесс их создания и функционирования, является утвержденное Министерством образования России “Примерное положение о классах компенсирующего обучения в общеобразовательных школах”. </a:t>
            </a:r>
            <a:endParaRPr lang="ru-RU" sz="2000" dirty="0"/>
          </a:p>
        </p:txBody>
      </p:sp>
      <p:pic>
        <p:nvPicPr>
          <p:cNvPr id="9" name="Рисунок 8" descr="i (1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5046199"/>
            <a:ext cx="1352551" cy="1597501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 prst="divot"/>
          </a:sp3d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000132"/>
          </a:xfrm>
        </p:spPr>
        <p:txBody>
          <a:bodyPr/>
          <a:lstStyle/>
          <a:p>
            <a:r>
              <a:rPr lang="ru-RU" sz="4000" u="sng" dirty="0" smtClean="0">
                <a:solidFill>
                  <a:srgbClr val="FF0066"/>
                </a:solidFill>
              </a:rPr>
              <a:t>Приоритетными функциями компенсирующего обучения являются:</a:t>
            </a:r>
            <a:r>
              <a:rPr lang="ru-RU" dirty="0" smtClean="0"/>
              <a:t> 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1"/>
          </p:nvPr>
        </p:nvGraphicFramePr>
        <p:xfrm>
          <a:off x="642910" y="2357430"/>
          <a:ext cx="8043890" cy="3768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14291"/>
            <a:ext cx="8572560" cy="4143404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/>
              <a:t>	В учебный план компенсирующих классов вводятся специальные лечебно-оздоровительные и коррекционно-развивающие занятия. Программа коррекционно-развивающей работы направляет всю учебную и воспитательную работу психологов, педагогов в классах, позволяя ставить развивающие и учебные цели, учитывающие типические особенности детей с задержанным психическим развитием. Задачами психологов, работающих в классах компенсирующего обучения, администрации школ является </a:t>
            </a:r>
            <a:r>
              <a:rPr lang="ru-RU" sz="2000" dirty="0" err="1" smtClean="0"/>
              <a:t>педагогизация</a:t>
            </a:r>
            <a:r>
              <a:rPr lang="ru-RU" sz="2000" dirty="0" smtClean="0"/>
              <a:t> всей воспитательной ситуации жизни ребенка, организация его жизнедеятельности на коррекционно-развивающей основе.</a:t>
            </a:r>
            <a:endParaRPr lang="ru-RU" sz="2000" dirty="0"/>
          </a:p>
        </p:txBody>
      </p:sp>
      <p:pic>
        <p:nvPicPr>
          <p:cNvPr id="5" name="Рисунок 4" descr="i (1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4429132"/>
            <a:ext cx="2667005" cy="2000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 со стрелкой вниз 4"/>
          <p:cNvSpPr/>
          <p:nvPr/>
        </p:nvSpPr>
        <p:spPr>
          <a:xfrm>
            <a:off x="714348" y="142852"/>
            <a:ext cx="7500990" cy="1714512"/>
          </a:xfrm>
          <a:prstGeom prst="down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Большую помощь в диагностике, лечении и воспитании детей с отклонениями в развитии оказывают психилого-медико-педагогические консультации (ПМПК) которые призваны решать многоплановые задачи:</a:t>
            </a:r>
            <a:endParaRPr lang="ru-RU" dirty="0">
              <a:solidFill>
                <a:schemeClr val="accent4"/>
              </a:solidFill>
            </a:endParaRPr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4525963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/>
              <a:t>	Особую тревогу вызывает рост количества детей с задержкой психического развития. Это понятие употребляется по отношению к детям со слабо выраженной органической недостаточностью центральной нервной системы или с признаками её функциональной незрелости. С 1990 года в систему образования включены дошкольные учреждения для детей с задержкой психологического развития (Рекомендации по приёму детей с задержкой психического развития в дошкольные учреждения и группы специального назначения, утвержденные ГОСОБРАЗОВАНИЕМ и МИНЗДРАВОМ СССР от 26.11.90 г. №37-14-2).Создание педагогических условий на основе личностно-ориентированного подхода, оптимальных для каждого воспитанника, предполагает формирование адаптивной социально-образовательной среды, включающей все многообразие различных типов образовательных учреждений.</a:t>
            </a:r>
            <a:endParaRPr lang="ru-RU" sz="1800" dirty="0"/>
          </a:p>
        </p:txBody>
      </p:sp>
      <p:pic>
        <p:nvPicPr>
          <p:cNvPr id="5" name="Рисунок 4" descr="i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857760"/>
            <a:ext cx="2133600" cy="142875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	Целью работы дефектолога с детьми с задержкой психического развития является: </a:t>
            </a:r>
            <a:r>
              <a:rPr lang="ru-RU" dirty="0" smtClean="0"/>
              <a:t>повышение уровня психического развития ребёнка: интеллектуального, эмоционального, социального.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85720" y="142852"/>
            <a:ext cx="8501122" cy="1857388"/>
          </a:xfrm>
          <a:prstGeom prst="downArrowCallou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Эффективность коррекционной работы с детьми данной категории определяется, прежде всего, четкой организацией их пребывания в дошкольном образовательном учреждении, правильным распределением нагрузки в течение дня и преемственностью в работе дефектолога и других профильных специалистов детского сада.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i (2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4929198"/>
            <a:ext cx="19050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/>
          <a:lstStyle/>
          <a:p>
            <a:r>
              <a:rPr lang="ru-RU" sz="4000" b="1" u="sng" dirty="0" smtClean="0">
                <a:solidFill>
                  <a:srgbClr val="FF0066"/>
                </a:solidFill>
              </a:rPr>
              <a:t>Основные задачи учителя - дефектолога: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ru-RU" sz="2000" dirty="0" smtClean="0"/>
              <a:t> создание ребёнку возможности для осуществления содержательной деятельности в условиях, оптимальных для его всестороннего и своевременного психического развития;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000" dirty="0" smtClean="0"/>
              <a:t> обеспечение охраны и укрепления здоровья;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000" dirty="0" smtClean="0"/>
              <a:t> коррекция (исправление или ослабление) негативных тенденций развития;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000" dirty="0" smtClean="0"/>
              <a:t> стимулирование и обогащение развития во всех видах деятельности (познавательной, игровой, продуктивной, трудовой);</a:t>
            </a:r>
          </a:p>
          <a:p>
            <a:pPr algn="just">
              <a:buFont typeface="Wingdings" pitchFamily="2" charset="2"/>
              <a:buChar char="q"/>
            </a:pPr>
            <a:r>
              <a:rPr lang="ru-RU" sz="2000" dirty="0" smtClean="0"/>
              <a:t> профилактика (предупреждение) вторичных отклонений в развитии и трудностей в обучении на начальном этапе.</a:t>
            </a:r>
          </a:p>
          <a:p>
            <a:endParaRPr lang="ru-RU" dirty="0"/>
          </a:p>
        </p:txBody>
      </p:sp>
      <p:pic>
        <p:nvPicPr>
          <p:cNvPr id="4" name="Рисунок 3" descr="i (2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2330" y="5286388"/>
            <a:ext cx="1895475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143008"/>
          </a:xfrm>
        </p:spPr>
        <p:txBody>
          <a:bodyPr/>
          <a:lstStyle/>
          <a:p>
            <a:r>
              <a:rPr lang="ru-RU" sz="2000" u="sng" dirty="0" smtClean="0">
                <a:solidFill>
                  <a:srgbClr val="FF0066"/>
                </a:solidFill>
              </a:rPr>
              <a:t>Технология организации специального коррекционно-развивающего воспитания и обучения детей в дошкольном образовательном учреждении комбинированного вида предусматривает соблюдение следующих условий: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429157"/>
          </a:xfrm>
        </p:spPr>
        <p:txBody>
          <a:bodyPr/>
          <a:lstStyle/>
          <a:p>
            <a:pPr algn="just">
              <a:buFont typeface="Wingdings" pitchFamily="2" charset="2"/>
              <a:buChar char="q"/>
            </a:pPr>
            <a:r>
              <a:rPr lang="ru-RU" sz="1600" dirty="0" smtClean="0"/>
              <a:t>наличие в учреждении диагностико - консультативной службы, работающей на междисциплинарной основе;</a:t>
            </a:r>
          </a:p>
          <a:p>
            <a:pPr algn="just">
              <a:buFont typeface="Wingdings" pitchFamily="2" charset="2"/>
              <a:buChar char="q"/>
            </a:pPr>
            <a:r>
              <a:rPr lang="ru-RU" sz="1600" dirty="0" smtClean="0"/>
              <a:t>построение образовательно-воспитательного процесса (с учетом индивидуальных возрастных, психофизиологических, личностных особенностей и возможностей детей), обеспечивающего коррекцию нарушений умственного, речевого и эмоционального развития и стимулирование, обогащение развития во всех видах детской деятельности (познавательной, игровой, продуктивной, трудовой, коммуникативной);</a:t>
            </a:r>
          </a:p>
          <a:p>
            <a:pPr algn="just">
              <a:buFont typeface="Wingdings" pitchFamily="2" charset="2"/>
              <a:buChar char="q"/>
            </a:pPr>
            <a:r>
              <a:rPr lang="ru-RU" sz="1600" dirty="0" smtClean="0"/>
              <a:t> использование адекватных технологий, характеризующихся эмоциональной окрашенностью, прикладной направленностью и ценностной значимостью для ребёнка того, что он делает, познаёт, с чем играет и взаимодействует;</a:t>
            </a:r>
          </a:p>
          <a:p>
            <a:pPr algn="just">
              <a:buFont typeface="Wingdings" pitchFamily="2" charset="2"/>
              <a:buChar char="q"/>
            </a:pPr>
            <a:r>
              <a:rPr lang="ru-RU" sz="1600" dirty="0" smtClean="0"/>
              <a:t>взаимодействие с семьёй (активное включение родителей в жизнь учреждения, просвещение родителей);</a:t>
            </a:r>
          </a:p>
          <a:p>
            <a:pPr algn="just">
              <a:buFont typeface="Wingdings" pitchFamily="2" charset="2"/>
              <a:buChar char="q"/>
            </a:pPr>
            <a:r>
              <a:rPr lang="ru-RU" sz="1600" dirty="0" smtClean="0"/>
              <a:t>проведение лечебно-оздоровительной работы, создающей благоприятную базу для организации занятий, игр, других видов деятельности детей.</a:t>
            </a:r>
          </a:p>
          <a:p>
            <a:endParaRPr lang="ru-RU" dirty="0"/>
          </a:p>
        </p:txBody>
      </p:sp>
      <p:pic>
        <p:nvPicPr>
          <p:cNvPr id="5" name="Рисунок 4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5286388"/>
            <a:ext cx="19050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Заде́ржка</a:t>
            </a:r>
            <a:r>
              <a:rPr lang="ru-RU" dirty="0" smtClean="0"/>
              <a:t> </a:t>
            </a:r>
            <a:r>
              <a:rPr lang="ru-RU" dirty="0" err="1" smtClean="0"/>
              <a:t>психи́ческого</a:t>
            </a:r>
            <a:r>
              <a:rPr lang="ru-RU" dirty="0" smtClean="0"/>
              <a:t> </a:t>
            </a:r>
            <a:r>
              <a:rPr lang="ru-RU" dirty="0" err="1" smtClean="0"/>
              <a:t>разви́тия</a:t>
            </a:r>
            <a:r>
              <a:rPr lang="ru-RU" dirty="0" smtClean="0"/>
              <a:t>  (сокр. ЗПР) – это…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000" dirty="0" smtClean="0"/>
              <a:t> — нарушение нормального темпа психического развития, когда отдельные психические функции (</a:t>
            </a:r>
            <a:r>
              <a:rPr lang="ru-RU" sz="2000" dirty="0" smtClean="0">
                <a:hlinkClick r:id="rId2" tooltip="Память"/>
              </a:rPr>
              <a:t>память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3" tooltip="Внимание"/>
              </a:rPr>
              <a:t>внимание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4" tooltip="Мышление (психология)"/>
              </a:rPr>
              <a:t>мышление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5" tooltip="Эмоции"/>
              </a:rPr>
              <a:t>эмоционально-волевая сфера</a:t>
            </a:r>
            <a:r>
              <a:rPr lang="ru-RU" sz="2000" dirty="0" smtClean="0"/>
              <a:t>) отстают в своём развитии от принятых психологических норм для данного возраста. ЗПР, как психолого-педагогический диагноз ставится только в дошкольном и младшем школьном возрасте, если к окончанию этого периода остаются признаки недоразвития психических функций, то речь идёт уже о </a:t>
            </a:r>
            <a:r>
              <a:rPr lang="ru-RU" sz="2000" dirty="0" smtClean="0">
                <a:hlinkClick r:id="rId6" tooltip="Инфантилизм"/>
              </a:rPr>
              <a:t>конституциональном инфантилизме</a:t>
            </a:r>
            <a:r>
              <a:rPr lang="ru-RU" sz="2000" dirty="0" smtClean="0"/>
              <a:t> или об </a:t>
            </a:r>
            <a:r>
              <a:rPr lang="ru-RU" sz="2000" dirty="0" smtClean="0">
                <a:hlinkClick r:id="rId7" tooltip="Умственная отсталость"/>
              </a:rPr>
              <a:t>умственной отсталости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i (11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9388" y="4500570"/>
            <a:ext cx="2428860" cy="2181611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00034" y="571480"/>
          <a:ext cx="8286808" cy="5454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i (28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7422" y="1714488"/>
            <a:ext cx="2059319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>
                <a:solidFill>
                  <a:srgbClr val="FF0066"/>
                </a:solidFill>
              </a:rPr>
              <a:t>Взаимодействие между специалистами осуществляется в таких формах работы, как:</a:t>
            </a:r>
            <a:endParaRPr lang="ru-RU" sz="3200" b="1" u="sng" dirty="0">
              <a:solidFill>
                <a:srgbClr val="FF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571876"/>
            <a:ext cx="3429024" cy="64294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тестирование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714620"/>
            <a:ext cx="3143272" cy="64294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анкетирование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857364"/>
            <a:ext cx="2643206" cy="64294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консультации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4357694"/>
            <a:ext cx="3929090" cy="64294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совместные досуги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143512"/>
            <a:ext cx="4429156" cy="64294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заседания клуба для родителей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6000768"/>
            <a:ext cx="4786346" cy="64294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семинары-практикумы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heel spokes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sz="1400" dirty="0" smtClean="0">
                <a:hlinkClick r:id="rId2"/>
              </a:rPr>
              <a:t>К. С. Лебединская глава «Основные вопросы клиники и систематики задержки психического развития»</a:t>
            </a:r>
            <a:endParaRPr lang="ru-RU" sz="1400" dirty="0" smtClean="0"/>
          </a:p>
          <a:p>
            <a:pPr lvl="0" algn="just"/>
            <a:r>
              <a:rPr lang="ru-RU" sz="1400" dirty="0" smtClean="0">
                <a:hlinkClick r:id="rId3"/>
              </a:rPr>
              <a:t>Н. Ю. </a:t>
            </a:r>
            <a:r>
              <a:rPr lang="ru-RU" sz="1400" dirty="0" err="1" smtClean="0">
                <a:hlinkClick r:id="rId3"/>
              </a:rPr>
              <a:t>Борякова</a:t>
            </a:r>
            <a:r>
              <a:rPr lang="ru-RU" sz="1400" dirty="0" smtClean="0">
                <a:hlinkClick r:id="rId3"/>
              </a:rPr>
              <a:t> — статья «Клиническая и психолого-педагогическая характеристика детей с задержкой психического развития.»</a:t>
            </a:r>
            <a:endParaRPr lang="ru-RU" sz="1400" dirty="0" smtClean="0"/>
          </a:p>
          <a:p>
            <a:pPr lvl="0" algn="just"/>
            <a:r>
              <a:rPr lang="ru-RU" sz="1400" dirty="0" smtClean="0"/>
              <a:t>Буфетов, Д. В. Роль установки в развитии межличностной компетентности детей с нарушенным психическим развитием [Текст] // Практическая психология и логопедия. — 2004. — № 1. — С. 63 — 68.</a:t>
            </a:r>
          </a:p>
          <a:p>
            <a:pPr lvl="0" algn="just"/>
            <a:r>
              <a:rPr lang="ru-RU" sz="1400" dirty="0" smtClean="0"/>
              <a:t>Виноградова, О. А. Развитие речевого общения дошкольников с задержкой психического развития [Текст] // Практическая психология и логопедия. — 2006. — № 2. — С.53 — 54.</a:t>
            </a:r>
          </a:p>
          <a:p>
            <a:pPr lvl="0" algn="just"/>
            <a:r>
              <a:rPr lang="ru-RU" sz="1400" dirty="0" smtClean="0"/>
              <a:t>Зайцев, Д. В. Развитие навыков общения у детей с ограниченными интеллектуальными возможностями в семье [Текст] // Вестник психосоциальной и </a:t>
            </a:r>
            <a:r>
              <a:rPr lang="ru-RU" sz="1400" dirty="0" err="1" smtClean="0"/>
              <a:t>коррекционно</a:t>
            </a:r>
            <a:r>
              <a:rPr lang="ru-RU" sz="1400" dirty="0" smtClean="0"/>
              <a:t> — реабилитационной работы. — 2006. — № 1. — С. 62 — 65.</a:t>
            </a:r>
          </a:p>
          <a:p>
            <a:pPr lvl="0" algn="just"/>
            <a:r>
              <a:rPr lang="ru-RU" sz="1400" dirty="0" smtClean="0"/>
              <a:t>Никишина, В. Б. Практическая психология в работе с детьми с задержкой психического развития: пособие для психологов и педагогов [Текст] // М.: ВЛАДОС, 2004. — 126с.</a:t>
            </a:r>
          </a:p>
          <a:p>
            <a:pPr lvl="0" algn="just"/>
            <a:r>
              <a:rPr lang="ru-RU" sz="1400" dirty="0" smtClean="0"/>
              <a:t>Основы специальной психологии: Учеб. пособие для студ. сред. </a:t>
            </a:r>
            <a:r>
              <a:rPr lang="ru-RU" sz="1400" dirty="0" err="1" smtClean="0"/>
              <a:t>пед</a:t>
            </a:r>
            <a:r>
              <a:rPr lang="ru-RU" sz="1400" dirty="0" smtClean="0"/>
              <a:t>. учеб. заведений [Текст] / Под ред. Кузнецовой Л. В. — М.: Академия, 2003. — 480с.</a:t>
            </a:r>
          </a:p>
          <a:p>
            <a:pPr lvl="0" algn="just"/>
            <a:r>
              <a:rPr lang="ru-RU" sz="1400" dirty="0" smtClean="0"/>
              <a:t>Анохин, П. К. Эмоции [Текст] // Психология эмоций. — </a:t>
            </a:r>
            <a:r>
              <a:rPr lang="ru-RU" sz="1400" dirty="0" err="1" smtClean="0"/>
              <a:t>М.:Просвещение</a:t>
            </a:r>
            <a:r>
              <a:rPr lang="ru-RU" sz="1400" dirty="0" smtClean="0"/>
              <a:t>, 1993. — 209с.</a:t>
            </a:r>
          </a:p>
          <a:p>
            <a:endParaRPr lang="ru-RU" dirty="0"/>
          </a:p>
        </p:txBody>
      </p:sp>
      <p:pic>
        <p:nvPicPr>
          <p:cNvPr id="4" name="Рисунок 3" descr="i (2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0"/>
            <a:ext cx="1714480" cy="1285860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u="sng" dirty="0" smtClean="0">
                <a:solidFill>
                  <a:srgbClr val="FF0066"/>
                </a:solidFill>
              </a:rPr>
              <a:t>Т.А. Власова, 1971; М.С. Певзнер, 1971; У.В. </a:t>
            </a:r>
            <a:r>
              <a:rPr lang="ru-RU" sz="3200" b="1" u="sng" dirty="0" err="1" smtClean="0">
                <a:solidFill>
                  <a:srgbClr val="FF0066"/>
                </a:solidFill>
              </a:rPr>
              <a:t>Ульенкова</a:t>
            </a:r>
            <a:r>
              <a:rPr lang="ru-RU" sz="3200" b="1" u="sng" dirty="0" smtClean="0">
                <a:solidFill>
                  <a:srgbClr val="FF0066"/>
                </a:solidFill>
              </a:rPr>
              <a:t>, 1990</a:t>
            </a:r>
            <a:endParaRPr lang="ru-RU" sz="3200" b="1" u="sng" dirty="0">
              <a:solidFill>
                <a:srgbClr val="FF0066"/>
              </a:solidFill>
            </a:endParaRPr>
          </a:p>
        </p:txBody>
      </p:sp>
      <p:pic>
        <p:nvPicPr>
          <p:cNvPr id="3" name="Рисунок 2" descr="i (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928802"/>
            <a:ext cx="2714644" cy="17627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57686" y="1785926"/>
            <a:ext cx="4429156" cy="478634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Дети с задержкой психического развития не имеют нарушений отдельных анализаторов и крупных поражений мозговых структур, но отличаются незрелостью сложных форм поведения, целенаправленной деятельности на фоне быстрой истощаемости, утомляемости, нарушенной работоспособности. В основе этих симптомов лежит органическое заболевание центральной нервной системы, вызванное патологией беременности и родов, врожденными болезнями плода, перенесенными в раннем возрасте истощающими инфекционными заболеваниями 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000504"/>
            <a:ext cx="3143272" cy="8572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Т.А, Власова, 1971; М.С. Певзнер, 1971; У.В. </a:t>
            </a:r>
            <a:r>
              <a:rPr lang="ru-RU" dirty="0" err="1" smtClean="0">
                <a:solidFill>
                  <a:schemeClr val="tx1"/>
                </a:solidFill>
              </a:rPr>
              <a:t>Ульенкова</a:t>
            </a:r>
            <a:r>
              <a:rPr lang="ru-RU" dirty="0" smtClean="0">
                <a:solidFill>
                  <a:schemeClr val="tx1"/>
                </a:solidFill>
              </a:rPr>
              <a:t>, 1990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Причины ЗПР выделяют следующие: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714488"/>
            <a:ext cx="2428892" cy="7143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chemeClr val="tx1"/>
                </a:solidFill>
              </a:rPr>
              <a:t>Биологические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1714488"/>
            <a:ext cx="2428892" cy="7143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Социальные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928794" y="1000108"/>
            <a:ext cx="428628" cy="50006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286512" y="1071546"/>
            <a:ext cx="428628" cy="500066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929190" y="2643182"/>
            <a:ext cx="3643338" cy="40005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длительное ограничение жизнедеятельности ребёнка;</a:t>
            </a:r>
          </a:p>
          <a:p>
            <a:pPr lvl="1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неблагоприятные условия воспитания, частые психотравмирующие ситуации в жизни ребёнка</a:t>
            </a:r>
            <a:r>
              <a:rPr lang="ru-RU" dirty="0" smtClean="0"/>
              <a:t>.</a:t>
            </a:r>
            <a:endParaRPr lang="ru-RU" sz="1400" dirty="0" smtClean="0"/>
          </a:p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2643182"/>
            <a:ext cx="3643338" cy="400052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патология беременности (тяжелые токсикозы, инфекции, интоксикации и травмы), внутриутробная гипоксия плода;</a:t>
            </a:r>
          </a:p>
          <a:p>
            <a:pPr lvl="1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недоношенность;</a:t>
            </a:r>
          </a:p>
          <a:p>
            <a:pPr lvl="1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асфиксия и травмы при родах;</a:t>
            </a:r>
          </a:p>
          <a:p>
            <a:pPr lvl="1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заболевания инфекционного, токсического и</a:t>
            </a:r>
          </a:p>
          <a:p>
            <a:pPr lvl="1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травматического характера на ранних этапах развития ребёнка;</a:t>
            </a:r>
          </a:p>
          <a:p>
            <a:pPr lvl="1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tx1"/>
                </a:solidFill>
              </a:rPr>
              <a:t> генетическая обусловленность</a:t>
            </a:r>
            <a:r>
              <a:rPr lang="ru-RU" dirty="0" smtClean="0"/>
              <a:t>.</a:t>
            </a:r>
            <a:endParaRPr lang="ru-RU" sz="14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14380"/>
          </a:xfrm>
        </p:spPr>
        <p:txBody>
          <a:bodyPr/>
          <a:lstStyle/>
          <a:p>
            <a:r>
              <a:rPr lang="ru-RU" sz="2400" dirty="0" smtClean="0"/>
              <a:t>Наиболее часто употребляемыми классификациями в отечественной психологии являются: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 (1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7554" y="5143512"/>
            <a:ext cx="2124075" cy="142875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1285860"/>
            <a:ext cx="8643966" cy="17145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1600" dirty="0" smtClean="0">
              <a:solidFill>
                <a:schemeClr val="tx1"/>
              </a:solidFill>
            </a:endParaRPr>
          </a:p>
          <a:p>
            <a:pPr lvl="0" algn="just"/>
            <a:r>
              <a:rPr lang="ru-RU" sz="1600" dirty="0" smtClean="0">
                <a:solidFill>
                  <a:schemeClr val="tx1"/>
                </a:solidFill>
              </a:rPr>
              <a:t>Классификация </a:t>
            </a:r>
            <a:r>
              <a:rPr lang="ru-RU" sz="1600" dirty="0" smtClean="0">
                <a:solidFill>
                  <a:schemeClr val="tx1"/>
                </a:solidFill>
                <a:hlinkClick r:id="rId3" tooltip="Певзнер, Мария Семёновна"/>
              </a:rPr>
              <a:t>М. С. Певзнер</a:t>
            </a:r>
            <a:r>
              <a:rPr lang="ru-RU" sz="1600" dirty="0" smtClean="0">
                <a:solidFill>
                  <a:schemeClr val="tx1"/>
                </a:solidFill>
              </a:rPr>
              <a:t> и </a:t>
            </a:r>
            <a:r>
              <a:rPr lang="ru-RU" sz="1600" dirty="0" smtClean="0">
                <a:solidFill>
                  <a:schemeClr val="tx1"/>
                </a:solidFill>
                <a:hlinkClick r:id="rId4" tooltip="Т.А. Власова (страница отсутствует)"/>
              </a:rPr>
              <a:t>Т. А. Власовой</a:t>
            </a:r>
            <a:r>
              <a:rPr lang="ru-RU" sz="1600" dirty="0" smtClean="0">
                <a:solidFill>
                  <a:schemeClr val="tx1"/>
                </a:solidFill>
              </a:rPr>
              <a:t> (</a:t>
            </a:r>
            <a:r>
              <a:rPr lang="ru-RU" sz="1600" dirty="0" smtClean="0">
                <a:solidFill>
                  <a:schemeClr val="tx1"/>
                </a:solidFill>
                <a:hlinkClick r:id="rId5" tooltip="1972"/>
              </a:rPr>
              <a:t>1972</a:t>
            </a:r>
            <a:r>
              <a:rPr lang="ru-RU" sz="1600" dirty="0" smtClean="0">
                <a:solidFill>
                  <a:schemeClr val="tx1"/>
                </a:solidFill>
              </a:rPr>
              <a:t>, </a:t>
            </a:r>
            <a:r>
              <a:rPr lang="ru-RU" sz="1600" dirty="0" smtClean="0">
                <a:solidFill>
                  <a:schemeClr val="tx1"/>
                </a:solidFill>
                <a:hlinkClick r:id="rId6" tooltip="1973"/>
              </a:rPr>
              <a:t>1973</a:t>
            </a:r>
            <a:r>
              <a:rPr lang="ru-RU" sz="1600" dirty="0" smtClean="0">
                <a:solidFill>
                  <a:schemeClr val="tx1"/>
                </a:solidFill>
              </a:rPr>
              <a:t>)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В исследованиях, проведённых в </a:t>
            </a:r>
            <a:r>
              <a:rPr lang="ru-RU" sz="1600" dirty="0" smtClean="0">
                <a:solidFill>
                  <a:schemeClr val="tx1"/>
                </a:solidFill>
                <a:hlinkClick r:id="rId5" tooltip="1972"/>
              </a:rPr>
              <a:t>1972</a:t>
            </a:r>
            <a:r>
              <a:rPr lang="ru-RU" sz="1600" dirty="0" smtClean="0">
                <a:solidFill>
                  <a:schemeClr val="tx1"/>
                </a:solidFill>
              </a:rPr>
              <a:t>—</a:t>
            </a:r>
            <a:r>
              <a:rPr lang="ru-RU" sz="1600" dirty="0" smtClean="0">
                <a:solidFill>
                  <a:schemeClr val="tx1"/>
                </a:solidFill>
                <a:hlinkClick r:id="rId6" tooltip="1973"/>
              </a:rPr>
              <a:t>1973</a:t>
            </a:r>
            <a:r>
              <a:rPr lang="ru-RU" sz="1600" dirty="0" smtClean="0">
                <a:solidFill>
                  <a:schemeClr val="tx1"/>
                </a:solidFill>
              </a:rPr>
              <a:t> гг. НИИ дефектологии АПН </a:t>
            </a:r>
            <a:r>
              <a:rPr lang="ru-RU" sz="1600" dirty="0" smtClean="0">
                <a:solidFill>
                  <a:schemeClr val="tx1"/>
                </a:solidFill>
                <a:hlinkClick r:id="rId7" tooltip="СССР"/>
              </a:rPr>
              <a:t>СССР</a:t>
            </a:r>
            <a:r>
              <a:rPr lang="ru-RU" sz="1600" dirty="0" smtClean="0">
                <a:solidFill>
                  <a:schemeClr val="tx1"/>
                </a:solidFill>
              </a:rPr>
              <a:t> в ряде городов и сельских местностей </a:t>
            </a:r>
            <a:r>
              <a:rPr lang="ru-RU" sz="1600" dirty="0" smtClean="0">
                <a:solidFill>
                  <a:schemeClr val="tx1"/>
                </a:solidFill>
                <a:hlinkClick r:id="rId7" tooltip="СССР"/>
              </a:rPr>
              <a:t>СССР</a:t>
            </a:r>
            <a:r>
              <a:rPr lang="ru-RU" sz="1600" dirty="0" smtClean="0">
                <a:solidFill>
                  <a:schemeClr val="tx1"/>
                </a:solidFill>
              </a:rPr>
              <a:t> (</a:t>
            </a:r>
            <a:r>
              <a:rPr lang="ru-RU" sz="1600" dirty="0" smtClean="0">
                <a:solidFill>
                  <a:schemeClr val="tx1"/>
                </a:solidFill>
                <a:hlinkClick r:id="rId8" tooltip="Москва"/>
              </a:rPr>
              <a:t>Москва</a:t>
            </a:r>
            <a:r>
              <a:rPr lang="ru-RU" sz="1600" dirty="0" smtClean="0">
                <a:solidFill>
                  <a:schemeClr val="tx1"/>
                </a:solidFill>
              </a:rPr>
              <a:t>, </a:t>
            </a:r>
            <a:r>
              <a:rPr lang="ru-RU" sz="1600" dirty="0" smtClean="0">
                <a:solidFill>
                  <a:schemeClr val="tx1"/>
                </a:solidFill>
                <a:hlinkClick r:id="rId9" tooltip="Иркутская область"/>
              </a:rPr>
              <a:t>Иркутская область</a:t>
            </a:r>
            <a:r>
              <a:rPr lang="ru-RU" sz="1600" dirty="0" smtClean="0">
                <a:solidFill>
                  <a:schemeClr val="tx1"/>
                </a:solidFill>
              </a:rPr>
              <a:t>, </a:t>
            </a:r>
            <a:r>
              <a:rPr lang="ru-RU" sz="1600" dirty="0" smtClean="0">
                <a:solidFill>
                  <a:schemeClr val="tx1"/>
                </a:solidFill>
                <a:hlinkClick r:id="rId10" tooltip="Литва"/>
              </a:rPr>
              <a:t>Литва</a:t>
            </a:r>
            <a:r>
              <a:rPr lang="ru-RU" sz="1600" dirty="0" smtClean="0">
                <a:solidFill>
                  <a:schemeClr val="tx1"/>
                </a:solidFill>
              </a:rPr>
              <a:t>, </a:t>
            </a:r>
            <a:r>
              <a:rPr lang="ru-RU" sz="1600" dirty="0" smtClean="0">
                <a:solidFill>
                  <a:schemeClr val="tx1"/>
                </a:solidFill>
                <a:hlinkClick r:id="rId11" tooltip="Армения"/>
              </a:rPr>
              <a:t>Армения</a:t>
            </a:r>
            <a:r>
              <a:rPr lang="ru-RU" sz="1600" dirty="0" smtClean="0">
                <a:solidFill>
                  <a:schemeClr val="tx1"/>
                </a:solidFill>
              </a:rPr>
              <a:t>), у 5,8 % всех учащихся младших классов было </a:t>
            </a:r>
            <a:r>
              <a:rPr lang="ru-RU" sz="1600" dirty="0" err="1" smtClean="0">
                <a:solidFill>
                  <a:schemeClr val="tx1"/>
                </a:solidFill>
              </a:rPr>
              <a:t>диагностированно</a:t>
            </a:r>
            <a:r>
              <a:rPr lang="ru-RU" sz="1600" dirty="0" smtClean="0">
                <a:solidFill>
                  <a:schemeClr val="tx1"/>
                </a:solidFill>
              </a:rPr>
              <a:t> ЗПР. На материалах этих исследований </a:t>
            </a:r>
            <a:r>
              <a:rPr lang="ru-RU" sz="1600" dirty="0" smtClean="0">
                <a:solidFill>
                  <a:schemeClr val="tx1"/>
                </a:solidFill>
                <a:hlinkClick r:id="rId3" tooltip="Певзнер, Мария Семёновна"/>
              </a:rPr>
              <a:t>М. С. Певзнер</a:t>
            </a:r>
            <a:r>
              <a:rPr lang="ru-RU" sz="1600" dirty="0" smtClean="0">
                <a:solidFill>
                  <a:schemeClr val="tx1"/>
                </a:solidFill>
              </a:rPr>
              <a:t> и </a:t>
            </a:r>
            <a:r>
              <a:rPr lang="ru-RU" sz="1600" dirty="0" smtClean="0">
                <a:solidFill>
                  <a:schemeClr val="tx1"/>
                </a:solidFill>
                <a:hlinkClick r:id="rId4" tooltip="Т.А. Власова (страница отсутствует)"/>
              </a:rPr>
              <a:t>Т. А. Власовой</a:t>
            </a:r>
            <a:r>
              <a:rPr lang="ru-RU" sz="1600" dirty="0" smtClean="0">
                <a:solidFill>
                  <a:schemeClr val="tx1"/>
                </a:solidFill>
              </a:rPr>
              <a:t> было предложено разделять общую группу ЗПР на два вида.</a:t>
            </a:r>
          </a:p>
          <a:p>
            <a:pPr algn="ctr"/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928662" y="3143248"/>
            <a:ext cx="642942" cy="571504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286644" y="3143248"/>
            <a:ext cx="642942" cy="571504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498752">
            <a:off x="124591" y="3825482"/>
            <a:ext cx="3237405" cy="153718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chemeClr val="tx1"/>
                </a:solidFill>
              </a:rPr>
              <a:t>Неосложненный психофизический и психический </a:t>
            </a:r>
            <a:r>
              <a:rPr lang="ru-RU" dirty="0" smtClean="0">
                <a:solidFill>
                  <a:schemeClr val="tx1"/>
                </a:solidFill>
                <a:hlinkClick r:id="rId12" tooltip="Инфантилизм"/>
              </a:rPr>
              <a:t>инфантилизм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 rot="21120685">
            <a:off x="5880595" y="3779798"/>
            <a:ext cx="3097850" cy="1512981"/>
          </a:xfrm>
          <a:prstGeom prst="roundRect">
            <a:avLst>
              <a:gd name="adj" fmla="val 24969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chemeClr val="tx1"/>
                </a:solidFill>
              </a:rPr>
              <a:t>«Вторичная» ЗПР, вызванная стойкой </a:t>
            </a:r>
            <a:r>
              <a:rPr lang="ru-RU" dirty="0" smtClean="0">
                <a:solidFill>
                  <a:schemeClr val="tx1"/>
                </a:solidFill>
                <a:hlinkClick r:id="rId13" tooltip="Церебрастения"/>
              </a:rPr>
              <a:t>церебрастенией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различного происхождения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5643570" y="5214950"/>
            <a:ext cx="3500430" cy="1643050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В дальнейшем на основе этой классификации </a:t>
            </a:r>
            <a:r>
              <a:rPr lang="ru-RU" sz="1200" dirty="0" smtClean="0">
                <a:solidFill>
                  <a:schemeClr val="tx1"/>
                </a:solidFill>
                <a:hlinkClick r:id="rId14" tooltip="Лебединская, Клара Самойловна"/>
              </a:rPr>
              <a:t>К. С. Лебединской</a:t>
            </a:r>
            <a:r>
              <a:rPr lang="ru-RU" sz="1200" dirty="0" smtClean="0">
                <a:solidFill>
                  <a:schemeClr val="tx1"/>
                </a:solidFill>
              </a:rPr>
              <a:t> была предложена классификация по </a:t>
            </a:r>
            <a:r>
              <a:rPr lang="ru-RU" sz="1200" dirty="0" err="1" smtClean="0">
                <a:solidFill>
                  <a:schemeClr val="tx1"/>
                </a:solidFill>
              </a:rPr>
              <a:t>этиопатогенетическому</a:t>
            </a:r>
            <a:r>
              <a:rPr lang="ru-RU" sz="1200" dirty="0" smtClean="0">
                <a:solidFill>
                  <a:schemeClr val="tx1"/>
                </a:solidFill>
              </a:rPr>
              <a:t> принципу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hlinkClick r:id="rId2" tooltip="Лебединская, Клара Самойловна"/>
              </a:rPr>
              <a:t>Классификация К. С. Лебединской</a:t>
            </a:r>
            <a:r>
              <a:rPr lang="ru-RU" sz="4000" dirty="0" smtClean="0">
                <a:solidFill>
                  <a:schemeClr val="tx1"/>
                </a:solidFill>
              </a:rPr>
              <a:t> </a:t>
            </a:r>
            <a:endParaRPr lang="ru-RU" sz="4000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4294967295"/>
          </p:nvPr>
        </p:nvGraphicFramePr>
        <p:xfrm>
          <a:off x="0" y="1143000"/>
          <a:ext cx="8258175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Рисунок 11" descr="i (12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1670" y="1928802"/>
            <a:ext cx="1714512" cy="2275901"/>
          </a:xfrm>
          <a:prstGeom prst="rect">
            <a:avLst/>
          </a:prstGeom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</p:spPr>
        <p:txBody>
          <a:bodyPr/>
          <a:lstStyle/>
          <a:p>
            <a:r>
              <a:rPr lang="ru-RU" sz="4000" u="sng" dirty="0" smtClean="0">
                <a:solidFill>
                  <a:srgbClr val="FF0066"/>
                </a:solidFill>
              </a:rPr>
              <a:t>Классификация В. В. Ковалева </a:t>
            </a:r>
            <a:r>
              <a:rPr lang="ru-RU" sz="1800" dirty="0" smtClean="0">
                <a:solidFill>
                  <a:schemeClr val="tx1"/>
                </a:solidFill>
              </a:rPr>
              <a:t>(</a:t>
            </a:r>
            <a:r>
              <a:rPr lang="ru-RU" sz="1800" dirty="0" smtClean="0"/>
              <a:t>Он</a:t>
            </a:r>
            <a:r>
              <a:rPr lang="ru-RU" sz="4000" dirty="0" smtClean="0"/>
              <a:t> </a:t>
            </a:r>
            <a:r>
              <a:rPr lang="ru-RU" sz="1800" dirty="0" smtClean="0"/>
              <a:t>выделяет четыре варианта ЗПР, обусловленных влиянием биологических) факторов</a:t>
            </a:r>
            <a:endParaRPr lang="ru-RU" sz="1800" u="sng" dirty="0">
              <a:solidFill>
                <a:srgbClr val="FF0066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29058" y="1571612"/>
          <a:ext cx="4757742" cy="4554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i (16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224" y="1714488"/>
            <a:ext cx="2428879" cy="1868368"/>
          </a:xfrm>
          <a:prstGeom prst="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Прямоугольник 5"/>
          <p:cNvSpPr/>
          <p:nvPr/>
        </p:nvSpPr>
        <p:spPr>
          <a:xfrm>
            <a:off x="928662" y="3786190"/>
            <a:ext cx="2357454" cy="428628"/>
          </a:xfrm>
          <a:prstGeom prst="rect">
            <a:avLst/>
          </a:prstGeom>
          <a:scene3d>
            <a:camera prst="obliqueTopLef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В. В. Ковалев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66"/>
                </a:solidFill>
              </a:rPr>
              <a:t>Р. Заззо (1910 – 1960 г.)</a:t>
            </a:r>
            <a:endParaRPr lang="ru-RU" b="1" u="sng" dirty="0">
              <a:solidFill>
                <a:srgbClr val="FF0066"/>
              </a:solidFill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643050"/>
            <a:ext cx="1738318" cy="26074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3071810"/>
            <a:ext cx="1618785" cy="2357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868" y="1500174"/>
            <a:ext cx="5429288" cy="500066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accent4"/>
                </a:solidFill>
              </a:rPr>
              <a:t>По мнению Р. Заззо, до сих пор вопрос о ЗПР решался на основе либо только биологических, либо социальных факторов. Однако использование психологических критериев позволяет выделить специфические особенности дефекта у </a:t>
            </a:r>
            <a:r>
              <a:rPr lang="ru-RU" sz="1400" dirty="0" err="1" smtClean="0">
                <a:solidFill>
                  <a:schemeClr val="accent4"/>
                </a:solidFill>
              </a:rPr>
              <a:t>pразличных</a:t>
            </a:r>
            <a:r>
              <a:rPr lang="ru-RU" sz="1400" dirty="0" smtClean="0">
                <a:solidFill>
                  <a:schemeClr val="accent4"/>
                </a:solidFill>
              </a:rPr>
              <a:t> форм ЗПР. Р. Заззо выдвигает идею гетерохронии развития, согласно которой психические функции у детей с нарушением психического развития формируются не в едином темпе. И чем больше выражен дефект психического развития, тем больше расхождение между психическими функциями и психобиологическими возрастными показателями развития. Гетерохрония, согласно Р. Заззо, не приводит к грубой дисгармоничности развития ребенка, так как благодаря компенсаторным механизмам осуществляется своеобразное согласование личности и среды. Для определения характера ЗПР он указывает на необходимость сбора наиболее полной информации: данные о беременности матери, характеристика семейной обстановки, социально-экономический уровень семьи, моральное поведение родителей и отношения между ними.</a:t>
            </a:r>
            <a:endParaRPr lang="ru-RU" sz="14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 spd="med"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66"/>
                </a:solidFill>
              </a:rPr>
              <a:t>А. Валлон (1879 – 1962г.)</a:t>
            </a:r>
            <a:endParaRPr lang="ru-RU" b="1" u="sng" dirty="0">
              <a:solidFill>
                <a:srgbClr val="FF0066"/>
              </a:solidFill>
            </a:endParaRPr>
          </a:p>
        </p:txBody>
      </p:sp>
      <p:pic>
        <p:nvPicPr>
          <p:cNvPr id="4" name="Рисунок 3" descr="i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4572008"/>
            <a:ext cx="1754330" cy="2000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3857628"/>
            <a:ext cx="1428760" cy="2232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 (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1643050"/>
            <a:ext cx="1428760" cy="21647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429124" y="1714488"/>
            <a:ext cx="3571900" cy="464347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accent4"/>
                </a:solidFill>
              </a:rPr>
              <a:t>Он указывал, что «нормальный ребенок открывается через больного». В характеристике развития, которая актуальна и сегодня, А. Валлон основную роль отводил эмоциям, </a:t>
            </a:r>
            <a:r>
              <a:rPr lang="ru-RU" sz="1400" dirty="0" err="1" smtClean="0">
                <a:solidFill>
                  <a:schemeClr val="accent4"/>
                </a:solidFill>
              </a:rPr>
              <a:t>аффективности</a:t>
            </a:r>
            <a:r>
              <a:rPr lang="ru-RU" sz="1400" dirty="0" smtClean="0">
                <a:solidFill>
                  <a:schemeClr val="accent4"/>
                </a:solidFill>
              </a:rPr>
              <a:t>. По его мнению, понимающий ребенок идет за чувствующим ребенком, познавательные и аффективные процессы интегрируются в ходе развития. Диагностировать по А. Валлону — значит не сравнивать ребенка с нарушением психического развития с нормально развивающимися детьми, а выделить нарушение нервной системы, определить его уровень, недостаточность интеграции и координации функциональных систем.</a:t>
            </a:r>
            <a:endParaRPr lang="ru-RU" sz="14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 spd="med">
    <p:wheel spokes="1"/>
  </p:transition>
</p:sld>
</file>

<file path=ppt/theme/theme1.xml><?xml version="1.0" encoding="utf-8"?>
<a:theme xmlns:a="http://schemas.openxmlformats.org/drawingml/2006/main" name="1_colormaster">
  <a:themeElements>
    <a:clrScheme name="1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lormaster">
  <a:themeElements>
    <a:clrScheme name="2_colormaster 12">
      <a:dk1>
        <a:srgbClr val="000000"/>
      </a:dk1>
      <a:lt1>
        <a:srgbClr val="CC99FF"/>
      </a:lt1>
      <a:dk2>
        <a:srgbClr val="1C1C1C"/>
      </a:dk2>
      <a:lt2>
        <a:srgbClr val="4D4D4D"/>
      </a:lt2>
      <a:accent1>
        <a:srgbClr val="0066FF"/>
      </a:accent1>
      <a:accent2>
        <a:srgbClr val="CCCCFF"/>
      </a:accent2>
      <a:accent3>
        <a:srgbClr val="E2CAFF"/>
      </a:accent3>
      <a:accent4>
        <a:srgbClr val="000000"/>
      </a:accent4>
      <a:accent5>
        <a:srgbClr val="AAB8FF"/>
      </a:accent5>
      <a:accent6>
        <a:srgbClr val="B9B9E7"/>
      </a:accent6>
      <a:hlink>
        <a:srgbClr val="FF0066"/>
      </a:hlink>
      <a:folHlink>
        <a:srgbClr val="66CCFF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olormaster">
  <a:themeElements>
    <a:clrScheme name="3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4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5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lormaster">
  <a:themeElements>
    <a:clrScheme name="6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lormaster">
  <a:themeElements>
    <a:clrScheme name="7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colormaster">
  <a:themeElements>
    <a:clrScheme name="8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044</Template>
  <TotalTime>168</TotalTime>
  <Words>1198</Words>
  <Application>Microsoft Office PowerPoint</Application>
  <PresentationFormat>Экран (4:3)</PresentationFormat>
  <Paragraphs>96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Теоретико -методологические основы работы с  детьми с ЗПР</vt:lpstr>
      <vt:lpstr>Заде́ржка психи́ческого разви́тия  (сокр. ЗПР) – это…</vt:lpstr>
      <vt:lpstr>Т.А. Власова, 1971; М.С. Певзнер, 1971; У.В. Ульенкова, 1990</vt:lpstr>
      <vt:lpstr>Причины ЗПР выделяют следующие: </vt:lpstr>
      <vt:lpstr>Наиболее часто употребляемыми классификациями в отечественной психологии являются: </vt:lpstr>
      <vt:lpstr>Классификация К. С. Лебединской </vt:lpstr>
      <vt:lpstr>Классификация В. В. Ковалева (Он выделяет четыре варианта ЗПР, обусловленных влиянием биологических) факторов</vt:lpstr>
      <vt:lpstr>Р. Заззо (1910 – 1960 г.)</vt:lpstr>
      <vt:lpstr>А. Валлон (1879 – 1962г.)</vt:lpstr>
      <vt:lpstr>Л. К. Боченкова</vt:lpstr>
      <vt:lpstr>Эмоциональный мир ребенка</vt:lpstr>
      <vt:lpstr>Слайд 12</vt:lpstr>
      <vt:lpstr>Приоритетными функциями компенсирующего обучения являются: </vt:lpstr>
      <vt:lpstr>Слайд 14</vt:lpstr>
      <vt:lpstr>Слайд 15</vt:lpstr>
      <vt:lpstr>Слайд 16</vt:lpstr>
      <vt:lpstr>Слайд 17</vt:lpstr>
      <vt:lpstr>Основные задачи учителя - дефектолога: </vt:lpstr>
      <vt:lpstr>Технология организации специального коррекционно-развивающего воспитания и обучения детей в дошкольном образовательном учреждении комбинированного вида предусматривает соблюдение следующих условий: </vt:lpstr>
      <vt:lpstr>Слайд 20</vt:lpstr>
      <vt:lpstr>Взаимодействие между специалистами осуществляется в таких формах работы, как:</vt:lpstr>
      <vt:lpstr>Слайд 22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Теоретико -методологические основы работы с  детьми с ЗПР</dc:title>
  <dc:creator>admin</dc:creator>
  <cp:lastModifiedBy>admin</cp:lastModifiedBy>
  <cp:revision>25</cp:revision>
  <dcterms:created xsi:type="dcterms:W3CDTF">2012-12-19T09:11:52Z</dcterms:created>
  <dcterms:modified xsi:type="dcterms:W3CDTF">2012-12-24T11:58:58Z</dcterms:modified>
</cp:coreProperties>
</file>