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6"/>
  </p:notesMasterIdLst>
  <p:sldIdLst>
    <p:sldId id="286" r:id="rId2"/>
    <p:sldId id="288" r:id="rId3"/>
    <p:sldId id="289" r:id="rId4"/>
    <p:sldId id="259" r:id="rId5"/>
    <p:sldId id="296" r:id="rId6"/>
    <p:sldId id="297" r:id="rId7"/>
    <p:sldId id="275" r:id="rId8"/>
    <p:sldId id="298" r:id="rId9"/>
    <p:sldId id="277" r:id="rId10"/>
    <p:sldId id="295" r:id="rId11"/>
    <p:sldId id="293" r:id="rId12"/>
    <p:sldId id="292" r:id="rId13"/>
    <p:sldId id="265" r:id="rId14"/>
    <p:sldId id="28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 varScale="1">
        <p:scale>
          <a:sx n="89" d="100"/>
          <a:sy n="89" d="100"/>
        </p:scale>
        <p:origin x="-103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F06E89-F22B-4F9B-949F-C2C5234B2893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32D465-6D72-4500-B5EF-D1B4D5D47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725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фото – лесная соня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2D465-6D72-4500-B5EF-D1B4D5D47B7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999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фото вверху – чесночница; внизу – уж.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2D465-6D72-4500-B5EF-D1B4D5D47B7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03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фото слева – птенцы черного аиста; справа – малый зуек.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2D465-6D72-4500-B5EF-D1B4D5D47B7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117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фото – аполлон</a:t>
            </a:r>
            <a:r>
              <a:rPr lang="ru-RU" baseline="0" dirty="0" smtClean="0"/>
              <a:t> обыкновенный.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2D465-6D72-4500-B5EF-D1B4D5D47B74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0961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фото слева – лилия саранка; справа – венерин башмачок настоящий.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2D465-6D72-4500-B5EF-D1B4D5D47B7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3567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фото – </a:t>
            </a:r>
            <a:r>
              <a:rPr lang="ru-RU" dirty="0" err="1" smtClean="0"/>
              <a:t>надбородник</a:t>
            </a:r>
            <a:r>
              <a:rPr lang="ru-RU" dirty="0" smtClean="0"/>
              <a:t> безлистый.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2D465-6D72-4500-B5EF-D1B4D5D47B74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341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фото вверху – опенок летний; внизу – </a:t>
            </a:r>
            <a:r>
              <a:rPr lang="ru-RU" dirty="0" err="1" smtClean="0"/>
              <a:t>чешуйчатка</a:t>
            </a:r>
            <a:r>
              <a:rPr lang="ru-RU" dirty="0" smtClean="0"/>
              <a:t> обыкновенная.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2D465-6D72-4500-B5EF-D1B4D5D47B74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8180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фото вверху слева – обыкновенный зимородок; вверху справа – зубр; внизу слева – росянка круглолистная; внизу</a:t>
            </a:r>
            <a:r>
              <a:rPr lang="ru-RU" baseline="0" dirty="0" smtClean="0"/>
              <a:t> справа – махаон.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2D465-6D72-4500-B5EF-D1B4D5D47B74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202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8B7C-907C-4663-9E22-F183B75A6B7A}" type="datetimeFigureOut">
              <a:rPr lang="ru-RU" smtClean="0"/>
              <a:t>07.04.2013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7509-9DB8-446A-8C41-7D3C370CA03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8B7C-907C-4663-9E22-F183B75A6B7A}" type="datetimeFigureOut">
              <a:rPr lang="ru-RU" smtClean="0"/>
              <a:t>07.04.2013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7509-9DB8-446A-8C41-7D3C370CA03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8B7C-907C-4663-9E22-F183B75A6B7A}" type="datetimeFigureOut">
              <a:rPr lang="ru-RU" smtClean="0"/>
              <a:t>07.04.2013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7509-9DB8-446A-8C41-7D3C370CA03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8B7C-907C-4663-9E22-F183B75A6B7A}" type="datetimeFigureOut">
              <a:rPr lang="ru-RU" smtClean="0"/>
              <a:t>07.04.2013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7509-9DB8-446A-8C41-7D3C370CA03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8B7C-907C-4663-9E22-F183B75A6B7A}" type="datetimeFigureOut">
              <a:rPr lang="ru-RU" smtClean="0"/>
              <a:t>07.04.2013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17509-9DB8-446A-8C41-7D3C370CA035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8B7C-907C-4663-9E22-F183B75A6B7A}" type="datetimeFigureOut">
              <a:rPr lang="ru-RU" smtClean="0"/>
              <a:t>07.04.2013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7509-9DB8-446A-8C41-7D3C370CA03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8B7C-907C-4663-9E22-F183B75A6B7A}" type="datetimeFigureOut">
              <a:rPr lang="ru-RU" smtClean="0"/>
              <a:t>07.04.2013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7509-9DB8-446A-8C41-7D3C370CA03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8B7C-907C-4663-9E22-F183B75A6B7A}" type="datetimeFigureOut">
              <a:rPr lang="ru-RU" smtClean="0"/>
              <a:t>07.04.2013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7509-9DB8-446A-8C41-7D3C370CA03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8B7C-907C-4663-9E22-F183B75A6B7A}" type="datetimeFigureOut">
              <a:rPr lang="ru-RU" smtClean="0"/>
              <a:t>07.04.2013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7509-9DB8-446A-8C41-7D3C370CA03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8B7C-907C-4663-9E22-F183B75A6B7A}" type="datetimeFigureOut">
              <a:rPr lang="ru-RU" smtClean="0"/>
              <a:t>07.04.2013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7509-9DB8-446A-8C41-7D3C370CA03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8B7C-907C-4663-9E22-F183B75A6B7A}" type="datetimeFigureOut">
              <a:rPr lang="ru-RU" smtClean="0"/>
              <a:t>07.04.2013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7509-9DB8-446A-8C41-7D3C370CA03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E658B7C-907C-4663-9E22-F183B75A6B7A}" type="datetimeFigureOut">
              <a:rPr lang="ru-RU" smtClean="0"/>
              <a:t>07.04.2013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17509-9DB8-446A-8C41-7D3C370CA035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yansky-les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sz="5400" dirty="0">
                <a:latin typeface="Monotype Corsiva" pitchFamily="66" charset="0"/>
              </a:rPr>
              <a:t>Заповедник </a:t>
            </a:r>
            <a:r>
              <a:rPr lang="ru-RU" sz="5400" dirty="0" smtClean="0">
                <a:latin typeface="Monotype Corsiva" pitchFamily="66" charset="0"/>
              </a:rPr>
              <a:t>  «</a:t>
            </a:r>
            <a:r>
              <a:rPr lang="ru-RU" sz="5400" dirty="0">
                <a:latin typeface="Monotype Corsiva" pitchFamily="66" charset="0"/>
              </a:rPr>
              <a:t>Брянский лес »</a:t>
            </a:r>
            <a:endParaRPr lang="ru-RU" sz="5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5085184"/>
            <a:ext cx="4038600" cy="1656184"/>
          </a:xfrm>
        </p:spPr>
        <p:txBody>
          <a:bodyPr>
            <a:normAutofit fontScale="62500" lnSpcReduction="20000"/>
          </a:bodyPr>
          <a:lstStyle/>
          <a:p>
            <a:pPr marL="137160" indent="0">
              <a:buNone/>
            </a:pPr>
            <a:r>
              <a:rPr lang="ru-RU" i="1" dirty="0" smtClean="0"/>
              <a:t>Подготовила:</a:t>
            </a:r>
          </a:p>
          <a:p>
            <a:pPr marL="137160" indent="0">
              <a:buNone/>
            </a:pPr>
            <a:r>
              <a:rPr lang="ru-RU" i="1" dirty="0"/>
              <a:t>у</a:t>
            </a:r>
            <a:r>
              <a:rPr lang="ru-RU" i="1" dirty="0" smtClean="0"/>
              <a:t>ченица 8 класса</a:t>
            </a:r>
          </a:p>
          <a:p>
            <a:pPr marL="137160" indent="0">
              <a:buNone/>
            </a:pPr>
            <a:r>
              <a:rPr lang="ru-RU" i="1" dirty="0" smtClean="0"/>
              <a:t>МБОУ Чемерновской СОШ</a:t>
            </a:r>
          </a:p>
          <a:p>
            <a:pPr marL="137160" indent="0">
              <a:buNone/>
            </a:pPr>
            <a:r>
              <a:rPr lang="ru-RU" i="1" dirty="0" smtClean="0"/>
              <a:t>Грибанова Юлия.</a:t>
            </a:r>
          </a:p>
          <a:p>
            <a:pPr marL="137160" indent="0">
              <a:buNone/>
            </a:pPr>
            <a:r>
              <a:rPr lang="ru-RU" i="1" dirty="0" smtClean="0"/>
              <a:t>Учитель биологии:</a:t>
            </a:r>
          </a:p>
          <a:p>
            <a:pPr marL="137160" indent="0">
              <a:buNone/>
            </a:pPr>
            <a:r>
              <a:rPr lang="ru-RU" i="1" dirty="0" smtClean="0"/>
              <a:t>Носова М.В.</a:t>
            </a:r>
            <a:endParaRPr lang="ru-RU" i="1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2" b="1852"/>
          <a:stretch>
            <a:fillRect/>
          </a:stretch>
        </p:blipFill>
        <p:spPr bwMode="auto">
          <a:xfrm>
            <a:off x="457200" y="1124744"/>
            <a:ext cx="8291264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3963382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332656"/>
            <a:ext cx="4038600" cy="5793507"/>
          </a:xfrm>
        </p:spPr>
        <p:txBody>
          <a:bodyPr/>
          <a:lstStyle/>
          <a:p>
            <a:pPr marL="137160" indent="0">
              <a:buNone/>
            </a:pPr>
            <a:r>
              <a:rPr lang="ru-RU" dirty="0" smtClean="0"/>
              <a:t>Пять видов сосудистых растений занесены в «Красную книгу» России:</a:t>
            </a:r>
          </a:p>
          <a:p>
            <a:pPr marL="137160" indent="0">
              <a:buNone/>
            </a:pPr>
            <a:r>
              <a:rPr lang="ru-RU" dirty="0"/>
              <a:t>б</a:t>
            </a:r>
            <a:r>
              <a:rPr lang="ru-RU" dirty="0" smtClean="0"/>
              <a:t>ашмачок настоящий,</a:t>
            </a:r>
          </a:p>
          <a:p>
            <a:pPr marL="137160" indent="0">
              <a:buNone/>
            </a:pPr>
            <a:r>
              <a:rPr lang="ru-RU" dirty="0" err="1"/>
              <a:t>н</a:t>
            </a:r>
            <a:r>
              <a:rPr lang="ru-RU" dirty="0" err="1" smtClean="0"/>
              <a:t>адбородник</a:t>
            </a:r>
            <a:r>
              <a:rPr lang="ru-RU" dirty="0" smtClean="0"/>
              <a:t> безлистый,</a:t>
            </a:r>
          </a:p>
          <a:p>
            <a:pPr marL="137160" indent="0">
              <a:buNone/>
            </a:pPr>
            <a:r>
              <a:rPr lang="ru-RU" dirty="0" err="1"/>
              <a:t>п</a:t>
            </a:r>
            <a:r>
              <a:rPr lang="ru-RU" dirty="0" err="1" smtClean="0"/>
              <a:t>альчатокоренник</a:t>
            </a:r>
            <a:r>
              <a:rPr lang="ru-RU" dirty="0" smtClean="0"/>
              <a:t> балтийский,</a:t>
            </a:r>
          </a:p>
          <a:p>
            <a:pPr marL="137160" indent="0">
              <a:buNone/>
            </a:pPr>
            <a:r>
              <a:rPr lang="ru-RU" dirty="0" err="1"/>
              <a:t>п</a:t>
            </a:r>
            <a:r>
              <a:rPr lang="ru-RU" dirty="0" err="1" smtClean="0"/>
              <a:t>альчатокоренник</a:t>
            </a:r>
            <a:r>
              <a:rPr lang="ru-RU" dirty="0" smtClean="0"/>
              <a:t> </a:t>
            </a:r>
            <a:r>
              <a:rPr lang="ru-RU" dirty="0" err="1" smtClean="0"/>
              <a:t>Траунштейнера</a:t>
            </a:r>
            <a:r>
              <a:rPr lang="ru-RU" dirty="0" smtClean="0"/>
              <a:t>,</a:t>
            </a:r>
          </a:p>
          <a:p>
            <a:pPr marL="137160" indent="0">
              <a:buNone/>
            </a:pPr>
            <a:r>
              <a:rPr lang="ru-RU" dirty="0" err="1"/>
              <a:t>п</a:t>
            </a:r>
            <a:r>
              <a:rPr lang="ru-RU" dirty="0" err="1" smtClean="0"/>
              <a:t>ыльцеголовник</a:t>
            </a:r>
            <a:r>
              <a:rPr lang="ru-RU" dirty="0" smtClean="0"/>
              <a:t> красный.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4176464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87843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836712"/>
            <a:ext cx="4176464" cy="151216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Около 300 видов грибов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88641"/>
            <a:ext cx="4316288" cy="35283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3573016"/>
            <a:ext cx="4316288" cy="31683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73016"/>
            <a:ext cx="4320480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320480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386071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Дикая природа этого края уникальна и разнообразна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535112"/>
            <a:ext cx="2808312" cy="2902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499993" y="1535112"/>
            <a:ext cx="2736304" cy="28299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1187624" y="3789040"/>
            <a:ext cx="3309764" cy="29523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724128" y="3789040"/>
            <a:ext cx="3168352" cy="28803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789040"/>
            <a:ext cx="3312368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556792"/>
            <a:ext cx="2880319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2808312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789040"/>
            <a:ext cx="3168351" cy="2880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008451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552" y="188640"/>
            <a:ext cx="3888432" cy="3168352"/>
          </a:xfrm>
        </p:spPr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dirty="0"/>
              <a:t>В 2001 году заповедник "Брянский лес" по программе ЮНЕСКО "Человек и биосфера" получил статус биосферного и является ядром биосферного резервата.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707904" y="2636912"/>
            <a:ext cx="5262736" cy="4032448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636912"/>
            <a:ext cx="5328592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642588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 и ссылки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 smtClean="0"/>
              <a:t>1.Ахромеев Л.М. Природа </a:t>
            </a:r>
            <a:r>
              <a:rPr lang="ru-RU" dirty="0" err="1" smtClean="0"/>
              <a:t>Брянщины</a:t>
            </a:r>
            <a:r>
              <a:rPr lang="ru-RU" dirty="0" smtClean="0"/>
              <a:t>: в вопросах и ответах. Учебно-справочное издание.- Брянск: «Курсив», 2000. – 211 с.</a:t>
            </a:r>
          </a:p>
          <a:p>
            <a:pPr marL="137160" indent="0">
              <a:buNone/>
            </a:pPr>
            <a:r>
              <a:rPr lang="ru-RU" dirty="0" smtClean="0"/>
              <a:t>2.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http://www.bryansky-les.ru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3.</a:t>
            </a:r>
            <a:r>
              <a:rPr lang="en-US" dirty="0"/>
              <a:t> ru.wikipedia.org›</a:t>
            </a:r>
            <a:r>
              <a:rPr lang="ru-RU" dirty="0"/>
              <a:t>Брянский лес</a:t>
            </a:r>
          </a:p>
        </p:txBody>
      </p:sp>
    </p:spTree>
    <p:extLst>
      <p:ext uri="{BB962C8B-B14F-4D97-AF65-F5344CB8AC3E}">
        <p14:creationId xmlns:p14="http://schemas.microsoft.com/office/powerpoint/2010/main" val="375117844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 fontScale="92500" lnSpcReduction="10000"/>
          </a:bodyPr>
          <a:lstStyle/>
          <a:p>
            <a:pPr marL="137160" indent="0">
              <a:buNone/>
            </a:pPr>
            <a:r>
              <a:rPr lang="ru-RU" dirty="0" smtClean="0"/>
              <a:t>     </a:t>
            </a:r>
            <a:r>
              <a:rPr lang="ru-RU" b="1" i="1" u="sng" dirty="0" smtClean="0"/>
              <a:t>Заповедник</a:t>
            </a:r>
            <a:r>
              <a:rPr lang="ru-RU" dirty="0" smtClean="0"/>
              <a:t> – это природная территория или акватория, полностью исключенная из хозяйственного пользования для охраны и изучения природного комплекса в целом.</a:t>
            </a:r>
          </a:p>
          <a:p>
            <a:pPr marL="137160" indent="0">
              <a:buNone/>
            </a:pPr>
            <a:r>
              <a:rPr lang="ru-RU" dirty="0" smtClean="0"/>
              <a:t>     Площадь природных особо охраняемых территорий Брянской области составляет 5,9% (более 200 тыс. га) от ее территории. В их состав входят:</a:t>
            </a:r>
          </a:p>
          <a:p>
            <a:pPr marL="137160" indent="0">
              <a:buNone/>
            </a:pPr>
            <a:r>
              <a:rPr lang="ru-RU" dirty="0"/>
              <a:t>г</a:t>
            </a:r>
            <a:r>
              <a:rPr lang="ru-RU" dirty="0" smtClean="0"/>
              <a:t>осударственный природный заповедник «Брянский лес» - 12 168 га;</a:t>
            </a:r>
          </a:p>
          <a:p>
            <a:pPr marL="137160" indent="0">
              <a:buNone/>
            </a:pPr>
            <a:r>
              <a:rPr lang="ru-RU" dirty="0"/>
              <a:t>о</a:t>
            </a:r>
            <a:r>
              <a:rPr lang="ru-RU" dirty="0" smtClean="0"/>
              <a:t>хранная зона заповедника – 9 159 га;</a:t>
            </a:r>
          </a:p>
          <a:p>
            <a:pPr marL="137160" indent="0">
              <a:buNone/>
            </a:pPr>
            <a:r>
              <a:rPr lang="ru-RU" dirty="0"/>
              <a:t>о</a:t>
            </a:r>
            <a:r>
              <a:rPr lang="ru-RU" dirty="0" smtClean="0"/>
              <a:t>хотничьи заказники – 119 680 га;</a:t>
            </a:r>
          </a:p>
          <a:p>
            <a:pPr marL="137160" indent="0">
              <a:buNone/>
            </a:pPr>
            <a:r>
              <a:rPr lang="ru-RU" dirty="0"/>
              <a:t>п</a:t>
            </a:r>
            <a:r>
              <a:rPr lang="ru-RU" dirty="0" smtClean="0"/>
              <a:t>амятники природы – 8 055 га;</a:t>
            </a:r>
          </a:p>
          <a:p>
            <a:pPr marL="137160" indent="0">
              <a:buNone/>
            </a:pPr>
            <a:r>
              <a:rPr lang="ru-RU" dirty="0"/>
              <a:t>л</a:t>
            </a:r>
            <a:r>
              <a:rPr lang="ru-RU" dirty="0" smtClean="0"/>
              <a:t>ечебно – оздоровительные местности – 400 га,</a:t>
            </a:r>
          </a:p>
          <a:p>
            <a:pPr marL="137160" indent="0">
              <a:buNone/>
            </a:pPr>
            <a:r>
              <a:rPr lang="ru-RU" dirty="0"/>
              <a:t>а</a:t>
            </a:r>
            <a:r>
              <a:rPr lang="ru-RU" dirty="0" smtClean="0"/>
              <a:t> также ценные лесосеменные участки, плюсовые и эталонные насаждения, берегозащитные участки и т.п. 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293438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5461" y="1124744"/>
            <a:ext cx="4286250" cy="438150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6632"/>
            <a:ext cx="4388296" cy="6552728"/>
          </a:xfrm>
        </p:spPr>
        <p:txBody>
          <a:bodyPr/>
          <a:lstStyle/>
          <a:p>
            <a:pPr marL="137160" indent="0">
              <a:buNone/>
            </a:pPr>
            <a:r>
              <a:rPr lang="ru-RU" dirty="0" smtClean="0"/>
              <a:t>Заповедник «Брянский лес» образован </a:t>
            </a:r>
            <a:r>
              <a:rPr lang="ru-RU" b="1" dirty="0" smtClean="0"/>
              <a:t>14 августа 1987 года</a:t>
            </a:r>
            <a:r>
              <a:rPr lang="ru-RU" dirty="0" smtClean="0"/>
              <a:t> на территории </a:t>
            </a:r>
            <a:r>
              <a:rPr lang="ru-RU" dirty="0" err="1" smtClean="0"/>
              <a:t>Трубчевского</a:t>
            </a:r>
            <a:r>
              <a:rPr lang="ru-RU" dirty="0" smtClean="0"/>
              <a:t> и </a:t>
            </a:r>
            <a:r>
              <a:rPr lang="ru-RU" dirty="0" err="1" smtClean="0"/>
              <a:t>Суземского</a:t>
            </a:r>
            <a:r>
              <a:rPr lang="ru-RU" dirty="0" smtClean="0"/>
              <a:t> районов.</a:t>
            </a:r>
          </a:p>
          <a:p>
            <a:pPr marL="137160" indent="0">
              <a:buNone/>
            </a:pPr>
            <a:r>
              <a:rPr lang="ru-RU" dirty="0" smtClean="0"/>
              <a:t>Основная цель заповедника – сохранение и восстановление природных комплексов Брянского лесного массива.</a:t>
            </a:r>
          </a:p>
          <a:p>
            <a:pPr marL="137160" indent="0">
              <a:buNone/>
            </a:pPr>
            <a:r>
              <a:rPr lang="ru-RU" dirty="0" smtClean="0"/>
              <a:t>Кроме этого на территории заповедника проводятся научно – исследовательские работы.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61" y="1124744"/>
            <a:ext cx="4286250" cy="43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551480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648200" y="260649"/>
            <a:ext cx="4038600" cy="5040560"/>
          </a:xfrm>
        </p:spPr>
        <p:txBody>
          <a:bodyPr/>
          <a:lstStyle/>
          <a:p>
            <a:pPr marL="137160" indent="0">
              <a:buNone/>
            </a:pPr>
            <a:r>
              <a:rPr lang="ru-RU" dirty="0"/>
              <a:t>Заповедный лес- это сложный живой механизм с десятками тысяч взаимно переплетенных связей, тонко настроенных по своим законам мудрой природой. Поэтому здесь запрещены все виды хозяйственного пользования.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4392488" cy="50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903903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Природные богатства заповедника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 smtClean="0"/>
              <a:t>В фауне заповедника отмечено 247 видов позвоночных животных, что составляет  около 76% фауны </a:t>
            </a:r>
            <a:r>
              <a:rPr lang="ru-RU" dirty="0" err="1" smtClean="0"/>
              <a:t>Брянщины</a:t>
            </a:r>
            <a:r>
              <a:rPr lang="ru-RU" dirty="0" smtClean="0"/>
              <a:t>. </a:t>
            </a:r>
          </a:p>
          <a:p>
            <a:pPr marL="137160" indent="0">
              <a:buNone/>
            </a:pPr>
            <a:r>
              <a:rPr lang="ru-RU" dirty="0" smtClean="0"/>
              <a:t>Среди их числа млекопитающих насчитывают 44 вида.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060848"/>
            <a:ext cx="4038600" cy="40653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060848"/>
            <a:ext cx="4032448" cy="4076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54180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23529" y="188640"/>
            <a:ext cx="4464495" cy="367240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51520" y="4149080"/>
            <a:ext cx="4176464" cy="2520279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 smtClean="0"/>
              <a:t>А так же:</a:t>
            </a:r>
          </a:p>
          <a:p>
            <a:pPr marL="137160" indent="0">
              <a:buNone/>
            </a:pPr>
            <a:r>
              <a:rPr lang="ru-RU" dirty="0" smtClean="0"/>
              <a:t>6 видов пресмыкающихся,</a:t>
            </a:r>
          </a:p>
          <a:p>
            <a:pPr marL="137160" indent="0">
              <a:buNone/>
            </a:pPr>
            <a:r>
              <a:rPr lang="ru-RU" dirty="0" smtClean="0"/>
              <a:t>11 видов земноводных,</a:t>
            </a:r>
          </a:p>
          <a:p>
            <a:pPr marL="137160" indent="0">
              <a:buNone/>
            </a:pPr>
            <a:r>
              <a:rPr lang="ru-RU" dirty="0" smtClean="0"/>
              <a:t>25 видов рыб,</a:t>
            </a:r>
          </a:p>
          <a:p>
            <a:pPr marL="137160" indent="0">
              <a:buNone/>
            </a:pPr>
            <a:r>
              <a:rPr lang="ru-RU" dirty="0" smtClean="0"/>
              <a:t>1 вид круглоротых.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76056" y="2362200"/>
            <a:ext cx="3888432" cy="41631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55" y="188640"/>
            <a:ext cx="4500669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348880"/>
            <a:ext cx="3816424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203459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4042792" cy="1584176"/>
          </a:xfrm>
        </p:spPr>
        <p:txBody>
          <a:bodyPr>
            <a:normAutofit/>
          </a:bodyPr>
          <a:lstStyle/>
          <a:p>
            <a:r>
              <a:rPr lang="ru-RU" dirty="0"/>
              <a:t>161 вид </a:t>
            </a:r>
            <a:r>
              <a:rPr lang="ru-RU" dirty="0" smtClean="0"/>
              <a:t>птиц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3212976"/>
            <a:ext cx="4038600" cy="33123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28801"/>
            <a:ext cx="4032448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12976"/>
            <a:ext cx="4032448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51530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600201"/>
            <a:ext cx="4244280" cy="34849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332656"/>
            <a:ext cx="4038600" cy="5793507"/>
          </a:xfrm>
        </p:spPr>
        <p:txBody>
          <a:bodyPr/>
          <a:lstStyle/>
          <a:p>
            <a:pPr marL="137160" indent="0">
              <a:buNone/>
            </a:pPr>
            <a:r>
              <a:rPr lang="ru-RU" dirty="0" smtClean="0"/>
              <a:t>На территории заповедника отмечено 13 видов животных, внесенных в «Красную книгу» </a:t>
            </a:r>
            <a:r>
              <a:rPr lang="ru-RU" dirty="0"/>
              <a:t>Р</a:t>
            </a:r>
            <a:r>
              <a:rPr lang="ru-RU" dirty="0" smtClean="0"/>
              <a:t>оссии: аполлон, </a:t>
            </a:r>
            <a:r>
              <a:rPr lang="ru-RU" dirty="0" err="1" smtClean="0"/>
              <a:t>пискулька</a:t>
            </a:r>
            <a:r>
              <a:rPr lang="ru-RU" dirty="0" smtClean="0"/>
              <a:t>, черный аист, скопа, змееяд, большой подорлик, беркут, орлан-белохвост, сапсан, средний дятел, серый сорокопут, гигантская вечерница, зубр.  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0" y="1412777"/>
            <a:ext cx="4421299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824869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332656"/>
            <a:ext cx="597666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Список растений насчитывает более 870 видов, лишайников здесь 120 видов, мхов – 90 видов. </a:t>
            </a:r>
            <a:endParaRPr lang="ru-RU" sz="2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860032" y="1268760"/>
            <a:ext cx="4176464" cy="48574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3356992"/>
            <a:ext cx="3394720" cy="30963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56992"/>
            <a:ext cx="3384376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268760"/>
            <a:ext cx="4176464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595251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680</TotalTime>
  <Words>515</Words>
  <Application>Microsoft Office PowerPoint</Application>
  <PresentationFormat>Экран (4:3)</PresentationFormat>
  <Paragraphs>59</Paragraphs>
  <Slides>14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Заповедник   «Брянский лес »</vt:lpstr>
      <vt:lpstr>Презентация PowerPoint</vt:lpstr>
      <vt:lpstr>Презентация PowerPoint</vt:lpstr>
      <vt:lpstr>Презентация PowerPoint</vt:lpstr>
      <vt:lpstr>Природные богатства заповедника</vt:lpstr>
      <vt:lpstr>Презентация PowerPoint</vt:lpstr>
      <vt:lpstr>161 вид птиц </vt:lpstr>
      <vt:lpstr>Презентация PowerPoint</vt:lpstr>
      <vt:lpstr>Презентация PowerPoint</vt:lpstr>
      <vt:lpstr>Презентация PowerPoint</vt:lpstr>
      <vt:lpstr>Около 300 видов грибов</vt:lpstr>
      <vt:lpstr>Дикая природа этого края уникальна и разнообразна</vt:lpstr>
      <vt:lpstr>Презентация PowerPoint</vt:lpstr>
      <vt:lpstr>Список литературы и ссылки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Заповедник  «Брянский лес »</dc:title>
  <dc:creator>ФСБ</dc:creator>
  <cp:lastModifiedBy>Admin</cp:lastModifiedBy>
  <cp:revision>41</cp:revision>
  <dcterms:created xsi:type="dcterms:W3CDTF">2011-12-14T17:20:14Z</dcterms:created>
  <dcterms:modified xsi:type="dcterms:W3CDTF">2013-04-07T17:17:36Z</dcterms:modified>
</cp:coreProperties>
</file>