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>
        <p:scale>
          <a:sx n="76" d="100"/>
          <a:sy n="76" d="100"/>
        </p:scale>
        <p:origin x="-128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021448-9D24-4745-8CE4-A93E8217A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 userDrawn="1"/>
        </p:nvSpPr>
        <p:spPr>
          <a:xfrm>
            <a:off x="642910" y="500042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</a:rPr>
              <a:t>Устный счёт: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1571612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/>
              <a:t>Даны числа: -9; 12; 3/5; -4,6; 9; 6,08;</a:t>
            </a:r>
            <a:r>
              <a:rPr lang="ru-RU" sz="2400" b="1" baseline="0" dirty="0" smtClean="0"/>
              <a:t> -3/5; 0,001; 123; -12; 0.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baseline="0" dirty="0" smtClean="0"/>
              <a:t>Назовите отрицательные, положительные, натуральные, дробные, целые числа.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baseline="0" dirty="0" smtClean="0"/>
              <a:t>Назовите числа, противоположные данным числам.</a:t>
            </a:r>
          </a:p>
          <a:p>
            <a:pPr marL="800100" lvl="1" indent="-342900">
              <a:buFont typeface="Arial" pitchFamily="34" charset="0"/>
              <a:buNone/>
            </a:pPr>
            <a:endParaRPr lang="ru-RU" sz="2400" b="1" baseline="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2400" b="1" baseline="0" dirty="0" smtClean="0"/>
              <a:t>Каким числом будет число –а, если: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baseline="0" dirty="0" smtClean="0"/>
              <a:t>а – отрицательное;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baseline="0" dirty="0" smtClean="0"/>
              <a:t>а = 0;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baseline="0" dirty="0" smtClean="0"/>
              <a:t>а – положительное число. </a:t>
            </a:r>
            <a:endParaRPr lang="ru-RU" sz="2400" b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1E527F-EA66-4454-AF76-B44FAEF4EA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AEA60-10A5-49B4-B509-72C6730186EA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377C4-4BB1-4EEC-BC14-2D393A9FF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2636838"/>
            <a:ext cx="6400800" cy="1800225"/>
          </a:xfrm>
        </p:spPr>
        <p:txBody>
          <a:bodyPr/>
          <a:lstStyle/>
          <a:p>
            <a:r>
              <a:rPr lang="ru-RU" sz="5400" b="1">
                <a:solidFill>
                  <a:srgbClr val="0000FF"/>
                </a:solidFill>
                <a:latin typeface="Comic Sans MS" pitchFamily="66" charset="0"/>
              </a:rPr>
              <a:t>Тема</a:t>
            </a:r>
            <a:r>
              <a:rPr lang="en-US" sz="54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5400" b="1">
                <a:solidFill>
                  <a:srgbClr val="0000FF"/>
                </a:solidFill>
                <a:latin typeface="Comic Sans MS" pitchFamily="66" charset="0"/>
              </a:rPr>
              <a:t>урока :</a:t>
            </a:r>
            <a:br>
              <a:rPr lang="ru-RU" sz="5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5400" b="1">
                <a:solidFill>
                  <a:srgbClr val="0000FF"/>
                </a:solidFill>
                <a:latin typeface="Comic Sans MS" pitchFamily="66" charset="0"/>
              </a:rPr>
              <a:t> «Модуль числа»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2209800"/>
            <a:ext cx="5870605" cy="2290770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401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27784" y="5786454"/>
            <a:ext cx="5600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a_AlbionicExp" pitchFamily="34" charset="-52"/>
              </a:rPr>
              <a:t>Выполнила: учитель математики </a:t>
            </a:r>
            <a:r>
              <a:rPr lang="ru-RU" dirty="0" err="1" smtClean="0">
                <a:solidFill>
                  <a:srgbClr val="0000FF"/>
                </a:solidFill>
                <a:latin typeface="a_AlbionicExp" pitchFamily="34" charset="-52"/>
              </a:rPr>
              <a:t>Давлетшина</a:t>
            </a:r>
            <a:r>
              <a:rPr lang="ru-RU" dirty="0" smtClean="0">
                <a:solidFill>
                  <a:srgbClr val="0000FF"/>
                </a:solidFill>
                <a:latin typeface="a_AlbionicExp" pitchFamily="34" charset="-52"/>
              </a:rPr>
              <a:t> Т.М.</a:t>
            </a:r>
          </a:p>
          <a:p>
            <a:endParaRPr lang="ru-RU" dirty="0">
              <a:solidFill>
                <a:srgbClr val="0000FF"/>
              </a:solidFill>
              <a:latin typeface="a_AlbionicExp" pitchFamily="34" charset="-52"/>
            </a:endParaRPr>
          </a:p>
          <a:p>
            <a:r>
              <a:rPr lang="en-US" b="1"/>
              <a:t>tagzima2013.ucoz.com</a:t>
            </a:r>
            <a:endParaRPr lang="ru-RU" dirty="0" smtClean="0">
              <a:solidFill>
                <a:srgbClr val="0000FF"/>
              </a:solidFill>
              <a:latin typeface="a_AlbionicExp" pitchFamily="34" charset="-52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a_AlbionicExp" pitchFamily="34" charset="-52"/>
              </a:rPr>
              <a:t>.</a:t>
            </a:r>
            <a:endParaRPr lang="ru-RU" dirty="0">
              <a:solidFill>
                <a:srgbClr val="0000FF"/>
              </a:solidFill>
              <a:latin typeface="a_AlbionicExp" pitchFamily="34" charset="-5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762000"/>
            <a:ext cx="7620000" cy="220980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Модуль положительного числа равен самому числу.</a:t>
            </a:r>
            <a:br>
              <a:rPr lang="ru-RU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Модуль нуля равен нулю.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810000"/>
            <a:ext cx="8135937" cy="2571750"/>
          </a:xfrm>
        </p:spPr>
        <p:txBody>
          <a:bodyPr/>
          <a:lstStyle/>
          <a:p>
            <a:r>
              <a:rPr lang="ru-RU"/>
              <a:t>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96950" y="3810000"/>
            <a:ext cx="7150100" cy="2406650"/>
            <a:chOff x="599" y="2432"/>
            <a:chExt cx="4504" cy="1516"/>
          </a:xfrm>
        </p:grpSpPr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793" y="2704"/>
              <a:ext cx="40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3651" y="2704"/>
              <a:ext cx="45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2064" y="2704"/>
              <a:ext cx="45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2" name="AutoShape 8"/>
            <p:cNvSpPr>
              <a:spLocks/>
            </p:cNvSpPr>
            <p:nvPr/>
          </p:nvSpPr>
          <p:spPr bwMode="auto">
            <a:xfrm rot="-5400000">
              <a:off x="2787" y="2072"/>
              <a:ext cx="141" cy="1587"/>
            </a:xfrm>
            <a:prstGeom prst="leftBrace">
              <a:avLst>
                <a:gd name="adj1" fmla="val 9379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3560" y="2432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b="1">
                  <a:latin typeface="Arial" charset="0"/>
                </a:rPr>
                <a:t>А(7)</a:t>
              </a: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2006" y="244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>
                  <a:latin typeface="Arial" charset="0"/>
                </a:rPr>
                <a:t>0</a:t>
              </a:r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2777" y="2898"/>
              <a:ext cx="9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7 единиц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599" y="3352"/>
              <a:ext cx="4504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rgbClr val="0000FF"/>
                  </a:solidFill>
                  <a:latin typeface="Arial" charset="0"/>
                  <a:cs typeface="Arial" charset="0"/>
                </a:rPr>
                <a:t>│7│=7              │1,5│= 1,5       </a:t>
              </a:r>
              <a:r>
                <a:rPr lang="ru-RU" sz="2800" b="1">
                  <a:solidFill>
                    <a:srgbClr val="0000FF"/>
                  </a:solidFill>
                  <a:latin typeface="Arial" charset="0"/>
                </a:rPr>
                <a:t>│0│ = 0</a:t>
              </a:r>
            </a:p>
            <a:p>
              <a:r>
                <a:rPr lang="ru-RU" sz="2800" b="1">
                  <a:latin typeface="Arial" charset="0"/>
                  <a:cs typeface="Arial" charset="0"/>
                </a:rPr>
                <a:t>                   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9AB3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9AB3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066800"/>
            <a:ext cx="7620000" cy="2533650"/>
          </a:xfrm>
        </p:spPr>
        <p:txBody>
          <a:bodyPr/>
          <a:lstStyle/>
          <a:p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Модуль отрицательного числа равен противоположному числу.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4191000"/>
            <a:ext cx="7597775" cy="2049463"/>
            <a:chOff x="645" y="2655"/>
            <a:chExt cx="4786" cy="1291"/>
          </a:xfrm>
        </p:grpSpPr>
        <p:sp>
          <p:nvSpPr>
            <p:cNvPr id="17412" name="Line 4"/>
            <p:cNvSpPr>
              <a:spLocks noChangeShapeType="1"/>
            </p:cNvSpPr>
            <p:nvPr/>
          </p:nvSpPr>
          <p:spPr bwMode="auto">
            <a:xfrm>
              <a:off x="1020" y="2976"/>
              <a:ext cx="408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3" name="Oval 5"/>
            <p:cNvSpPr>
              <a:spLocks noChangeArrowheads="1"/>
            </p:cNvSpPr>
            <p:nvPr/>
          </p:nvSpPr>
          <p:spPr bwMode="auto">
            <a:xfrm>
              <a:off x="3696" y="2976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4" name="Oval 6"/>
            <p:cNvSpPr>
              <a:spLocks noChangeArrowheads="1"/>
            </p:cNvSpPr>
            <p:nvPr/>
          </p:nvSpPr>
          <p:spPr bwMode="auto">
            <a:xfrm>
              <a:off x="2109" y="2976"/>
              <a:ext cx="45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684" y="2655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>
                  <a:latin typeface="Arial" charset="0"/>
                </a:rPr>
                <a:t>0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2051" y="2701"/>
              <a:ext cx="5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>
                  <a:latin typeface="Arial" charset="0"/>
                </a:rPr>
                <a:t>А(- 7)</a:t>
              </a:r>
            </a:p>
          </p:txBody>
        </p:sp>
        <p:sp>
          <p:nvSpPr>
            <p:cNvPr id="17417" name="AutoShape 9"/>
            <p:cNvSpPr>
              <a:spLocks/>
            </p:cNvSpPr>
            <p:nvPr/>
          </p:nvSpPr>
          <p:spPr bwMode="auto">
            <a:xfrm rot="-5400000">
              <a:off x="2787" y="2389"/>
              <a:ext cx="232" cy="1587"/>
            </a:xfrm>
            <a:prstGeom prst="leftBrace">
              <a:avLst>
                <a:gd name="adj1" fmla="val 5700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2822" y="3245"/>
              <a:ext cx="83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>
                  <a:latin typeface="Arial" charset="0"/>
                </a:rPr>
                <a:t>7 единиц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735" y="3715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645" y="3546"/>
              <a:ext cx="47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solidFill>
                    <a:srgbClr val="0000FF"/>
                  </a:solidFill>
                  <a:latin typeface="Arial" charset="0"/>
                  <a:cs typeface="Arial" charset="0"/>
                </a:rPr>
                <a:t>     │</a:t>
              </a:r>
              <a:r>
                <a:rPr lang="ru-RU" sz="2800" b="1">
                  <a:solidFill>
                    <a:srgbClr val="0000FF"/>
                  </a:solidFill>
                  <a:latin typeface="Arial" charset="0"/>
                  <a:cs typeface="Arial" charset="0"/>
                </a:rPr>
                <a:t>- 7│= 7                      │- 1,5│ = 1,5</a:t>
              </a:r>
              <a:r>
                <a:rPr lang="ru-RU" b="1">
                  <a:latin typeface="Arial" charset="0"/>
                  <a:cs typeface="Arial" charset="0"/>
                </a:rPr>
                <a:t>                     </a:t>
              </a:r>
              <a:endParaRPr lang="ru-RU"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9AB3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9AB3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Противоположные числа имеют равные модули.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648200"/>
            <a:ext cx="8153400" cy="1477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latin typeface="Comic Sans MS" pitchFamily="66" charset="0"/>
              </a:rPr>
              <a:t>Модуль не может быть отрицательным числом!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851025" y="28416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  <a:cs typeface="Arial" charset="0"/>
              </a:rPr>
              <a:t>││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671638" y="5897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1">
              <a:latin typeface="Aria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57400" y="2209800"/>
            <a:ext cx="5853113" cy="1774825"/>
            <a:chOff x="1292" y="1084"/>
            <a:chExt cx="3687" cy="977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292" y="1084"/>
              <a:ext cx="3687" cy="796"/>
              <a:chOff x="1234" y="1097"/>
              <a:chExt cx="3687" cy="796"/>
            </a:xfrm>
          </p:grpSpPr>
          <p:sp>
            <p:nvSpPr>
              <p:cNvPr id="18440" name="Text Box 8"/>
              <p:cNvSpPr txBox="1">
                <a:spLocks noChangeArrowheads="1"/>
              </p:cNvSpPr>
              <p:nvPr/>
            </p:nvSpPr>
            <p:spPr bwMode="auto">
              <a:xfrm>
                <a:off x="1234" y="1097"/>
                <a:ext cx="3373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latin typeface="Arial" charset="0"/>
                    <a:cs typeface="Arial" charset="0"/>
                  </a:rPr>
                  <a:t>│</a:t>
                </a:r>
                <a:r>
                  <a:rPr lang="ru-RU" sz="2800" b="1" dirty="0">
                    <a:latin typeface="Arial" charset="0"/>
                    <a:cs typeface="Arial" charset="0"/>
                  </a:rPr>
                  <a:t>5│ = 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5</a:t>
                </a:r>
                <a:r>
                  <a:rPr lang="ru-RU" sz="2800" b="1" dirty="0">
                    <a:solidFill>
                      <a:schemeClr val="hlink"/>
                    </a:solidFill>
                    <a:latin typeface="Arial" charset="0"/>
                    <a:cs typeface="Arial" charset="0"/>
                  </a:rPr>
                  <a:t> </a:t>
                </a:r>
                <a:r>
                  <a:rPr lang="ru-RU" sz="2800" b="1" dirty="0">
                    <a:latin typeface="Arial" charset="0"/>
                    <a:cs typeface="Arial" charset="0"/>
                  </a:rPr>
                  <a:t>                        │- 5│ = 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5</a:t>
                </a:r>
                <a:endParaRPr lang="ru-RU" sz="2800" dirty="0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8441" name="Line 9"/>
              <p:cNvSpPr>
                <a:spLocks noChangeShapeType="1"/>
              </p:cNvSpPr>
              <p:nvPr/>
            </p:nvSpPr>
            <p:spPr bwMode="auto">
              <a:xfrm>
                <a:off x="1292" y="1706"/>
                <a:ext cx="362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2" name="Oval 10"/>
              <p:cNvSpPr>
                <a:spLocks noChangeArrowheads="1"/>
              </p:cNvSpPr>
              <p:nvPr/>
            </p:nvSpPr>
            <p:spPr bwMode="auto">
              <a:xfrm>
                <a:off x="3061" y="1706"/>
                <a:ext cx="46" cy="4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3" name="Oval 11"/>
              <p:cNvSpPr>
                <a:spLocks noChangeArrowheads="1"/>
              </p:cNvSpPr>
              <p:nvPr/>
            </p:nvSpPr>
            <p:spPr bwMode="auto">
              <a:xfrm>
                <a:off x="4150" y="1706"/>
                <a:ext cx="45" cy="4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4" name="Oval 12"/>
              <p:cNvSpPr>
                <a:spLocks noChangeArrowheads="1"/>
              </p:cNvSpPr>
              <p:nvPr/>
            </p:nvSpPr>
            <p:spPr bwMode="auto">
              <a:xfrm>
                <a:off x="1927" y="1706"/>
                <a:ext cx="46" cy="4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5" name="Text Box 13"/>
              <p:cNvSpPr txBox="1">
                <a:spLocks noChangeArrowheads="1"/>
              </p:cNvSpPr>
              <p:nvPr/>
            </p:nvSpPr>
            <p:spPr bwMode="auto">
              <a:xfrm>
                <a:off x="1869" y="1387"/>
                <a:ext cx="302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000" b="1">
                    <a:latin typeface="Arial" charset="0"/>
                  </a:rPr>
                  <a:t>- 5</a:t>
                </a:r>
              </a:p>
            </p:txBody>
          </p:sp>
          <p:sp>
            <p:nvSpPr>
              <p:cNvPr id="18446" name="Text Box 14"/>
              <p:cNvSpPr txBox="1">
                <a:spLocks noChangeArrowheads="1"/>
              </p:cNvSpPr>
              <p:nvPr/>
            </p:nvSpPr>
            <p:spPr bwMode="auto">
              <a:xfrm>
                <a:off x="4092" y="1433"/>
                <a:ext cx="205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000" b="1">
                    <a:latin typeface="Arial" charset="0"/>
                  </a:rPr>
                  <a:t>5</a:t>
                </a:r>
              </a:p>
            </p:txBody>
          </p:sp>
          <p:sp>
            <p:nvSpPr>
              <p:cNvPr id="18447" name="AutoShape 15"/>
              <p:cNvSpPr>
                <a:spLocks/>
              </p:cNvSpPr>
              <p:nvPr/>
            </p:nvSpPr>
            <p:spPr bwMode="auto">
              <a:xfrm rot="-5400000">
                <a:off x="2446" y="1279"/>
                <a:ext cx="141" cy="1088"/>
              </a:xfrm>
              <a:prstGeom prst="leftBrace">
                <a:avLst>
                  <a:gd name="adj1" fmla="val 64303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8" name="AutoShape 16"/>
              <p:cNvSpPr>
                <a:spLocks/>
              </p:cNvSpPr>
              <p:nvPr/>
            </p:nvSpPr>
            <p:spPr bwMode="auto">
              <a:xfrm rot="-5400000">
                <a:off x="3512" y="1255"/>
                <a:ext cx="187" cy="1089"/>
              </a:xfrm>
              <a:prstGeom prst="leftBrace">
                <a:avLst>
                  <a:gd name="adj1" fmla="val 48529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9" name="Text Box 17"/>
              <p:cNvSpPr txBox="1">
                <a:spLocks noChangeArrowheads="1"/>
              </p:cNvSpPr>
              <p:nvPr/>
            </p:nvSpPr>
            <p:spPr bwMode="auto">
              <a:xfrm>
                <a:off x="3026" y="1518"/>
                <a:ext cx="116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ru-RU" b="1">
                  <a:latin typeface="Arial" charset="0"/>
                </a:endParaRPr>
              </a:p>
            </p:txBody>
          </p:sp>
          <p:sp>
            <p:nvSpPr>
              <p:cNvPr id="18450" name="Text Box 18"/>
              <p:cNvSpPr txBox="1">
                <a:spLocks noChangeArrowheads="1"/>
              </p:cNvSpPr>
              <p:nvPr/>
            </p:nvSpPr>
            <p:spPr bwMode="auto">
              <a:xfrm>
                <a:off x="3003" y="1433"/>
                <a:ext cx="205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000" b="1">
                    <a:latin typeface="Arial" charset="0"/>
                  </a:rPr>
                  <a:t>0</a:t>
                </a:r>
              </a:p>
            </p:txBody>
          </p:sp>
        </p:grpSp>
        <p:sp>
          <p:nvSpPr>
            <p:cNvPr id="18451" name="Text Box 19"/>
            <p:cNvSpPr txBox="1">
              <a:spLocks noChangeArrowheads="1"/>
            </p:cNvSpPr>
            <p:nvPr/>
          </p:nvSpPr>
          <p:spPr bwMode="auto">
            <a:xfrm>
              <a:off x="3198" y="1842"/>
              <a:ext cx="14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chemeClr val="hlink"/>
                  </a:solidFill>
                  <a:latin typeface="Arial" charset="0"/>
                </a:rPr>
                <a:t>5</a:t>
              </a:r>
              <a:r>
                <a:rPr lang="ru-RU" sz="2000" b="1">
                  <a:latin typeface="Arial" charset="0"/>
                </a:rPr>
                <a:t> единиц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2064" y="1843"/>
              <a:ext cx="874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chemeClr val="hlink"/>
                  </a:solidFill>
                  <a:latin typeface="Arial" charset="0"/>
                </a:rPr>
                <a:t>5</a:t>
              </a:r>
              <a:r>
                <a:rPr lang="ru-RU" sz="2000" b="1">
                  <a:latin typeface="Arial" charset="0"/>
                </a:rPr>
                <a:t> единиц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ru-RU" dirty="0" err="1">
                <a:solidFill>
                  <a:srgbClr val="0000FF"/>
                </a:solidFill>
                <a:latin typeface="Comic Sans MS" pitchFamily="66" charset="0"/>
              </a:rPr>
              <a:t>Прикольно</a:t>
            </a:r>
            <a:r>
              <a:rPr lang="ru-RU" dirty="0">
                <a:solidFill>
                  <a:srgbClr val="0000FF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56388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200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Представь, что модуль – это баня, а знак «минус» - грязь.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    Оказываясь под знаком модуля, отрицательное число «моется» и выходит без знака «минус» - чистым.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    В бане могут «мыться» (т.е. стоять под знаком модуля) как положительные, так и отрицательные числа.</a:t>
            </a:r>
            <a:r>
              <a:rPr lang="ru-RU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br>
              <a:rPr lang="ru-RU" dirty="0">
                <a:solidFill>
                  <a:srgbClr val="0000FF"/>
                </a:solidFill>
                <a:cs typeface="Times New Roman" pitchFamily="18" charset="0"/>
              </a:rPr>
            </a:br>
            <a:r>
              <a:rPr lang="ru-RU" sz="800" dirty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sz="800" dirty="0">
                <a:solidFill>
                  <a:srgbClr val="000000"/>
                </a:solidFill>
                <a:cs typeface="Times New Roman" pitchFamily="18" charset="0"/>
              </a:rPr>
            </a:br>
            <a:endParaRPr lang="ru-RU" sz="8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25603" name="Picture 3" descr="10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18187" y="3048000"/>
            <a:ext cx="3325813" cy="3108325"/>
          </a:xfrm>
          <a:solidFill>
            <a:srgbClr val="FFFF99"/>
          </a:solidFill>
          <a:ln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7463" y="533400"/>
            <a:ext cx="196373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Найдите модуль каждого из чисел: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2519362" cy="334168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12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7,08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6,32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0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72</a:t>
            </a:r>
          </a:p>
          <a:p>
            <a:endParaRPr lang="ru-RU" sz="3600">
              <a:solidFill>
                <a:srgbClr val="FF0000"/>
              </a:solidFill>
            </a:endParaRPr>
          </a:p>
          <a:p>
            <a:endParaRPr 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682750" y="1647825"/>
            <a:ext cx="2516188" cy="3248025"/>
          </a:xfrm>
        </p:spPr>
        <p:txBody>
          <a:bodyPr>
            <a:normAutofit lnSpcReduction="10000"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│12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│7,08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│- 6,32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│0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 -72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│=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1925" y="0"/>
            <a:ext cx="13620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8350"/>
          </a:xfrm>
        </p:spPr>
        <p:txBody>
          <a:bodyPr/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Найдите значение выражения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3150" y="2201863"/>
            <a:ext cx="4117975" cy="3686175"/>
          </a:xfrm>
        </p:spPr>
        <p:txBody>
          <a:bodyPr/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│- 8│+│- 2│=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│- 5│-│ 2│=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│- 8│∙│ - 3│=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│- 27│:│-9│=</a:t>
            </a:r>
          </a:p>
          <a:p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2201863"/>
            <a:ext cx="2143125" cy="3924300"/>
          </a:xfrm>
        </p:spPr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10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3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24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3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0"/>
            <a:ext cx="19034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8350"/>
          </a:xfrm>
        </p:spPr>
        <p:txBody>
          <a:bodyPr/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Решение уравнений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84213" y="1219200"/>
            <a:ext cx="8208962" cy="53054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│</a:t>
            </a:r>
            <a:r>
              <a:rPr lang="ru-RU" sz="2800" b="1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х - а│- </a:t>
            </a:r>
            <a:r>
              <a:rPr lang="ru-RU" sz="2800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расстояние от </a:t>
            </a:r>
            <a:r>
              <a:rPr lang="ru-RU" sz="2800" b="1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а</a:t>
            </a:r>
            <a:r>
              <a:rPr lang="ru-RU" sz="2800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до</a:t>
            </a:r>
            <a:r>
              <a:rPr lang="ru-RU" sz="2800" b="1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х </a:t>
            </a:r>
          </a:p>
          <a:p>
            <a:pPr marL="0" indent="0" algn="ctr">
              <a:buFontTx/>
              <a:buNone/>
            </a:pPr>
            <a:endParaRPr lang="ru-RU" sz="2800" b="1" i="1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marL="0" indent="0" algn="ctr">
              <a:buFontTx/>
              <a:buNone/>
            </a:pPr>
            <a:r>
              <a:rPr lang="ru-RU" sz="2800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Решите уравнение.</a:t>
            </a:r>
          </a:p>
          <a:p>
            <a:pPr marL="0" indent="0" algn="ctr">
              <a:buFontTx/>
              <a:buNone/>
            </a:pPr>
            <a:r>
              <a:rPr lang="ru-RU" sz="28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│</a:t>
            </a:r>
            <a:r>
              <a:rPr lang="ru-RU" sz="2800" b="1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х │= 4</a:t>
            </a:r>
          </a:p>
          <a:p>
            <a:pPr marL="0" indent="0" algn="ctr">
              <a:buFontTx/>
              <a:buNone/>
            </a:pPr>
            <a:endParaRPr lang="ru-RU" sz="280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marL="0" indent="0" algn="ctr">
              <a:buFontTx/>
              <a:buNone/>
            </a:pPr>
            <a:endParaRPr lang="ru-RU" b="1" i="1">
              <a:cs typeface="Arial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47813" y="46529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Arial" charset="0"/>
              </a:rPr>
              <a:t>х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447800" y="3810000"/>
            <a:ext cx="5543550" cy="1125538"/>
            <a:chOff x="1215" y="2918"/>
            <a:chExt cx="3492" cy="709"/>
          </a:xfrm>
        </p:grpSpPr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1215" y="3326"/>
              <a:ext cx="34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3029" y="3281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auto">
            <a:xfrm>
              <a:off x="3891" y="3281"/>
              <a:ext cx="45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2167" y="3281"/>
              <a:ext cx="46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4" name="Arc 10"/>
            <p:cNvSpPr>
              <a:spLocks/>
            </p:cNvSpPr>
            <p:nvPr/>
          </p:nvSpPr>
          <p:spPr bwMode="auto">
            <a:xfrm rot="-2789898">
              <a:off x="3211" y="2918"/>
              <a:ext cx="576" cy="57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5" name="Arc 11"/>
            <p:cNvSpPr>
              <a:spLocks/>
            </p:cNvSpPr>
            <p:nvPr/>
          </p:nvSpPr>
          <p:spPr bwMode="auto">
            <a:xfrm>
              <a:off x="2167" y="3009"/>
              <a:ext cx="863" cy="545"/>
            </a:xfrm>
            <a:custGeom>
              <a:avLst/>
              <a:gdLst>
                <a:gd name="G0" fmla="+- 17747 0 0"/>
                <a:gd name="G1" fmla="+- 21600 0 0"/>
                <a:gd name="G2" fmla="+- 21600 0 0"/>
                <a:gd name="T0" fmla="*/ 0 w 34414"/>
                <a:gd name="T1" fmla="*/ 9288 h 21600"/>
                <a:gd name="T2" fmla="*/ 34414 w 34414"/>
                <a:gd name="T3" fmla="*/ 7861 h 21600"/>
                <a:gd name="T4" fmla="*/ 17747 w 3441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14" h="21600" fill="none" extrusionOk="0">
                  <a:moveTo>
                    <a:pt x="-1" y="9287"/>
                  </a:moveTo>
                  <a:cubicBezTo>
                    <a:pt x="4035" y="3470"/>
                    <a:pt x="10666" y="-1"/>
                    <a:pt x="17747" y="0"/>
                  </a:cubicBezTo>
                  <a:cubicBezTo>
                    <a:pt x="24197" y="0"/>
                    <a:pt x="30311" y="2883"/>
                    <a:pt x="34414" y="7860"/>
                  </a:cubicBezTo>
                </a:path>
                <a:path w="34414" h="21600" stroke="0" extrusionOk="0">
                  <a:moveTo>
                    <a:pt x="-1" y="9287"/>
                  </a:moveTo>
                  <a:cubicBezTo>
                    <a:pt x="4035" y="3470"/>
                    <a:pt x="10666" y="-1"/>
                    <a:pt x="17747" y="0"/>
                  </a:cubicBezTo>
                  <a:cubicBezTo>
                    <a:pt x="24197" y="0"/>
                    <a:pt x="30311" y="2883"/>
                    <a:pt x="34414" y="7860"/>
                  </a:cubicBezTo>
                  <a:lnTo>
                    <a:pt x="17747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2971" y="3293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0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1986" y="3339"/>
              <a:ext cx="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Arial" charset="0"/>
                </a:rPr>
                <a:t>-4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3878" y="3339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>
                <a:latin typeface="Arial" charset="0"/>
              </a:endParaRPr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3833" y="3247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4</a:t>
              </a:r>
            </a:p>
          </p:txBody>
        </p:sp>
      </p:grp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547813" y="5638800"/>
            <a:ext cx="64277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latin typeface="Arial" charset="0"/>
              </a:rPr>
              <a:t> </a:t>
            </a:r>
            <a:r>
              <a:rPr lang="ru-RU" sz="3200" b="1" i="1">
                <a:solidFill>
                  <a:srgbClr val="FF0000"/>
                </a:solidFill>
                <a:latin typeface="Arial" charset="0"/>
              </a:rPr>
              <a:t>Ответ.            Х = - 4  и   х 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00FF"/>
                </a:solidFill>
                <a:latin typeface="Comic Sans MS" pitchFamily="66" charset="0"/>
              </a:rPr>
              <a:t>Примеры решений уравнений.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  │</a:t>
            </a:r>
            <a:r>
              <a:rPr lang="ru-RU" sz="4000" b="1" i="1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Х- 2│= 5 </a:t>
            </a:r>
          </a:p>
          <a:p>
            <a:pPr>
              <a:buFontTx/>
              <a:buNone/>
            </a:pPr>
            <a:endParaRPr lang="ru-RU" sz="4000" b="1" i="1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>
              <a:buFontTx/>
              <a:buNone/>
            </a:pPr>
            <a:endParaRPr lang="ru-RU" b="1" i="1">
              <a:cs typeface="Arial" charset="0"/>
            </a:endParaRPr>
          </a:p>
          <a:p>
            <a:pPr>
              <a:buFontTx/>
              <a:buNone/>
            </a:pPr>
            <a:endParaRPr lang="ru-RU">
              <a:cs typeface="Arial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339975" y="2995613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- 3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343400" y="2971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ial" charset="0"/>
              </a:rPr>
              <a:t>  2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588125" y="2971800"/>
            <a:ext cx="498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ial" charset="0"/>
              </a:rPr>
              <a:t>7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47813" y="3500438"/>
            <a:ext cx="6840537" cy="835025"/>
            <a:chOff x="930" y="1888"/>
            <a:chExt cx="4309" cy="526"/>
          </a:xfrm>
        </p:grpSpPr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930" y="1888"/>
              <a:ext cx="43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Oval 9"/>
            <p:cNvSpPr>
              <a:spLocks noChangeArrowheads="1"/>
            </p:cNvSpPr>
            <p:nvPr/>
          </p:nvSpPr>
          <p:spPr bwMode="auto">
            <a:xfrm>
              <a:off x="2880" y="1888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8" name="Oval 10"/>
            <p:cNvSpPr>
              <a:spLocks noChangeArrowheads="1"/>
            </p:cNvSpPr>
            <p:nvPr/>
          </p:nvSpPr>
          <p:spPr bwMode="auto">
            <a:xfrm flipH="1">
              <a:off x="4195" y="1888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1565" y="1888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0" name="AutoShape 12"/>
            <p:cNvSpPr>
              <a:spLocks/>
            </p:cNvSpPr>
            <p:nvPr/>
          </p:nvSpPr>
          <p:spPr bwMode="auto">
            <a:xfrm rot="5400000" flipV="1">
              <a:off x="2087" y="1366"/>
              <a:ext cx="272" cy="1315"/>
            </a:xfrm>
            <a:prstGeom prst="rightBrace">
              <a:avLst>
                <a:gd name="adj1" fmla="val 4028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AutoShape 13"/>
            <p:cNvSpPr>
              <a:spLocks/>
            </p:cNvSpPr>
            <p:nvPr/>
          </p:nvSpPr>
          <p:spPr bwMode="auto">
            <a:xfrm rot="5400000" flipV="1">
              <a:off x="3467" y="1391"/>
              <a:ext cx="232" cy="1315"/>
            </a:xfrm>
            <a:prstGeom prst="rightBrace">
              <a:avLst>
                <a:gd name="adj1" fmla="val 4723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1915" y="2126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-5</a:t>
              </a: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3502" y="2126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5</a:t>
              </a:r>
            </a:p>
          </p:txBody>
        </p:sp>
      </p:grp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1258888" y="4076700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>
              <a:latin typeface="Arial" charset="0"/>
            </a:endParaRP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1116013" y="5334000"/>
            <a:ext cx="71278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FF0000"/>
                </a:solidFill>
              </a:rPr>
              <a:t>Ответ.  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FF0000"/>
                </a:solidFill>
              </a:rPr>
              <a:t>Х = - 3  и  Х =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Решите уравнения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7150"/>
            <a:ext cx="4033838" cy="3529013"/>
          </a:xfrm>
        </p:spPr>
        <p:txBody>
          <a:bodyPr/>
          <a:lstStyle/>
          <a:p>
            <a:r>
              <a:rPr lang="ru-RU" sz="3600">
                <a:cs typeface="Arial" charset="0"/>
              </a:rPr>
              <a:t>│</a:t>
            </a:r>
            <a:r>
              <a:rPr lang="ru-RU" sz="3600" b="1" i="1">
                <a:cs typeface="Arial" charset="0"/>
              </a:rPr>
              <a:t>х│= 25</a:t>
            </a:r>
          </a:p>
          <a:p>
            <a:r>
              <a:rPr lang="ru-RU" sz="3600">
                <a:cs typeface="Arial" charset="0"/>
              </a:rPr>
              <a:t>│</a:t>
            </a:r>
            <a:r>
              <a:rPr lang="ru-RU" sz="3600" b="1" i="1">
                <a:cs typeface="Arial" charset="0"/>
              </a:rPr>
              <a:t>х - 12│= 6</a:t>
            </a:r>
          </a:p>
          <a:p>
            <a:r>
              <a:rPr lang="ru-RU" sz="3600" b="1" i="1">
                <a:cs typeface="Arial" charset="0"/>
              </a:rPr>
              <a:t>│х - 3│= 0</a:t>
            </a:r>
          </a:p>
          <a:p>
            <a:r>
              <a:rPr lang="ru-RU" sz="3600">
                <a:cs typeface="Arial" charset="0"/>
              </a:rPr>
              <a:t>│</a:t>
            </a:r>
            <a:r>
              <a:rPr lang="ru-RU" sz="3600" b="1" i="1">
                <a:cs typeface="Arial" charset="0"/>
              </a:rPr>
              <a:t>х│= - 7,5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2519363"/>
            <a:ext cx="4033837" cy="3606800"/>
          </a:xfrm>
        </p:spPr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х = 25 и х = - 25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х = 18 и х = 6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х = 3 и х = -3</a:t>
            </a:r>
          </a:p>
          <a:p>
            <a:pPr>
              <a:buFontTx/>
              <a:buNone/>
            </a:pPr>
            <a:r>
              <a:rPr lang="ru-RU" sz="3600">
                <a:solidFill>
                  <a:srgbClr val="FF0000"/>
                </a:solidFill>
              </a:rPr>
              <a:t>Корней 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rgbClr val="0000FF"/>
                </a:solidFill>
                <a:latin typeface="Comic Sans MS" pitchFamily="66" charset="0"/>
              </a:rPr>
              <a:t>Поняли?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0000FF"/>
                </a:solidFill>
                <a:latin typeface="Comic Sans MS" pitchFamily="66" charset="0"/>
              </a:rPr>
              <a:t>А теперь…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438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2060575"/>
            <a:ext cx="8604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1.Что такое координатная прямая?</a:t>
            </a:r>
          </a:p>
          <a:p>
            <a:r>
              <a:rPr lang="ru-RU" sz="3200" b="1">
                <a:latin typeface="Times New Roman" pitchFamily="18" charset="0"/>
              </a:rPr>
              <a:t>2.Что называют координатой точки на прямой?</a:t>
            </a:r>
          </a:p>
          <a:p>
            <a:r>
              <a:rPr lang="ru-RU" sz="3200" b="1">
                <a:latin typeface="Times New Roman" pitchFamily="18" charset="0"/>
              </a:rPr>
              <a:t>3.Какие числа называются </a:t>
            </a:r>
            <a:endParaRPr lang="en-US" sz="3200" b="1">
              <a:latin typeface="Times New Roman" pitchFamily="18" charset="0"/>
            </a:endParaRPr>
          </a:p>
          <a:p>
            <a:r>
              <a:rPr lang="ru-RU" sz="3200" b="1">
                <a:latin typeface="Times New Roman" pitchFamily="18" charset="0"/>
              </a:rPr>
              <a:t>противоположными?</a:t>
            </a:r>
            <a:endParaRPr lang="en-US" sz="3200" b="1">
              <a:latin typeface="Times New Roman" pitchFamily="18" charset="0"/>
            </a:endParaRPr>
          </a:p>
          <a:p>
            <a:r>
              <a:rPr lang="en-US" sz="3200" b="1">
                <a:latin typeface="Times New Roman" pitchFamily="18" charset="0"/>
              </a:rPr>
              <a:t>4</a:t>
            </a:r>
            <a:r>
              <a:rPr lang="ru-RU" sz="3200" b="1">
                <a:latin typeface="Times New Roman" pitchFamily="18" charset="0"/>
              </a:rPr>
              <a:t>.Как обозначается число, противоположное числу а?</a:t>
            </a:r>
          </a:p>
          <a:p>
            <a:r>
              <a:rPr lang="ru-RU" sz="3200" b="1">
                <a:latin typeface="Times New Roman" pitchFamily="18" charset="0"/>
              </a:rPr>
              <a:t>5.Какие числа называют целыми?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Знаете ли вы, …</a:t>
            </a:r>
          </a:p>
        </p:txBody>
      </p:sp>
      <p:pic>
        <p:nvPicPr>
          <p:cNvPr id="6149" name="Picture 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0"/>
            <a:ext cx="114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114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Самостоятельная работа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324528" cy="54452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Вариант 1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ru-RU" dirty="0" smtClean="0">
                <a:latin typeface="Comic Sans MS" pitchFamily="66" charset="0"/>
              </a:rPr>
              <a:t>Найдите </a:t>
            </a:r>
            <a:r>
              <a:rPr lang="ru-RU" dirty="0">
                <a:latin typeface="Comic Sans MS" pitchFamily="66" charset="0"/>
              </a:rPr>
              <a:t>модуль числа: </a:t>
            </a:r>
            <a:r>
              <a:rPr lang="en-US" dirty="0" smtClean="0"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>
                <a:latin typeface="Comic Sans MS" pitchFamily="66" charset="0"/>
              </a:rPr>
              <a:t>23; 0,34; - 2/3; 2  3/4.</a:t>
            </a:r>
          </a:p>
          <a:p>
            <a:pPr lvl="0">
              <a:buNone/>
            </a:pPr>
            <a:r>
              <a:rPr lang="ru-RU" dirty="0">
                <a:latin typeface="Comic Sans MS" pitchFamily="66" charset="0"/>
              </a:rPr>
              <a:t>Запишите числа, модуль которых равен: </a:t>
            </a:r>
            <a:r>
              <a:rPr lang="en-US" dirty="0" smtClean="0">
                <a:latin typeface="Comic Sans MS" pitchFamily="66" charset="0"/>
              </a:rPr>
              <a:t>               </a:t>
            </a:r>
            <a:r>
              <a:rPr lang="ru-RU" dirty="0" smtClean="0">
                <a:latin typeface="Comic Sans MS" pitchFamily="66" charset="0"/>
              </a:rPr>
              <a:t>4</a:t>
            </a:r>
            <a:r>
              <a:rPr lang="ru-RU" dirty="0">
                <a:latin typeface="Comic Sans MS" pitchFamily="66" charset="0"/>
              </a:rPr>
              <a:t>; 0, 23; 3/7; 3 1/4.</a:t>
            </a:r>
          </a:p>
          <a:p>
            <a:endParaRPr lang="ru-RU" dirty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Вариант 2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ru-RU" dirty="0" smtClean="0">
                <a:latin typeface="Comic Sans MS" pitchFamily="66" charset="0"/>
              </a:rPr>
              <a:t>Найдите </a:t>
            </a:r>
            <a:r>
              <a:rPr lang="ru-RU" dirty="0">
                <a:latin typeface="Comic Sans MS" pitchFamily="66" charset="0"/>
              </a:rPr>
              <a:t>модуль числа: </a:t>
            </a:r>
            <a:r>
              <a:rPr lang="en-US" dirty="0" smtClean="0">
                <a:latin typeface="Comic Sans MS" pitchFamily="66" charset="0"/>
              </a:rPr>
              <a:t>                                              </a:t>
            </a:r>
            <a:r>
              <a:rPr lang="ru-RU" dirty="0" smtClean="0">
                <a:latin typeface="Comic Sans MS" pitchFamily="66" charset="0"/>
              </a:rPr>
              <a:t>52</a:t>
            </a:r>
            <a:r>
              <a:rPr lang="ru-RU" dirty="0">
                <a:latin typeface="Comic Sans MS" pitchFamily="66" charset="0"/>
              </a:rPr>
              <a:t>; - 1, 24; - 4 2/3; 3/4.</a:t>
            </a:r>
          </a:p>
          <a:p>
            <a:pPr lvl="0">
              <a:buNone/>
            </a:pPr>
            <a:r>
              <a:rPr lang="ru-RU" dirty="0">
                <a:latin typeface="Comic Sans MS" pitchFamily="66" charset="0"/>
              </a:rPr>
              <a:t>Запишите числа, модуль которых равен: </a:t>
            </a:r>
            <a:r>
              <a:rPr lang="en-US" dirty="0" smtClean="0">
                <a:latin typeface="Comic Sans MS" pitchFamily="66" charset="0"/>
              </a:rPr>
              <a:t>                     </a:t>
            </a:r>
            <a:r>
              <a:rPr lang="ru-RU" dirty="0" smtClean="0">
                <a:latin typeface="Comic Sans MS" pitchFamily="66" charset="0"/>
              </a:rPr>
              <a:t>9</a:t>
            </a:r>
            <a:r>
              <a:rPr lang="ru-RU" dirty="0">
                <a:latin typeface="Comic Sans MS" pitchFamily="66" charset="0"/>
              </a:rPr>
              <a:t>; 0,56; 2 5/7; 1/8.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Проверка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Вариант </a:t>
            </a:r>
            <a:r>
              <a:rPr lang="ru-RU" b="1" dirty="0" smtClean="0"/>
              <a:t>1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1. </a:t>
            </a:r>
            <a:r>
              <a:rPr lang="ru-RU" dirty="0" smtClean="0"/>
              <a:t>|- 23|=23</a:t>
            </a:r>
            <a:r>
              <a:rPr lang="ru-RU" dirty="0"/>
              <a:t>; </a:t>
            </a:r>
            <a:r>
              <a:rPr lang="ru-RU" dirty="0" smtClean="0"/>
              <a:t>|0,34|= 0,34</a:t>
            </a:r>
            <a:r>
              <a:rPr lang="ru-RU" dirty="0"/>
              <a:t>; </a:t>
            </a:r>
            <a:r>
              <a:rPr lang="ru-RU" dirty="0" smtClean="0"/>
              <a:t>|2/3|= </a:t>
            </a:r>
            <a:r>
              <a:rPr lang="ru-RU" dirty="0"/>
              <a:t>2/3; </a:t>
            </a:r>
            <a:r>
              <a:rPr lang="ru-RU" dirty="0" smtClean="0"/>
              <a:t> |23/4|=23/4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2. 4 </a:t>
            </a:r>
            <a:r>
              <a:rPr lang="ru-RU" dirty="0" smtClean="0"/>
              <a:t>=|-</a:t>
            </a:r>
            <a:r>
              <a:rPr lang="ru-RU" dirty="0"/>
              <a:t>4</a:t>
            </a:r>
            <a:r>
              <a:rPr lang="ru-RU" dirty="0" smtClean="0"/>
              <a:t>|=|</a:t>
            </a:r>
            <a:r>
              <a:rPr lang="ru-RU" dirty="0"/>
              <a:t>4</a:t>
            </a:r>
            <a:r>
              <a:rPr lang="ru-RU" dirty="0" smtClean="0"/>
              <a:t>|;   </a:t>
            </a:r>
            <a:r>
              <a:rPr lang="ru-RU" dirty="0"/>
              <a:t>0,23</a:t>
            </a:r>
            <a:r>
              <a:rPr lang="ru-RU" dirty="0" smtClean="0"/>
              <a:t>=|-</a:t>
            </a:r>
            <a:r>
              <a:rPr lang="ru-RU" dirty="0"/>
              <a:t>0, </a:t>
            </a:r>
            <a:r>
              <a:rPr lang="ru-RU" dirty="0" smtClean="0"/>
              <a:t>23|=|0,23|;                                3/7 </a:t>
            </a:r>
            <a:r>
              <a:rPr lang="ru-RU" dirty="0"/>
              <a:t>= </a:t>
            </a:r>
            <a:r>
              <a:rPr lang="ru-RU" dirty="0" smtClean="0"/>
              <a:t>|- 3/7|=|3/7|; </a:t>
            </a:r>
            <a:r>
              <a:rPr lang="ru-RU" dirty="0"/>
              <a:t>3 1/4 = </a:t>
            </a:r>
            <a:r>
              <a:rPr lang="ru-RU" dirty="0" smtClean="0"/>
              <a:t>|-</a:t>
            </a:r>
            <a:r>
              <a:rPr lang="ru-RU" dirty="0"/>
              <a:t>3 </a:t>
            </a:r>
            <a:r>
              <a:rPr lang="ru-RU" dirty="0" smtClean="0"/>
              <a:t>1/4|=| </a:t>
            </a:r>
            <a:r>
              <a:rPr lang="ru-RU" dirty="0"/>
              <a:t>3 1/4 |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Вариант </a:t>
            </a:r>
            <a:r>
              <a:rPr lang="ru-RU" b="1" dirty="0" smtClean="0"/>
              <a:t>2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1. |52 </a:t>
            </a:r>
            <a:r>
              <a:rPr lang="en-US" dirty="0"/>
              <a:t>|</a:t>
            </a:r>
            <a:r>
              <a:rPr lang="ru-RU" dirty="0"/>
              <a:t> = 52;   </a:t>
            </a:r>
            <a:r>
              <a:rPr lang="en-US" dirty="0"/>
              <a:t>|</a:t>
            </a:r>
            <a:r>
              <a:rPr lang="ru-RU" dirty="0"/>
              <a:t> -1,24</a:t>
            </a:r>
            <a:r>
              <a:rPr lang="en-US" dirty="0"/>
              <a:t>|</a:t>
            </a:r>
            <a:r>
              <a:rPr lang="ru-RU" dirty="0"/>
              <a:t> = 1, 24;    </a:t>
            </a:r>
            <a:r>
              <a:rPr lang="en-US" dirty="0" smtClean="0"/>
              <a:t>|</a:t>
            </a:r>
            <a:r>
              <a:rPr lang="ru-RU" dirty="0" smtClean="0"/>
              <a:t>- </a:t>
            </a:r>
            <a:r>
              <a:rPr lang="ru-RU" dirty="0"/>
              <a:t>4 </a:t>
            </a:r>
            <a:r>
              <a:rPr lang="ru-RU" dirty="0" smtClean="0"/>
              <a:t>2/3</a:t>
            </a:r>
            <a:r>
              <a:rPr lang="en-US" dirty="0" smtClean="0"/>
              <a:t>|</a:t>
            </a:r>
            <a:r>
              <a:rPr lang="ru-RU" dirty="0" smtClean="0"/>
              <a:t> </a:t>
            </a:r>
            <a:r>
              <a:rPr lang="ru-RU" dirty="0"/>
              <a:t>= 4 2/3;    </a:t>
            </a:r>
            <a:r>
              <a:rPr lang="en-US" dirty="0"/>
              <a:t>|</a:t>
            </a:r>
            <a:r>
              <a:rPr lang="ru-RU" dirty="0"/>
              <a:t>3/4 </a:t>
            </a:r>
            <a:r>
              <a:rPr lang="en-US" dirty="0"/>
              <a:t>|</a:t>
            </a:r>
            <a:r>
              <a:rPr lang="ru-RU" dirty="0"/>
              <a:t> = 3/4</a:t>
            </a:r>
          </a:p>
          <a:p>
            <a:pPr>
              <a:buNone/>
            </a:pPr>
            <a:r>
              <a:rPr lang="ru-RU" dirty="0"/>
              <a:t>2. 9 = </a:t>
            </a:r>
            <a:r>
              <a:rPr lang="en-US" dirty="0"/>
              <a:t>|</a:t>
            </a:r>
            <a:r>
              <a:rPr lang="ru-RU" dirty="0"/>
              <a:t> -9 </a:t>
            </a:r>
            <a:r>
              <a:rPr lang="en-US" dirty="0"/>
              <a:t>|</a:t>
            </a:r>
            <a:r>
              <a:rPr lang="ru-RU" dirty="0"/>
              <a:t> = </a:t>
            </a:r>
            <a:r>
              <a:rPr lang="en-US" dirty="0"/>
              <a:t>|</a:t>
            </a:r>
            <a:r>
              <a:rPr lang="ru-RU" dirty="0"/>
              <a:t> 9 </a:t>
            </a:r>
            <a:r>
              <a:rPr lang="en-US" dirty="0"/>
              <a:t>|</a:t>
            </a:r>
            <a:r>
              <a:rPr lang="ru-RU" dirty="0"/>
              <a:t>;     0,56 = </a:t>
            </a:r>
            <a:r>
              <a:rPr lang="en-US" dirty="0"/>
              <a:t>|</a:t>
            </a:r>
            <a:r>
              <a:rPr lang="ru-RU" dirty="0"/>
              <a:t>- 0, 56 </a:t>
            </a:r>
            <a:r>
              <a:rPr lang="en-US" dirty="0"/>
              <a:t>|</a:t>
            </a:r>
            <a:r>
              <a:rPr lang="ru-RU" dirty="0"/>
              <a:t> =  </a:t>
            </a:r>
            <a:r>
              <a:rPr lang="en-US" dirty="0"/>
              <a:t>|</a:t>
            </a:r>
            <a:r>
              <a:rPr lang="ru-RU" dirty="0"/>
              <a:t> 0,56 </a:t>
            </a:r>
            <a:r>
              <a:rPr lang="en-US" dirty="0"/>
              <a:t>|</a:t>
            </a:r>
            <a:r>
              <a:rPr lang="ru-RU" dirty="0"/>
              <a:t>;    </a:t>
            </a:r>
          </a:p>
          <a:p>
            <a:pPr>
              <a:buNone/>
            </a:pPr>
            <a:r>
              <a:rPr lang="ru-RU" dirty="0"/>
              <a:t>2 5/7 = </a:t>
            </a:r>
            <a:r>
              <a:rPr lang="en-US" dirty="0"/>
              <a:t>|</a:t>
            </a:r>
            <a:r>
              <a:rPr lang="ru-RU" dirty="0"/>
              <a:t> -2 5/7 </a:t>
            </a:r>
            <a:r>
              <a:rPr lang="en-US" dirty="0"/>
              <a:t>|</a:t>
            </a:r>
            <a:r>
              <a:rPr lang="ru-RU" dirty="0"/>
              <a:t> = </a:t>
            </a:r>
            <a:r>
              <a:rPr lang="en-US" dirty="0"/>
              <a:t>|</a:t>
            </a:r>
            <a:r>
              <a:rPr lang="ru-RU" dirty="0"/>
              <a:t> 2 5/7 </a:t>
            </a:r>
            <a:r>
              <a:rPr lang="en-US" dirty="0"/>
              <a:t>|</a:t>
            </a:r>
            <a:r>
              <a:rPr lang="ru-RU" dirty="0"/>
              <a:t>;    1/8 = </a:t>
            </a:r>
            <a:r>
              <a:rPr lang="en-US" dirty="0"/>
              <a:t>|</a:t>
            </a:r>
            <a:r>
              <a:rPr lang="ru-RU" dirty="0"/>
              <a:t> -1/8 </a:t>
            </a:r>
            <a:r>
              <a:rPr lang="en-US" dirty="0"/>
              <a:t>|</a:t>
            </a:r>
            <a:r>
              <a:rPr lang="ru-RU" dirty="0"/>
              <a:t> = </a:t>
            </a:r>
            <a:r>
              <a:rPr lang="en-US" dirty="0"/>
              <a:t>|</a:t>
            </a:r>
            <a:r>
              <a:rPr lang="ru-RU" dirty="0"/>
              <a:t> 1/8 </a:t>
            </a:r>
            <a:r>
              <a:rPr lang="en-US" dirty="0"/>
              <a:t>|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Домашнее задание</a:t>
            </a:r>
            <a:endParaRPr lang="ru-RU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Пункт 28, выучить определения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№953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№958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№965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00141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dirty="0" smtClean="0">
                <a:solidFill>
                  <a:srgbClr val="0000FF"/>
                </a:solidFill>
                <a:latin typeface="a_AlbionicTitulCmJgg" pitchFamily="34" charset="-52"/>
              </a:rPr>
              <a:t>СПАСИБО ЗА </a:t>
            </a:r>
          </a:p>
          <a:p>
            <a:pPr algn="ctr">
              <a:buNone/>
            </a:pPr>
            <a:r>
              <a:rPr lang="ru-RU" sz="8000" dirty="0" smtClean="0">
                <a:solidFill>
                  <a:srgbClr val="0000FF"/>
                </a:solidFill>
                <a:latin typeface="a_AlbionicTitulCmJgg" pitchFamily="34" charset="-52"/>
              </a:rPr>
              <a:t>ВНИМАНИЕ!!! </a:t>
            </a:r>
            <a:endParaRPr lang="ru-RU" sz="8000" dirty="0">
              <a:solidFill>
                <a:srgbClr val="0000FF"/>
              </a:solidFill>
              <a:latin typeface="a_AlbionicTitulCmJgg" pitchFamily="34" charset="-5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649288" y="85725"/>
            <a:ext cx="7624762" cy="1598116"/>
          </a:xfrm>
          <a:prstGeom prst="horizontalScroll">
            <a:avLst>
              <a:gd name="adj" fmla="val 16412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00FF"/>
                </a:solidFill>
              </a:rPr>
              <a:t>Запишите </a:t>
            </a:r>
            <a:r>
              <a:rPr lang="ru-RU" sz="3200" b="1" dirty="0">
                <a:solidFill>
                  <a:srgbClr val="0000FF"/>
                </a:solidFill>
              </a:rPr>
              <a:t>число противоположное данному: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468313" y="191611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7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847975" y="1916113"/>
            <a:ext cx="1436688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–</a:t>
            </a:r>
            <a:r>
              <a:rPr lang="ru-RU"/>
              <a:t> </a:t>
            </a:r>
            <a:r>
              <a:rPr lang="ru-RU" sz="3200" b="1"/>
              <a:t>7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68313" y="314166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–</a:t>
            </a:r>
            <a:r>
              <a:rPr lang="ru-RU" sz="3200">
                <a:solidFill>
                  <a:srgbClr val="000066"/>
                </a:solidFill>
              </a:rPr>
              <a:t> </a:t>
            </a:r>
            <a:r>
              <a:rPr lang="ru-RU" sz="3200" b="1">
                <a:solidFill>
                  <a:srgbClr val="000066"/>
                </a:solidFill>
              </a:rPr>
              <a:t>4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847975" y="3141663"/>
            <a:ext cx="1436688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4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68313" y="4437063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–(–5)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847975" y="4352925"/>
            <a:ext cx="1436688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0066"/>
                </a:solidFill>
              </a:rPr>
              <a:t> </a:t>
            </a:r>
            <a:r>
              <a:rPr lang="ru-RU" sz="3200" b="1"/>
              <a:t>5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" y="5589588"/>
            <a:ext cx="2586038" cy="1093768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–(+3)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2843213" y="5589588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-</a:t>
            </a:r>
            <a:r>
              <a:rPr lang="ru-RU" sz="3200" b="1"/>
              <a:t>3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7456488" y="1974850"/>
            <a:ext cx="1436687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-</a:t>
            </a:r>
            <a:r>
              <a:rPr lang="ru-RU" sz="3200" b="1"/>
              <a:t>6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7456488" y="3200400"/>
            <a:ext cx="1436687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000066"/>
                </a:solidFill>
              </a:rPr>
              <a:t>+</a:t>
            </a:r>
            <a:r>
              <a:rPr lang="ru-RU" sz="3200" b="1"/>
              <a:t>2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7456488" y="441166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-</a:t>
            </a:r>
            <a:r>
              <a:rPr lang="ru-RU" sz="3200" b="1"/>
              <a:t>9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7451725" y="5648325"/>
            <a:ext cx="1436688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-</a:t>
            </a:r>
            <a:r>
              <a:rPr lang="ru-RU" sz="3200" b="1"/>
              <a:t>8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4800600" y="1916113"/>
            <a:ext cx="2320925" cy="1093768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+(–6)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5076825" y="3141663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–(–2)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4953001" y="4292600"/>
            <a:ext cx="2241550" cy="1093768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–(+9)</a:t>
            </a:r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4356100" y="5648325"/>
            <a:ext cx="3111500" cy="1093768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–(–(</a:t>
            </a:r>
            <a:r>
              <a:rPr lang="ru-RU" sz="3200" b="1" dirty="0">
                <a:solidFill>
                  <a:srgbClr val="000066"/>
                </a:solidFill>
                <a:latin typeface="Arial" charset="0"/>
              </a:rPr>
              <a:t>–</a:t>
            </a:r>
            <a:r>
              <a:rPr lang="ru-RU" sz="3200" b="1" dirty="0">
                <a:solidFill>
                  <a:srgbClr val="000066"/>
                </a:solidFill>
              </a:rPr>
              <a:t>8))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7" grpId="0" animBg="1"/>
      <p:bldP spid="8208" grpId="0" animBg="1"/>
      <p:bldP spid="8209" grpId="0" animBg="1"/>
      <p:bldP spid="82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u="sng">
                <a:solidFill>
                  <a:srgbClr val="0000FF"/>
                </a:solidFill>
                <a:latin typeface="Comic Sans MS" pitchFamily="66" charset="0"/>
              </a:rPr>
              <a:t>Упражнения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b="1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1. На координатной прямой отмечены точки М (-7),  К(6), В(-6), С(-0,5), Д(0,5)   Какие из них имеют противоположные координаты?</a:t>
            </a:r>
          </a:p>
          <a:p>
            <a:endParaRPr lang="ru-RU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244" name="Picture 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r"/>
            <a:r>
              <a:rPr lang="ru-RU" b="1" u="sng">
                <a:solidFill>
                  <a:srgbClr val="0000FF"/>
                </a:solidFill>
                <a:latin typeface="Comic Sans MS" pitchFamily="66" charset="0"/>
              </a:rPr>
              <a:t>Упражнения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2.Найти расстояние от  М(-7) и  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К(6</a:t>
            </a: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) до начала отсчета на координатной прямой.</a:t>
            </a:r>
          </a:p>
          <a:p>
            <a:endParaRPr lang="ru-RU" dirty="0"/>
          </a:p>
        </p:txBody>
      </p:sp>
      <p:pic>
        <p:nvPicPr>
          <p:cNvPr id="11268" name="Picture 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u="sng">
                <a:solidFill>
                  <a:srgbClr val="0000FF"/>
                </a:solidFill>
                <a:latin typeface="Comic Sans MS" pitchFamily="66" charset="0"/>
              </a:rPr>
              <a:t>Упражнения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b="1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4.Найдите числа, если на координатной прямой они находятся на расстоянии: </a:t>
            </a:r>
            <a:endParaRPr lang="en-US" b="1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а) 6 единиц от числа 0, </a:t>
            </a:r>
            <a:endParaRPr lang="en-US" b="1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б) на 10 единиц от числа -4</a:t>
            </a:r>
          </a:p>
          <a:p>
            <a:pPr>
              <a:buFontTx/>
              <a:buNone/>
            </a:pPr>
            <a:endParaRPr lang="ru-RU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3316" name="Picture 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606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990600" y="609600"/>
            <a:ext cx="6858000" cy="990600"/>
          </a:xfrm>
          <a:prstGeom prst="rect">
            <a:avLst/>
          </a:prstGeom>
          <a:solidFill>
            <a:srgbClr val="66FF66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4000" b="1">
                <a:solidFill>
                  <a:srgbClr val="0000FF"/>
                </a:solidFill>
              </a:rPr>
              <a:t>Из истории математики</a:t>
            </a: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 flipH="1">
            <a:off x="1905000" y="16764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5562600" y="16764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900113" y="2349500"/>
            <a:ext cx="2454275" cy="312420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851275" y="2133600"/>
            <a:ext cx="4911725" cy="411480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/>
            <a:endParaRPr lang="be-BY" sz="2800" b="1">
              <a:solidFill>
                <a:srgbClr val="0000FF"/>
              </a:solidFill>
            </a:endParaRP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Модуль числа а 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обозначают </a:t>
            </a:r>
            <a:r>
              <a:rPr lang="en-US" sz="3200" b="1">
                <a:solidFill>
                  <a:srgbClr val="0000FF"/>
                </a:solidFill>
              </a:rPr>
              <a:t>|</a:t>
            </a:r>
            <a:r>
              <a:rPr lang="ru-RU" sz="3200" b="1">
                <a:solidFill>
                  <a:srgbClr val="0000FF"/>
                </a:solidFill>
              </a:rPr>
              <a:t>а</a:t>
            </a:r>
            <a:r>
              <a:rPr lang="en-US" sz="3200" b="1">
                <a:solidFill>
                  <a:srgbClr val="0000FF"/>
                </a:solidFill>
              </a:rPr>
              <a:t>|</a:t>
            </a:r>
            <a:r>
              <a:rPr lang="ru-RU" sz="3200" b="1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Этот термин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 «модуль»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 ввел в 1806году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 французский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математик Жорж Аргон.</a:t>
            </a:r>
            <a:endParaRPr lang="en-US" sz="3200" b="1">
              <a:solidFill>
                <a:srgbClr val="0000FF"/>
              </a:solidFill>
            </a:endParaRPr>
          </a:p>
        </p:txBody>
      </p:sp>
      <p:pic>
        <p:nvPicPr>
          <p:cNvPr id="24583" name="Picture 7" descr="EB6C58A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492375"/>
            <a:ext cx="2409825" cy="3024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696200" cy="2667000"/>
          </a:xfrm>
        </p:spPr>
        <p:txBody>
          <a:bodyPr/>
          <a:lstStyle/>
          <a:p>
            <a:r>
              <a:rPr lang="ru-RU" sz="4000" b="1" u="sng">
                <a:solidFill>
                  <a:srgbClr val="0000FF"/>
                </a:solidFill>
                <a:latin typeface="Comic Sans MS" pitchFamily="66" charset="0"/>
              </a:rPr>
              <a:t>Модулем</a:t>
            </a:r>
            <a:r>
              <a:rPr lang="ru-RU" sz="4000">
                <a:solidFill>
                  <a:srgbClr val="0000FF"/>
                </a:solidFill>
                <a:latin typeface="Comic Sans MS" pitchFamily="66" charset="0"/>
              </a:rPr>
              <a:t> числа </a:t>
            </a:r>
            <a:r>
              <a:rPr lang="ru-RU" sz="4000" b="1" i="1">
                <a:solidFill>
                  <a:srgbClr val="0000FF"/>
                </a:solidFill>
                <a:latin typeface="Comic Sans MS" pitchFamily="66" charset="0"/>
              </a:rPr>
              <a:t>а </a:t>
            </a:r>
            <a:r>
              <a:rPr lang="ru-RU" sz="4000">
                <a:solidFill>
                  <a:srgbClr val="0000FF"/>
                </a:solidFill>
                <a:latin typeface="Comic Sans MS" pitchFamily="66" charset="0"/>
              </a:rPr>
              <a:t>называют </a:t>
            </a:r>
            <a:r>
              <a:rPr lang="ru-RU" sz="4000" i="1">
                <a:solidFill>
                  <a:srgbClr val="0000FF"/>
                </a:solidFill>
                <a:latin typeface="Comic Sans MS" pitchFamily="66" charset="0"/>
              </a:rPr>
              <a:t>расстояние</a:t>
            </a:r>
            <a:r>
              <a:rPr lang="ru-RU" sz="4000">
                <a:solidFill>
                  <a:srgbClr val="0000FF"/>
                </a:solidFill>
                <a:latin typeface="Comic Sans MS" pitchFamily="66" charset="0"/>
              </a:rPr>
              <a:t> (в единичных отрезках) от начала координат до точки А(</a:t>
            </a:r>
            <a:r>
              <a:rPr lang="ru-RU" sz="4000" b="1" i="1">
                <a:solidFill>
                  <a:srgbClr val="0000FF"/>
                </a:solidFill>
                <a:latin typeface="Comic Sans MS" pitchFamily="66" charset="0"/>
              </a:rPr>
              <a:t>а</a:t>
            </a:r>
            <a:r>
              <a:rPr lang="ru-RU" sz="4000">
                <a:solidFill>
                  <a:srgbClr val="0000FF"/>
                </a:solidFill>
                <a:latin typeface="Comic Sans MS" pitchFamily="66" charset="0"/>
              </a:rPr>
              <a:t>)</a:t>
            </a:r>
          </a:p>
        </p:txBody>
      </p:sp>
      <p:cxnSp>
        <p:nvCxnSpPr>
          <p:cNvPr id="15364" name="AutoShape 4"/>
          <p:cNvCxnSpPr>
            <a:cxnSpLocks noChangeShapeType="1"/>
            <a:endCxn id="15363" idx="1"/>
          </p:cNvCxnSpPr>
          <p:nvPr/>
        </p:nvCxnSpPr>
        <p:spPr bwMode="auto">
          <a:xfrm>
            <a:off x="755650" y="60579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19200" y="3962400"/>
            <a:ext cx="6858000" cy="1563688"/>
            <a:chOff x="1655" y="2172"/>
            <a:chExt cx="2903" cy="886"/>
          </a:xfrm>
        </p:grpSpPr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1655" y="2523"/>
              <a:ext cx="290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3412" y="2172"/>
              <a:ext cx="42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Arial" charset="0"/>
                </a:rPr>
                <a:t>А(а)</a:t>
              </a:r>
            </a:p>
          </p:txBody>
        </p: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>
              <a:off x="2608" y="2523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>
              <a:off x="3651" y="2523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AutoShape 10"/>
            <p:cNvSpPr>
              <a:spLocks/>
            </p:cNvSpPr>
            <p:nvPr/>
          </p:nvSpPr>
          <p:spPr bwMode="auto">
            <a:xfrm rot="-5400000">
              <a:off x="3127" y="2185"/>
              <a:ext cx="96" cy="1043"/>
            </a:xfrm>
            <a:prstGeom prst="leftBrace">
              <a:avLst>
                <a:gd name="adj1" fmla="val 9053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2880" y="2799"/>
              <a:ext cx="69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latin typeface="Arial" charset="0"/>
                </a:rPr>
                <a:t>а  </a:t>
              </a:r>
              <a:r>
                <a:rPr lang="ru-RU" sz="2400" b="1">
                  <a:latin typeface="Arial" charset="0"/>
                </a:rPr>
                <a:t>единиц</a:t>
              </a: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2517" y="2210"/>
              <a:ext cx="15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Arial" charset="0"/>
                </a:rPr>
                <a:t>0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601</Words>
  <Application>Microsoft Office PowerPoint</Application>
  <PresentationFormat>Экран (4:3)</PresentationFormat>
  <Paragraphs>155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Тема урока :  «Модуль числа»</vt:lpstr>
      <vt:lpstr>Знаете ли вы, …</vt:lpstr>
      <vt:lpstr>Презентация PowerPoint</vt:lpstr>
      <vt:lpstr>Презентация PowerPoint</vt:lpstr>
      <vt:lpstr>Упражнения</vt:lpstr>
      <vt:lpstr>Упражнения</vt:lpstr>
      <vt:lpstr>Упражнения</vt:lpstr>
      <vt:lpstr>Презентация PowerPoint</vt:lpstr>
      <vt:lpstr>Модулем числа а называют расстояние (в единичных отрезках) от начала координат до точки А(а)</vt:lpstr>
      <vt:lpstr>Модуль положительного числа равен самому числу.  Модуль нуля равен нулю.</vt:lpstr>
      <vt:lpstr>Модуль отрицательного числа равен противоположному числу.</vt:lpstr>
      <vt:lpstr>Противоположные числа имеют равные модули.</vt:lpstr>
      <vt:lpstr>Прикольно!</vt:lpstr>
      <vt:lpstr>Найдите модуль каждого из чисел:</vt:lpstr>
      <vt:lpstr>Найдите значение выражения</vt:lpstr>
      <vt:lpstr>Решение уравнений</vt:lpstr>
      <vt:lpstr>Примеры решений уравнений.</vt:lpstr>
      <vt:lpstr>Решите уравнения</vt:lpstr>
      <vt:lpstr>Поняли?</vt:lpstr>
      <vt:lpstr>Самостоятельная работа</vt:lpstr>
      <vt:lpstr>Проверка</vt:lpstr>
      <vt:lpstr>Домашнее задание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:  «Модуль числа»</dc:title>
  <dc:creator>Ирина</dc:creator>
  <cp:lastModifiedBy>тагзима</cp:lastModifiedBy>
  <cp:revision>6</cp:revision>
  <dcterms:created xsi:type="dcterms:W3CDTF">2011-02-01T18:45:34Z</dcterms:created>
  <dcterms:modified xsi:type="dcterms:W3CDTF">2013-04-08T16:58:49Z</dcterms:modified>
</cp:coreProperties>
</file>