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tags/tag6.xml" ContentType="application/vnd.openxmlformats-officedocument.presentationml.tags+xml"/>
  <Override PartName="/ppt/tags/tag7.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2" r:id="rId3"/>
    <p:sldId id="257" r:id="rId4"/>
    <p:sldId id="263" r:id="rId5"/>
    <p:sldId id="260" r:id="rId6"/>
    <p:sldId id="261" r:id="rId7"/>
    <p:sldId id="259"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5"/>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44" autoAdjust="0"/>
  </p:normalViewPr>
  <p:slideViewPr>
    <p:cSldViewPr>
      <p:cViewPr varScale="1">
        <p:scale>
          <a:sx n="89" d="100"/>
          <a:sy n="89" d="100"/>
        </p:scale>
        <p:origin x="-1038" y="-168"/>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AA21626-93D6-4D97-88E4-250BCA4E2487}" type="datetimeFigureOut">
              <a:rPr lang="ru-RU" smtClean="0"/>
              <a:pPr/>
              <a:t>08.04.2013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3A6FDD2-D003-41B9-9B2E-316ECF30E22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AA21626-93D6-4D97-88E4-250BCA4E2487}" type="datetimeFigureOut">
              <a:rPr lang="ru-RU" smtClean="0"/>
              <a:pPr/>
              <a:t>08.04.2013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3A6FDD2-D003-41B9-9B2E-316ECF30E22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AA21626-93D6-4D97-88E4-250BCA4E2487}" type="datetimeFigureOut">
              <a:rPr lang="ru-RU" smtClean="0"/>
              <a:pPr/>
              <a:t>08.04.2013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D3A6FDD2-D003-41B9-9B2E-316ECF30E22E}"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AA21626-93D6-4D97-88E4-250BCA4E2487}" type="datetimeFigureOut">
              <a:rPr lang="ru-RU" smtClean="0"/>
              <a:pPr/>
              <a:t>08.04.2013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3A6FDD2-D003-41B9-9B2E-316ECF30E22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AA21626-93D6-4D97-88E4-250BCA4E2487}" type="datetimeFigureOut">
              <a:rPr lang="ru-RU" smtClean="0"/>
              <a:pPr/>
              <a:t>08.04.2013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D3A6FDD2-D003-41B9-9B2E-316ECF30E22E}"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AA21626-93D6-4D97-88E4-250BCA4E2487}" type="datetimeFigureOut">
              <a:rPr lang="ru-RU" smtClean="0"/>
              <a:pPr/>
              <a:t>08.04.2013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3A6FDD2-D003-41B9-9B2E-316ECF30E22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tags" Target="../tags/tag7.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9854" y="87086"/>
            <a:ext cx="7772400" cy="984459"/>
          </a:xfrm>
        </p:spPr>
        <p:txBody>
          <a:bodyPr/>
          <a:lstStyle/>
          <a:p>
            <a:r>
              <a:rPr lang="en-US" b="1" dirty="0" smtClean="0">
                <a:solidFill>
                  <a:schemeClr val="bg1"/>
                </a:solidFill>
              </a:rPr>
              <a:t>Baseball</a:t>
            </a:r>
            <a:endParaRPr lang="ru-RU" dirty="0">
              <a:solidFill>
                <a:schemeClr val="bg1"/>
              </a:solidFill>
            </a:endParaRPr>
          </a:p>
        </p:txBody>
      </p:sp>
      <p:sp>
        <p:nvSpPr>
          <p:cNvPr id="3" name="Подзаголовок 2"/>
          <p:cNvSpPr>
            <a:spLocks noGrp="1"/>
          </p:cNvSpPr>
          <p:nvPr>
            <p:ph type="subTitle" idx="1"/>
          </p:nvPr>
        </p:nvSpPr>
        <p:spPr>
          <a:xfrm>
            <a:off x="928662" y="1428736"/>
            <a:ext cx="6400800" cy="1752600"/>
          </a:xfrm>
          <a:ln>
            <a:noFill/>
          </a:ln>
        </p:spPr>
        <p:txBody>
          <a:bodyPr>
            <a:noAutofit/>
          </a:bodyPr>
          <a:lstStyle/>
          <a:p>
            <a:r>
              <a:rPr lang="en-US" sz="1400" b="1" dirty="0" smtClean="0">
                <a:solidFill>
                  <a:schemeClr val="tx1"/>
                </a:solidFill>
                <a:latin typeface="Times New Roman" pitchFamily="18" charset="0"/>
                <a:cs typeface="Times New Roman" pitchFamily="18" charset="0"/>
              </a:rPr>
              <a:t>Baseball</a:t>
            </a:r>
            <a:r>
              <a:rPr lang="en-US" sz="1400" dirty="0" smtClean="0">
                <a:solidFill>
                  <a:schemeClr val="tx1"/>
                </a:solidFill>
                <a:latin typeface="Times New Roman" pitchFamily="18" charset="0"/>
                <a:cs typeface="Times New Roman" pitchFamily="18" charset="0"/>
              </a:rPr>
              <a:t> is a bat-and-b</a:t>
            </a:r>
            <a:r>
              <a:rPr lang="en-US" sz="1400" dirty="0" smtClean="0">
                <a:solidFill>
                  <a:schemeClr val="bg1"/>
                </a:solidFill>
                <a:latin typeface="Times New Roman" pitchFamily="18" charset="0"/>
                <a:cs typeface="Times New Roman" pitchFamily="18" charset="0"/>
              </a:rPr>
              <a:t>all</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sport played between two teams of nine players each. The aim </a:t>
            </a:r>
            <a:r>
              <a:rPr lang="en-US" sz="1400" dirty="0" smtClean="0">
                <a:solidFill>
                  <a:schemeClr val="tx1"/>
                </a:solidFill>
                <a:latin typeface="Times New Roman" pitchFamily="18" charset="0"/>
                <a:cs typeface="Times New Roman" pitchFamily="18" charset="0"/>
              </a:rPr>
              <a:t>is to score run</a:t>
            </a:r>
            <a:r>
              <a:rPr lang="en-US" sz="1400" dirty="0" smtClean="0">
                <a:solidFill>
                  <a:schemeClr val="bg1"/>
                </a:solidFill>
                <a:latin typeface="Times New Roman" pitchFamily="18" charset="0"/>
                <a:cs typeface="Times New Roman" pitchFamily="18" charset="0"/>
              </a:rPr>
              <a:t>s by hitting a thrown ball with a bat and touching a series of four</a:t>
            </a:r>
            <a:r>
              <a:rPr lang="ru-RU" sz="1400" dirty="0" smtClean="0">
                <a:solidFill>
                  <a:schemeClr val="bg1"/>
                </a:solidFill>
                <a:latin typeface="Times New Roman" pitchFamily="18" charset="0"/>
                <a:cs typeface="Times New Roman" pitchFamily="18" charset="0"/>
              </a:rPr>
              <a:t> </a:t>
            </a:r>
            <a:r>
              <a:rPr lang="en-US" sz="1400" dirty="0" smtClean="0">
                <a:solidFill>
                  <a:schemeClr val="tx1"/>
                </a:solidFill>
                <a:latin typeface="Times New Roman" pitchFamily="18" charset="0"/>
                <a:cs typeface="Times New Roman" pitchFamily="18" charset="0"/>
              </a:rPr>
              <a:t>bases arranged at the c</a:t>
            </a:r>
            <a:r>
              <a:rPr lang="en-US" sz="1400" dirty="0" smtClean="0">
                <a:solidFill>
                  <a:schemeClr val="bg1"/>
                </a:solidFill>
                <a:latin typeface="Times New Roman" pitchFamily="18" charset="0"/>
                <a:cs typeface="Times New Roman" pitchFamily="18" charset="0"/>
              </a:rPr>
              <a:t>orners of a ninety-foot diamond. Players on the batting team take </a:t>
            </a:r>
            <a:r>
              <a:rPr lang="en-US" sz="1400" dirty="0" smtClean="0">
                <a:solidFill>
                  <a:schemeClr val="tx1"/>
                </a:solidFill>
                <a:latin typeface="Times New Roman" pitchFamily="18" charset="0"/>
                <a:cs typeface="Times New Roman" pitchFamily="18" charset="0"/>
              </a:rPr>
              <a:t>turns hitting agai</a:t>
            </a:r>
            <a:r>
              <a:rPr lang="en-US" sz="1400" dirty="0" smtClean="0">
                <a:solidFill>
                  <a:schemeClr val="bg1"/>
                </a:solidFill>
                <a:latin typeface="Times New Roman" pitchFamily="18" charset="0"/>
                <a:cs typeface="Times New Roman" pitchFamily="18" charset="0"/>
              </a:rPr>
              <a:t>nst</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the pitcher of the fielding team, which tries to stop them from </a:t>
            </a:r>
            <a:r>
              <a:rPr lang="en-US" sz="1400" dirty="0" smtClean="0">
                <a:solidFill>
                  <a:schemeClr val="tx1"/>
                </a:solidFill>
                <a:latin typeface="Times New Roman" pitchFamily="18" charset="0"/>
                <a:cs typeface="Times New Roman" pitchFamily="18" charset="0"/>
              </a:rPr>
              <a:t>scoring runs by gettin</a:t>
            </a:r>
            <a:r>
              <a:rPr lang="en-US" sz="1400" dirty="0" smtClean="0">
                <a:solidFill>
                  <a:schemeClr val="bg1"/>
                </a:solidFill>
                <a:latin typeface="Times New Roman" pitchFamily="18" charset="0"/>
                <a:cs typeface="Times New Roman" pitchFamily="18" charset="0"/>
              </a:rPr>
              <a:t>g</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hitters out in any of several ways. A player on the batting team </a:t>
            </a:r>
            <a:r>
              <a:rPr lang="en-US" sz="1400" dirty="0" smtClean="0">
                <a:solidFill>
                  <a:schemeClr val="tx1"/>
                </a:solidFill>
                <a:latin typeface="Times New Roman" pitchFamily="18" charset="0"/>
                <a:cs typeface="Times New Roman" pitchFamily="18" charset="0"/>
              </a:rPr>
              <a:t>can stop at any of the </a:t>
            </a:r>
            <a:r>
              <a:rPr lang="en-US" sz="1400" dirty="0" smtClean="0">
                <a:solidFill>
                  <a:schemeClr val="bg1"/>
                </a:solidFill>
                <a:latin typeface="Times New Roman" pitchFamily="18" charset="0"/>
                <a:cs typeface="Times New Roman" pitchFamily="18" charset="0"/>
              </a:rPr>
              <a:t>bases and later advance via a teammate's hit or other means. The </a:t>
            </a:r>
            <a:r>
              <a:rPr lang="en-US" sz="1400" dirty="0" smtClean="0">
                <a:solidFill>
                  <a:schemeClr val="tx1"/>
                </a:solidFill>
                <a:latin typeface="Times New Roman" pitchFamily="18" charset="0"/>
                <a:cs typeface="Times New Roman" pitchFamily="18" charset="0"/>
              </a:rPr>
              <a:t>teams switch betw</a:t>
            </a:r>
            <a:r>
              <a:rPr lang="en-US" sz="1400" dirty="0" smtClean="0">
                <a:solidFill>
                  <a:schemeClr val="bg1"/>
                </a:solidFill>
                <a:latin typeface="Times New Roman" pitchFamily="18" charset="0"/>
                <a:cs typeface="Times New Roman" pitchFamily="18" charset="0"/>
              </a:rPr>
              <a:t>een batting and fielding whenever the fielding team records three </a:t>
            </a:r>
            <a:r>
              <a:rPr lang="en-US" sz="1400" dirty="0" smtClean="0">
                <a:solidFill>
                  <a:schemeClr val="tx1"/>
                </a:solidFill>
                <a:latin typeface="Times New Roman" pitchFamily="18" charset="0"/>
                <a:cs typeface="Times New Roman" pitchFamily="18" charset="0"/>
              </a:rPr>
              <a:t>outs. One turn at ba</a:t>
            </a:r>
            <a:r>
              <a:rPr lang="en-US" sz="1400" dirty="0" smtClean="0">
                <a:solidFill>
                  <a:schemeClr val="bg1"/>
                </a:solidFill>
                <a:latin typeface="Times New Roman" pitchFamily="18" charset="0"/>
                <a:cs typeface="Times New Roman" pitchFamily="18" charset="0"/>
              </a:rPr>
              <a:t>t</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for each team constitutes an inning, and nine innings make up a </a:t>
            </a:r>
            <a:r>
              <a:rPr lang="en-US" sz="1400" dirty="0" smtClean="0">
                <a:solidFill>
                  <a:schemeClr val="tx1"/>
                </a:solidFill>
                <a:latin typeface="Times New Roman" pitchFamily="18" charset="0"/>
                <a:cs typeface="Times New Roman" pitchFamily="18" charset="0"/>
              </a:rPr>
              <a:t>professional </a:t>
            </a:r>
            <a:r>
              <a:rPr lang="en-US" sz="1400" dirty="0" smtClean="0">
                <a:solidFill>
                  <a:schemeClr val="bg1"/>
                </a:solidFill>
                <a:latin typeface="Times New Roman" pitchFamily="18" charset="0"/>
                <a:cs typeface="Times New Roman" pitchFamily="18" charset="0"/>
              </a:rPr>
              <a:t>game. The team with the most runs at the end of the game wins.</a:t>
            </a:r>
            <a:endParaRPr lang="ru-RU" sz="1400" dirty="0" smtClean="0">
              <a:solidFill>
                <a:schemeClr val="bg1"/>
              </a:solidFill>
              <a:latin typeface="Times New Roman" pitchFamily="18" charset="0"/>
              <a:cs typeface="Times New Roman" pitchFamily="18" charset="0"/>
            </a:endParaRPr>
          </a:p>
        </p:txBody>
      </p:sp>
      <p:pic>
        <p:nvPicPr>
          <p:cNvPr id="4" name="Picture 12" descr="Картинка 28 из 105071"/>
          <p:cNvPicPr>
            <a:picLocks noChangeAspect="1" noChangeArrowheads="1"/>
          </p:cNvPicPr>
          <p:nvPr/>
        </p:nvPicPr>
        <p:blipFill>
          <a:blip r:embed="rId3" cstate="print"/>
          <a:srcRect/>
          <a:stretch>
            <a:fillRect/>
          </a:stretch>
        </p:blipFill>
        <p:spPr bwMode="auto">
          <a:xfrm>
            <a:off x="285720" y="3665052"/>
            <a:ext cx="4857784" cy="3192948"/>
          </a:xfrm>
          <a:prstGeom prst="rect">
            <a:avLst/>
          </a:prstGeom>
          <a:noFill/>
        </p:spPr>
      </p:pic>
      <p:sp>
        <p:nvSpPr>
          <p:cNvPr id="5" name="Прямоугольник 4"/>
          <p:cNvSpPr/>
          <p:nvPr/>
        </p:nvSpPr>
        <p:spPr>
          <a:xfrm>
            <a:off x="5724128" y="5733256"/>
            <a:ext cx="2885726" cy="369332"/>
          </a:xfrm>
          <a:prstGeom prst="rect">
            <a:avLst/>
          </a:prstGeom>
        </p:spPr>
        <p:txBody>
          <a:bodyPr wrap="none">
            <a:spAutoFit/>
          </a:bodyPr>
          <a:lstStyle/>
          <a:p>
            <a:r>
              <a:rPr lang="en-US" dirty="0" err="1" smtClean="0"/>
              <a:t>Khizhnyak</a:t>
            </a:r>
            <a:r>
              <a:rPr lang="en-US" dirty="0" smtClean="0"/>
              <a:t> Oleg 8”V” 2012</a:t>
            </a:r>
            <a:endParaRPr lang="ru-RU" dirty="0"/>
          </a:p>
        </p:txBody>
      </p:sp>
    </p:spTree>
    <p:custDataLst>
      <p:tags r:id="rId1"/>
    </p:custDataLst>
  </p:cSld>
  <p:clrMapOvr>
    <a:masterClrMapping/>
  </p:clrMapOvr>
  <p:transition spd="slow" advTm="3026">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823898"/>
          </a:xfrm>
        </p:spPr>
        <p:txBody>
          <a:bodyPr/>
          <a:lstStyle/>
          <a:p>
            <a:r>
              <a:rPr lang="en-US" dirty="0" smtClean="0">
                <a:solidFill>
                  <a:schemeClr val="bg1"/>
                </a:solidFill>
              </a:rPr>
              <a:t>Baseball</a:t>
            </a:r>
            <a:endParaRPr lang="ru-RU" dirty="0">
              <a:solidFill>
                <a:schemeClr val="bg1"/>
              </a:solidFill>
            </a:endParaRPr>
          </a:p>
        </p:txBody>
      </p:sp>
      <p:sp>
        <p:nvSpPr>
          <p:cNvPr id="3" name="Подзаголовок 2"/>
          <p:cNvSpPr>
            <a:spLocks noGrp="1"/>
          </p:cNvSpPr>
          <p:nvPr>
            <p:ph type="subTitle" idx="1"/>
          </p:nvPr>
        </p:nvSpPr>
        <p:spPr>
          <a:xfrm>
            <a:off x="928662" y="1571612"/>
            <a:ext cx="7543670" cy="1101248"/>
          </a:xfrm>
        </p:spPr>
        <p:txBody>
          <a:bodyPr>
            <a:noAutofit/>
          </a:bodyPr>
          <a:lstStyle/>
          <a:p>
            <a:r>
              <a:rPr lang="en-US" sz="1400" dirty="0" smtClean="0">
                <a:solidFill>
                  <a:schemeClr val="tx1"/>
                </a:solidFill>
                <a:latin typeface="Times New Roman" pitchFamily="18" charset="0"/>
                <a:cs typeface="Times New Roman" pitchFamily="18" charset="0"/>
              </a:rPr>
              <a:t>Evolving from older b</a:t>
            </a:r>
            <a:r>
              <a:rPr lang="en-US" sz="1400" dirty="0" smtClean="0">
                <a:solidFill>
                  <a:schemeClr val="bg1"/>
                </a:solidFill>
                <a:latin typeface="Times New Roman" pitchFamily="18" charset="0"/>
                <a:cs typeface="Times New Roman" pitchFamily="18" charset="0"/>
              </a:rPr>
              <a:t>at-and-ball games, an early form of baseball was being played in England by the </a:t>
            </a:r>
            <a:r>
              <a:rPr lang="en-US" sz="1400" dirty="0" smtClean="0">
                <a:solidFill>
                  <a:schemeClr val="tx1"/>
                </a:solidFill>
                <a:latin typeface="Times New Roman" pitchFamily="18" charset="0"/>
                <a:cs typeface="Times New Roman" pitchFamily="18" charset="0"/>
              </a:rPr>
              <a:t>mid-eighteenth cen</a:t>
            </a:r>
            <a:r>
              <a:rPr lang="en-US" sz="1400" dirty="0" smtClean="0">
                <a:solidFill>
                  <a:schemeClr val="bg1"/>
                </a:solidFill>
                <a:latin typeface="Times New Roman" pitchFamily="18" charset="0"/>
                <a:cs typeface="Times New Roman" pitchFamily="18" charset="0"/>
              </a:rPr>
              <a:t>tury. This game was brought by immigrants to North America, where the modern </a:t>
            </a:r>
            <a:r>
              <a:rPr lang="en-US" sz="1400" dirty="0" smtClean="0">
                <a:solidFill>
                  <a:schemeClr val="tx1"/>
                </a:solidFill>
                <a:latin typeface="Times New Roman" pitchFamily="18" charset="0"/>
                <a:cs typeface="Times New Roman" pitchFamily="18" charset="0"/>
              </a:rPr>
              <a:t>version develope</a:t>
            </a:r>
            <a:r>
              <a:rPr lang="en-US" sz="1400" dirty="0" smtClean="0">
                <a:solidFill>
                  <a:schemeClr val="bg1"/>
                </a:solidFill>
                <a:latin typeface="Times New Roman" pitchFamily="18" charset="0"/>
                <a:cs typeface="Times New Roman" pitchFamily="18" charset="0"/>
              </a:rPr>
              <a:t>d. By the late nineteenth century, baseball was widely recognized as the national </a:t>
            </a:r>
            <a:r>
              <a:rPr lang="en-US" sz="1400" dirty="0" smtClean="0">
                <a:solidFill>
                  <a:schemeClr val="tx1"/>
                </a:solidFill>
                <a:latin typeface="Times New Roman" pitchFamily="18" charset="0"/>
                <a:cs typeface="Times New Roman" pitchFamily="18" charset="0"/>
              </a:rPr>
              <a:t>sport of the Uni</a:t>
            </a:r>
            <a:r>
              <a:rPr lang="en-US" sz="1400" dirty="0" smtClean="0">
                <a:solidFill>
                  <a:schemeClr val="bg1"/>
                </a:solidFill>
                <a:latin typeface="Times New Roman" pitchFamily="18" charset="0"/>
                <a:cs typeface="Times New Roman" pitchFamily="18" charset="0"/>
              </a:rPr>
              <a:t>ted States. Baseball is now popular in North America, parts of Central and South America and the Caribbean, and parts of East Asia.</a:t>
            </a:r>
            <a:endParaRPr lang="ru-RU" sz="1400" dirty="0" smtClean="0">
              <a:solidFill>
                <a:schemeClr val="bg1"/>
              </a:solidFill>
              <a:latin typeface="Times New Roman" pitchFamily="18" charset="0"/>
              <a:cs typeface="Times New Roman" pitchFamily="18" charset="0"/>
            </a:endParaRPr>
          </a:p>
          <a:p>
            <a:r>
              <a:rPr lang="en-US" sz="1400" dirty="0" smtClean="0">
                <a:solidFill>
                  <a:schemeClr val="tx1"/>
                </a:solidFill>
                <a:latin typeface="Times New Roman" pitchFamily="18" charset="0"/>
                <a:cs typeface="Times New Roman" pitchFamily="18" charset="0"/>
              </a:rPr>
              <a:t>In North America</a:t>
            </a:r>
            <a:r>
              <a:rPr lang="en-US" sz="1400" dirty="0" smtClean="0">
                <a:solidFill>
                  <a:schemeClr val="bg1"/>
                </a:solidFill>
                <a:latin typeface="Times New Roman" pitchFamily="18" charset="0"/>
                <a:cs typeface="Times New Roman" pitchFamily="18" charset="0"/>
              </a:rPr>
              <a:t>, professional Major League Baseball (MLB) teams are divided into the National </a:t>
            </a:r>
            <a:r>
              <a:rPr lang="en-US" sz="1400" dirty="0" smtClean="0">
                <a:solidFill>
                  <a:schemeClr val="tx1"/>
                </a:solidFill>
                <a:latin typeface="Times New Roman" pitchFamily="18" charset="0"/>
                <a:cs typeface="Times New Roman" pitchFamily="18" charset="0"/>
              </a:rPr>
              <a:t>League (NL) and Ame</a:t>
            </a:r>
            <a:r>
              <a:rPr lang="en-US" sz="1400" dirty="0" smtClean="0">
                <a:solidFill>
                  <a:schemeClr val="bg1"/>
                </a:solidFill>
                <a:latin typeface="Times New Roman" pitchFamily="18" charset="0"/>
                <a:cs typeface="Times New Roman" pitchFamily="18" charset="0"/>
              </a:rPr>
              <a:t>rican League (AL), each with three divisions: East, West, and Central. The major </a:t>
            </a:r>
            <a:r>
              <a:rPr lang="en-US" sz="1400" dirty="0" smtClean="0">
                <a:solidFill>
                  <a:schemeClr val="tx1"/>
                </a:solidFill>
                <a:latin typeface="Times New Roman" pitchFamily="18" charset="0"/>
                <a:cs typeface="Times New Roman" pitchFamily="18" charset="0"/>
              </a:rPr>
              <a:t>league champion is </a:t>
            </a:r>
            <a:r>
              <a:rPr lang="en-US" sz="1400" dirty="0" smtClean="0">
                <a:solidFill>
                  <a:schemeClr val="bg1"/>
                </a:solidFill>
                <a:latin typeface="Times New Roman" pitchFamily="18" charset="0"/>
                <a:cs typeface="Times New Roman" pitchFamily="18" charset="0"/>
              </a:rPr>
              <a:t>determined by playoffs that culminate in the World Series. Five teams make the </a:t>
            </a:r>
            <a:r>
              <a:rPr lang="en-US" sz="1400" dirty="0" smtClean="0">
                <a:solidFill>
                  <a:schemeClr val="tx1"/>
                </a:solidFill>
                <a:latin typeface="Times New Roman" pitchFamily="18" charset="0"/>
                <a:cs typeface="Times New Roman" pitchFamily="18" charset="0"/>
              </a:rPr>
              <a:t>playoffs from each leag</a:t>
            </a:r>
            <a:r>
              <a:rPr lang="en-US" sz="1400" dirty="0" smtClean="0">
                <a:solidFill>
                  <a:schemeClr val="bg1"/>
                </a:solidFill>
                <a:latin typeface="Times New Roman" pitchFamily="18" charset="0"/>
                <a:cs typeface="Times New Roman" pitchFamily="18" charset="0"/>
              </a:rPr>
              <a:t>ue: the three regular season division winners, plus two wild card teams. Baseball </a:t>
            </a:r>
            <a:r>
              <a:rPr lang="en-US" sz="1400" dirty="0" smtClean="0">
                <a:solidFill>
                  <a:schemeClr val="tx1"/>
                </a:solidFill>
                <a:latin typeface="Times New Roman" pitchFamily="18" charset="0"/>
                <a:cs typeface="Times New Roman" pitchFamily="18" charset="0"/>
              </a:rPr>
              <a:t>is the leading team spor</a:t>
            </a:r>
            <a:r>
              <a:rPr lang="en-US" sz="1400" dirty="0" smtClean="0">
                <a:solidFill>
                  <a:schemeClr val="bg1"/>
                </a:solidFill>
                <a:latin typeface="Times New Roman" pitchFamily="18" charset="0"/>
                <a:cs typeface="Times New Roman" pitchFamily="18" charset="0"/>
              </a:rPr>
              <a:t>t</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in both Japan and Cuba, and the top level of play is similarly split between two </a:t>
            </a:r>
            <a:r>
              <a:rPr lang="en-US" sz="1400" dirty="0" smtClean="0">
                <a:solidFill>
                  <a:schemeClr val="tx1"/>
                </a:solidFill>
                <a:latin typeface="Times New Roman" pitchFamily="18" charset="0"/>
                <a:cs typeface="Times New Roman" pitchFamily="18" charset="0"/>
              </a:rPr>
              <a:t>leagues: Japan's </a:t>
            </a:r>
            <a:r>
              <a:rPr lang="en-US" sz="1400" dirty="0" smtClean="0">
                <a:solidFill>
                  <a:schemeClr val="bg1"/>
                </a:solidFill>
                <a:latin typeface="Times New Roman" pitchFamily="18" charset="0"/>
                <a:cs typeface="Times New Roman" pitchFamily="18" charset="0"/>
              </a:rPr>
              <a:t>Central League and Pacific League; Cuba's West League and East League. In the </a:t>
            </a:r>
            <a:r>
              <a:rPr lang="en-US" sz="1400" dirty="0" smtClean="0">
                <a:solidFill>
                  <a:schemeClr val="tx1"/>
                </a:solidFill>
                <a:latin typeface="Times New Roman" pitchFamily="18" charset="0"/>
                <a:cs typeface="Times New Roman" pitchFamily="18" charset="0"/>
              </a:rPr>
              <a:t>National and Centra</a:t>
            </a:r>
            <a:r>
              <a:rPr lang="en-US" sz="1400" dirty="0" smtClean="0">
                <a:solidFill>
                  <a:schemeClr val="bg1"/>
                </a:solidFill>
                <a:latin typeface="Times New Roman" pitchFamily="18" charset="0"/>
                <a:cs typeface="Times New Roman" pitchFamily="18" charset="0"/>
              </a:rPr>
              <a:t>l</a:t>
            </a:r>
            <a:r>
              <a:rPr lang="en-US" sz="1400" dirty="0" smtClean="0">
                <a:solidFill>
                  <a:schemeClr val="tx1"/>
                </a:solidFill>
                <a:latin typeface="Times New Roman" pitchFamily="18" charset="0"/>
                <a:cs typeface="Times New Roman" pitchFamily="18" charset="0"/>
              </a:rPr>
              <a:t> </a:t>
            </a:r>
            <a:r>
              <a:rPr lang="en-US" sz="1400" dirty="0" smtClean="0">
                <a:solidFill>
                  <a:schemeClr val="bg1"/>
                </a:solidFill>
                <a:latin typeface="Times New Roman" pitchFamily="18" charset="0"/>
                <a:cs typeface="Times New Roman" pitchFamily="18" charset="0"/>
              </a:rPr>
              <a:t>leagues, the pitcher is required to bat, per the traditional rules. In the American, </a:t>
            </a:r>
            <a:r>
              <a:rPr lang="en-US" sz="1400" dirty="0" smtClean="0">
                <a:solidFill>
                  <a:schemeClr val="tx1"/>
                </a:solidFill>
                <a:latin typeface="Times New Roman" pitchFamily="18" charset="0"/>
                <a:cs typeface="Times New Roman" pitchFamily="18" charset="0"/>
              </a:rPr>
              <a:t>Pacific, and both C</a:t>
            </a:r>
            <a:r>
              <a:rPr lang="en-US" sz="1400" dirty="0" smtClean="0">
                <a:solidFill>
                  <a:schemeClr val="bg1"/>
                </a:solidFill>
                <a:latin typeface="Times New Roman" pitchFamily="18" charset="0"/>
                <a:cs typeface="Times New Roman" pitchFamily="18" charset="0"/>
              </a:rPr>
              <a:t>uban leagues, there is a tenth player, a designated hitter, who bats for the pitcher. Each top-level team has a farm system of one or more minor league teams</a:t>
            </a:r>
            <a:endParaRPr lang="ru-RU" sz="1400" dirty="0" smtClean="0">
              <a:solidFill>
                <a:schemeClr val="bg1"/>
              </a:solidFill>
              <a:latin typeface="Times New Roman" pitchFamily="18" charset="0"/>
              <a:cs typeface="Times New Roman" pitchFamily="18" charset="0"/>
            </a:endParaRPr>
          </a:p>
          <a:p>
            <a:endParaRPr lang="ru-RU" sz="1400" dirty="0"/>
          </a:p>
        </p:txBody>
      </p:sp>
      <p:pic>
        <p:nvPicPr>
          <p:cNvPr id="4" name="Picture 4" descr="Картинка 39 из 83567"/>
          <p:cNvPicPr>
            <a:picLocks noChangeAspect="1" noChangeArrowheads="1"/>
          </p:cNvPicPr>
          <p:nvPr/>
        </p:nvPicPr>
        <p:blipFill>
          <a:blip r:embed="rId3" cstate="print"/>
          <a:srcRect/>
          <a:stretch>
            <a:fillRect/>
          </a:stretch>
        </p:blipFill>
        <p:spPr bwMode="auto">
          <a:xfrm>
            <a:off x="-1" y="4429132"/>
            <a:ext cx="3157529" cy="2428868"/>
          </a:xfrm>
          <a:prstGeom prst="rect">
            <a:avLst/>
          </a:prstGeom>
          <a:noFill/>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857256"/>
          </a:xfrm>
        </p:spPr>
        <p:txBody>
          <a:bodyPr>
            <a:normAutofit fontScale="90000"/>
          </a:bodyPr>
          <a:lstStyle/>
          <a:p>
            <a:r>
              <a:rPr lang="en-US" dirty="0"/>
              <a:t>History</a:t>
            </a:r>
            <a:r>
              <a:rPr lang="ru-RU" dirty="0"/>
              <a:t/>
            </a:r>
            <a:br>
              <a:rPr lang="ru-RU" dirty="0"/>
            </a:br>
            <a:endParaRPr lang="ru-RU" dirty="0"/>
          </a:p>
        </p:txBody>
      </p:sp>
      <p:sp>
        <p:nvSpPr>
          <p:cNvPr id="3" name="Содержимое 2"/>
          <p:cNvSpPr>
            <a:spLocks noGrp="1"/>
          </p:cNvSpPr>
          <p:nvPr>
            <p:ph idx="1"/>
          </p:nvPr>
        </p:nvSpPr>
        <p:spPr>
          <a:xfrm>
            <a:off x="0" y="428605"/>
            <a:ext cx="8229600" cy="2428892"/>
          </a:xfrm>
        </p:spPr>
        <p:txBody>
          <a:bodyPr>
            <a:noAutofit/>
          </a:bodyPr>
          <a:lstStyle/>
          <a:p>
            <a:pPr>
              <a:buNone/>
            </a:pPr>
            <a:endParaRPr lang="ru-RU" sz="1100" dirty="0" smtClean="0"/>
          </a:p>
          <a:p>
            <a:r>
              <a:rPr lang="en-US" sz="1400" dirty="0" smtClean="0">
                <a:latin typeface="Times New Roman" pitchFamily="18" charset="0"/>
                <a:cs typeface="Times New Roman" pitchFamily="18" charset="0"/>
              </a:rPr>
              <a:t>The evolution of baseball from older bat-and-ball games is difficult to trace with precision. A French manuscript from 1344 contains an illustration of clerics playing a game, possibly </a:t>
            </a:r>
            <a:r>
              <a:rPr lang="en-US" sz="1400" i="1" dirty="0" smtClean="0">
                <a:latin typeface="Times New Roman" pitchFamily="18" charset="0"/>
                <a:cs typeface="Times New Roman" pitchFamily="18" charset="0"/>
              </a:rPr>
              <a:t>la </a:t>
            </a:r>
            <a:r>
              <a:rPr lang="en-US" sz="1400" i="1" dirty="0" err="1" smtClean="0">
                <a:latin typeface="Times New Roman" pitchFamily="18" charset="0"/>
                <a:cs typeface="Times New Roman" pitchFamily="18" charset="0"/>
              </a:rPr>
              <a:t>soule</a:t>
            </a:r>
            <a:r>
              <a:rPr lang="en-US" sz="1400" dirty="0" smtClean="0">
                <a:latin typeface="Times New Roman" pitchFamily="18" charset="0"/>
                <a:cs typeface="Times New Roman" pitchFamily="18" charset="0"/>
              </a:rPr>
              <a:t>, with similarities to baseball. Other old French games such as </a:t>
            </a:r>
            <a:r>
              <a:rPr lang="en-US" sz="1400" i="1" dirty="0" err="1" smtClean="0">
                <a:latin typeface="Times New Roman" pitchFamily="18" charset="0"/>
                <a:cs typeface="Times New Roman" pitchFamily="18" charset="0"/>
              </a:rPr>
              <a:t>thèque</a:t>
            </a:r>
            <a:r>
              <a:rPr lang="en-US" sz="1400" dirty="0" smtClean="0">
                <a:latin typeface="Times New Roman" pitchFamily="18" charset="0"/>
                <a:cs typeface="Times New Roman" pitchFamily="18" charset="0"/>
              </a:rPr>
              <a:t>, </a:t>
            </a:r>
            <a:r>
              <a:rPr lang="en-US" sz="1400" i="1" dirty="0" smtClean="0">
                <a:latin typeface="Times New Roman" pitchFamily="18" charset="0"/>
                <a:cs typeface="Times New Roman" pitchFamily="18" charset="0"/>
              </a:rPr>
              <a:t>la </a:t>
            </a:r>
            <a:r>
              <a:rPr lang="en-US" sz="1400" i="1" dirty="0" err="1" smtClean="0">
                <a:latin typeface="Times New Roman" pitchFamily="18" charset="0"/>
                <a:cs typeface="Times New Roman" pitchFamily="18" charset="0"/>
              </a:rPr>
              <a:t>balle</a:t>
            </a:r>
            <a:r>
              <a:rPr lang="en-US" sz="1400" i="1" dirty="0" smtClean="0">
                <a:latin typeface="Times New Roman" pitchFamily="18" charset="0"/>
                <a:cs typeface="Times New Roman" pitchFamily="18" charset="0"/>
              </a:rPr>
              <a:t> au </a:t>
            </a:r>
            <a:r>
              <a:rPr lang="en-US" sz="1400" i="1" dirty="0" err="1" smtClean="0">
                <a:latin typeface="Times New Roman" pitchFamily="18" charset="0"/>
                <a:cs typeface="Times New Roman" pitchFamily="18" charset="0"/>
              </a:rPr>
              <a:t>bâton</a:t>
            </a:r>
            <a:r>
              <a:rPr lang="en-US" sz="1400" dirty="0" smtClean="0">
                <a:latin typeface="Times New Roman" pitchFamily="18" charset="0"/>
                <a:cs typeface="Times New Roman" pitchFamily="18" charset="0"/>
              </a:rPr>
              <a:t>, and </a:t>
            </a:r>
            <a:r>
              <a:rPr lang="en-US" sz="1400" i="1" dirty="0" smtClean="0">
                <a:latin typeface="Times New Roman" pitchFamily="18" charset="0"/>
                <a:cs typeface="Times New Roman" pitchFamily="18" charset="0"/>
              </a:rPr>
              <a:t>la </a:t>
            </a:r>
            <a:r>
              <a:rPr lang="en-US" sz="1400" i="1" dirty="0" err="1" smtClean="0">
                <a:latin typeface="Times New Roman" pitchFamily="18" charset="0"/>
                <a:cs typeface="Times New Roman" pitchFamily="18" charset="0"/>
              </a:rPr>
              <a:t>balle</a:t>
            </a:r>
            <a:r>
              <a:rPr lang="en-US" sz="1400" i="1" dirty="0" smtClean="0">
                <a:latin typeface="Times New Roman" pitchFamily="18" charset="0"/>
                <a:cs typeface="Times New Roman" pitchFamily="18" charset="0"/>
              </a:rPr>
              <a:t> </a:t>
            </a:r>
            <a:r>
              <a:rPr lang="en-US" sz="1400" i="1" dirty="0" err="1" smtClean="0">
                <a:latin typeface="Times New Roman" pitchFamily="18" charset="0"/>
                <a:cs typeface="Times New Roman" pitchFamily="18" charset="0"/>
              </a:rPr>
              <a:t>empoisonnée</a:t>
            </a:r>
            <a:r>
              <a:rPr lang="en-US" sz="1400" dirty="0" smtClean="0">
                <a:latin typeface="Times New Roman" pitchFamily="18" charset="0"/>
                <a:cs typeface="Times New Roman" pitchFamily="18" charset="0"/>
              </a:rPr>
              <a:t> also appear to be related. Consensus once held that today's baseball is a North American development from the older game </a:t>
            </a:r>
            <a:r>
              <a:rPr lang="en-US" sz="1400" dirty="0" err="1" smtClean="0">
                <a:latin typeface="Times New Roman" pitchFamily="18" charset="0"/>
                <a:cs typeface="Times New Roman" pitchFamily="18" charset="0"/>
              </a:rPr>
              <a:t>rounders</a:t>
            </a:r>
            <a:r>
              <a:rPr lang="en-US" sz="1400" dirty="0" smtClean="0">
                <a:latin typeface="Times New Roman" pitchFamily="18" charset="0"/>
                <a:cs typeface="Times New Roman" pitchFamily="18" charset="0"/>
              </a:rPr>
              <a:t>, popular in Great Britain and Ireland. </a:t>
            </a:r>
            <a:r>
              <a:rPr lang="en-US" sz="1400" i="1" dirty="0" smtClean="0">
                <a:latin typeface="Times New Roman" pitchFamily="18" charset="0"/>
                <a:cs typeface="Times New Roman" pitchFamily="18" charset="0"/>
              </a:rPr>
              <a:t>Baseball Before We Knew It: A Search for the Roots of the Game</a:t>
            </a:r>
            <a:r>
              <a:rPr lang="en-US" sz="1400" dirty="0" smtClean="0">
                <a:latin typeface="Times New Roman" pitchFamily="18" charset="0"/>
                <a:cs typeface="Times New Roman" pitchFamily="18" charset="0"/>
              </a:rPr>
              <a:t> (2005), by David Block, suggests that the game originated in England; recently uncovered historical evidence supports this position. Block argues that </a:t>
            </a:r>
            <a:r>
              <a:rPr lang="en-US" sz="1400" dirty="0" err="1" smtClean="0">
                <a:latin typeface="Times New Roman" pitchFamily="18" charset="0"/>
                <a:cs typeface="Times New Roman" pitchFamily="18" charset="0"/>
              </a:rPr>
              <a:t>rounders</a:t>
            </a:r>
            <a:r>
              <a:rPr lang="en-US" sz="1400" dirty="0" smtClean="0">
                <a:latin typeface="Times New Roman" pitchFamily="18" charset="0"/>
                <a:cs typeface="Times New Roman" pitchFamily="18" charset="0"/>
              </a:rPr>
              <a:t> and early baseball were actually regional variants of each other, and that the game's most direct antecedents are the English games of </a:t>
            </a:r>
            <a:r>
              <a:rPr lang="en-US" sz="1400" dirty="0" err="1" smtClean="0">
                <a:latin typeface="Times New Roman" pitchFamily="18" charset="0"/>
                <a:cs typeface="Times New Roman" pitchFamily="18" charset="0"/>
              </a:rPr>
              <a:t>stoolball</a:t>
            </a:r>
            <a:r>
              <a:rPr lang="en-US" sz="1400" dirty="0" smtClean="0">
                <a:latin typeface="Times New Roman" pitchFamily="18" charset="0"/>
                <a:cs typeface="Times New Roman" pitchFamily="18" charset="0"/>
              </a:rPr>
              <a:t> and "tut-ball". It is believed that cricket also descended from such games, though evidence uncovered in early 2009 suggests that the sport may have been imported to England from Flanders.</a:t>
            </a:r>
            <a:endParaRPr lang="ru-RU" sz="1400" dirty="0" smtClean="0">
              <a:latin typeface="Times New Roman" pitchFamily="18" charset="0"/>
              <a:cs typeface="Times New Roman" pitchFamily="18" charset="0"/>
            </a:endParaRPr>
          </a:p>
          <a:p>
            <a:endParaRPr lang="ru-RU" sz="1100" dirty="0"/>
          </a:p>
        </p:txBody>
      </p:sp>
      <p:pic>
        <p:nvPicPr>
          <p:cNvPr id="4" name="Picture 10" descr="Картинка 87 из 83567"/>
          <p:cNvPicPr>
            <a:picLocks noChangeAspect="1" noChangeArrowheads="1"/>
          </p:cNvPicPr>
          <p:nvPr/>
        </p:nvPicPr>
        <p:blipFill>
          <a:blip r:embed="rId3" cstate="print"/>
          <a:srcRect/>
          <a:stretch>
            <a:fillRect/>
          </a:stretch>
        </p:blipFill>
        <p:spPr bwMode="auto">
          <a:xfrm>
            <a:off x="357158" y="3011544"/>
            <a:ext cx="3214710" cy="3846456"/>
          </a:xfrm>
          <a:prstGeom prst="rect">
            <a:avLst/>
          </a:prstGeom>
          <a:noFill/>
        </p:spPr>
      </p:pic>
      <p:sp>
        <p:nvSpPr>
          <p:cNvPr id="5" name="Прямоугольник 4"/>
          <p:cNvSpPr/>
          <p:nvPr/>
        </p:nvSpPr>
        <p:spPr>
          <a:xfrm>
            <a:off x="3714744" y="3000372"/>
            <a:ext cx="4143404" cy="3539430"/>
          </a:xfrm>
          <a:prstGeom prst="rect">
            <a:avLst/>
          </a:prstGeom>
        </p:spPr>
        <p:txBody>
          <a:bodyPr wrap="square">
            <a:spAutoFit/>
          </a:bodyPr>
          <a:lstStyle/>
          <a:p>
            <a:r>
              <a:rPr lang="en-US" sz="1400" dirty="0" smtClean="0">
                <a:latin typeface="Times New Roman" pitchFamily="18" charset="0"/>
                <a:cs typeface="Times New Roman" pitchFamily="18" charset="0"/>
              </a:rPr>
              <a:t>The earliest known reference to baseball is in a 1744 British publication, </a:t>
            </a:r>
            <a:r>
              <a:rPr lang="en-US" sz="1400" i="1" dirty="0" smtClean="0">
                <a:latin typeface="Times New Roman" pitchFamily="18" charset="0"/>
                <a:cs typeface="Times New Roman" pitchFamily="18" charset="0"/>
              </a:rPr>
              <a:t>A Little Pretty Pocket-Book</a:t>
            </a:r>
            <a:r>
              <a:rPr lang="en-US" sz="1400" dirty="0" smtClean="0">
                <a:latin typeface="Times New Roman" pitchFamily="18" charset="0"/>
                <a:cs typeface="Times New Roman" pitchFamily="18" charset="0"/>
              </a:rPr>
              <a:t>, by John Newbery. It contains a rhymed description of "base-ball" and a woodcut that shows a field set-up somewhat similar to the modern game—though in a triangular rather than diamond configuration, and with posts instead of ground-level bases. William Bray, an English lawyer, recorded a game of baseball on Easter Monday 1755 in </a:t>
            </a:r>
            <a:r>
              <a:rPr lang="en-US" sz="1400" dirty="0" err="1" smtClean="0">
                <a:latin typeface="Times New Roman" pitchFamily="18" charset="0"/>
                <a:cs typeface="Times New Roman" pitchFamily="18" charset="0"/>
              </a:rPr>
              <a:t>Guildford,Surrey</a:t>
            </a:r>
            <a:r>
              <a:rPr lang="en-US" sz="1400" dirty="0" smtClean="0">
                <a:latin typeface="Times New Roman" pitchFamily="18" charset="0"/>
                <a:cs typeface="Times New Roman" pitchFamily="18" charset="0"/>
              </a:rPr>
              <a:t>. This early form of the game was apparently brought to North America by English immigrants. </a:t>
            </a:r>
            <a:r>
              <a:rPr lang="en-US" sz="1400" dirty="0" err="1" smtClean="0">
                <a:latin typeface="Times New Roman" pitchFamily="18" charset="0"/>
                <a:cs typeface="Times New Roman" pitchFamily="18" charset="0"/>
              </a:rPr>
              <a:t>Rounders</a:t>
            </a:r>
            <a:r>
              <a:rPr lang="en-US" sz="1400" dirty="0" smtClean="0">
                <a:latin typeface="Times New Roman" pitchFamily="18" charset="0"/>
                <a:cs typeface="Times New Roman" pitchFamily="18" charset="0"/>
              </a:rPr>
              <a:t> was also brought to the continent by both British and Irish immigrants. The first known American reference to baseball appears in a 1791 Pittsfield, Massachusetts. By 1796, a version of the game was well-known enough to earn a mention in a German scholar's book on popular pastimes. </a:t>
            </a:r>
            <a:endParaRPr lang="ru-RU" sz="1400" dirty="0" smtClean="0">
              <a:latin typeface="Times New Roman" pitchFamily="18" charset="0"/>
              <a:cs typeface="Times New Roman" pitchFamily="18" charset="0"/>
            </a:endParaRPr>
          </a:p>
        </p:txBody>
      </p:sp>
    </p:spTree>
    <p:custDataLst>
      <p:tags r:id="rId1"/>
    </p:custDataLst>
  </p:cSld>
  <p:clrMapOvr>
    <a:masterClrMapping/>
  </p:clrMapOvr>
  <p:transition spd="slow" advTm="2559">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857256"/>
          </a:xfrm>
        </p:spPr>
        <p:txBody>
          <a:bodyPr>
            <a:normAutofit fontScale="90000"/>
          </a:bodyPr>
          <a:lstStyle/>
          <a:p>
            <a:r>
              <a:rPr lang="en-US" dirty="0"/>
              <a:t>History</a:t>
            </a:r>
            <a:r>
              <a:rPr lang="ru-RU" dirty="0"/>
              <a:t/>
            </a:r>
            <a:br>
              <a:rPr lang="ru-RU" dirty="0"/>
            </a:br>
            <a:endParaRPr lang="ru-RU" dirty="0"/>
          </a:p>
        </p:txBody>
      </p:sp>
      <p:sp>
        <p:nvSpPr>
          <p:cNvPr id="3" name="Содержимое 2"/>
          <p:cNvSpPr>
            <a:spLocks noGrp="1"/>
          </p:cNvSpPr>
          <p:nvPr>
            <p:ph idx="1"/>
          </p:nvPr>
        </p:nvSpPr>
        <p:spPr>
          <a:xfrm>
            <a:off x="0" y="428605"/>
            <a:ext cx="8229600" cy="1857387"/>
          </a:xfrm>
        </p:spPr>
        <p:txBody>
          <a:bodyPr>
            <a:noAutofit/>
          </a:bodyPr>
          <a:lstStyle/>
          <a:p>
            <a:pPr>
              <a:buNone/>
            </a:pPr>
            <a:endParaRPr lang="ru-RU" sz="1100" dirty="0" smtClean="0"/>
          </a:p>
          <a:p>
            <a:r>
              <a:rPr lang="en-US" sz="1400" dirty="0" smtClean="0">
                <a:latin typeface="Times New Roman" pitchFamily="18" charset="0"/>
                <a:cs typeface="Times New Roman" pitchFamily="18" charset="0"/>
              </a:rPr>
              <a:t>By the early 1830s, there were reports of a variety of bat-and-ball games recognizable as early forms of baseball being played around North America. These games were often referred to locally as "town ball", though other names such as "round-ball" and "base-ball" were also used. There were many similarities to modern baseball, and some crucial differences: five bases (or </a:t>
            </a:r>
            <a:r>
              <a:rPr lang="en-US" sz="1400" i="1" dirty="0" smtClean="0">
                <a:latin typeface="Times New Roman" pitchFamily="18" charset="0"/>
                <a:cs typeface="Times New Roman" pitchFamily="18" charset="0"/>
              </a:rPr>
              <a:t>byes</a:t>
            </a:r>
            <a:r>
              <a:rPr lang="en-US" sz="1400" dirty="0" smtClean="0">
                <a:latin typeface="Times New Roman" pitchFamily="18" charset="0"/>
                <a:cs typeface="Times New Roman" pitchFamily="18" charset="0"/>
              </a:rPr>
              <a:t>); first bye just 18 feet (5.5 m) from the home bye; batter out if a hit ball was caught after the first bounce. The once widely accepted story that </a:t>
            </a:r>
            <a:r>
              <a:rPr lang="en-US" sz="1400" dirty="0" err="1" smtClean="0">
                <a:latin typeface="Times New Roman" pitchFamily="18" charset="0"/>
                <a:cs typeface="Times New Roman" pitchFamily="18" charset="0"/>
              </a:rPr>
              <a:t>Abner</a:t>
            </a:r>
            <a:r>
              <a:rPr lang="en-US" sz="1400" dirty="0" smtClean="0">
                <a:latin typeface="Times New Roman" pitchFamily="18" charset="0"/>
                <a:cs typeface="Times New Roman" pitchFamily="18" charset="0"/>
              </a:rPr>
              <a:t> Doubleday invented baseball in Cooperstown, New York, in 1839 has been conclusively debunked by sports historians.</a:t>
            </a:r>
            <a:endParaRPr lang="ru-RU" sz="1400" dirty="0" smtClean="0">
              <a:latin typeface="Times New Roman" pitchFamily="18" charset="0"/>
              <a:cs typeface="Times New Roman" pitchFamily="18" charset="0"/>
            </a:endParaRPr>
          </a:p>
          <a:p>
            <a:endParaRPr lang="ru-RU" sz="1100" dirty="0"/>
          </a:p>
        </p:txBody>
      </p:sp>
      <p:pic>
        <p:nvPicPr>
          <p:cNvPr id="4" name="Picture 14" descr="Картинка 1 из 105071"/>
          <p:cNvPicPr>
            <a:picLocks noChangeAspect="1" noChangeArrowheads="1"/>
          </p:cNvPicPr>
          <p:nvPr/>
        </p:nvPicPr>
        <p:blipFill>
          <a:blip r:embed="rId3" cstate="print"/>
          <a:srcRect/>
          <a:stretch>
            <a:fillRect/>
          </a:stretch>
        </p:blipFill>
        <p:spPr bwMode="auto">
          <a:xfrm>
            <a:off x="4548155" y="2714620"/>
            <a:ext cx="4595845" cy="3446883"/>
          </a:xfrm>
          <a:prstGeom prst="rect">
            <a:avLst/>
          </a:prstGeom>
          <a:noFill/>
        </p:spPr>
      </p:pic>
      <p:sp>
        <p:nvSpPr>
          <p:cNvPr id="5" name="Прямоугольник 4"/>
          <p:cNvSpPr/>
          <p:nvPr/>
        </p:nvSpPr>
        <p:spPr>
          <a:xfrm>
            <a:off x="285720" y="2241352"/>
            <a:ext cx="4071966" cy="4185761"/>
          </a:xfrm>
          <a:prstGeom prst="rect">
            <a:avLst/>
          </a:prstGeom>
        </p:spPr>
        <p:txBody>
          <a:bodyPr wrap="square">
            <a:spAutoFit/>
          </a:bodyPr>
          <a:lstStyle/>
          <a:p>
            <a:r>
              <a:rPr lang="en-US" sz="1400" dirty="0" smtClean="0">
                <a:latin typeface="Times New Roman" pitchFamily="18" charset="0"/>
                <a:cs typeface="Times New Roman" pitchFamily="18" charset="0"/>
              </a:rPr>
              <a:t>In 1845, Alexander Cartwright, a member of New York City's Knickerbockers club, led the codification of the so-called </a:t>
            </a:r>
            <a:r>
              <a:rPr lang="en-US" sz="1400" dirty="0" err="1" smtClean="0">
                <a:latin typeface="Times New Roman" pitchFamily="18" charset="0"/>
                <a:cs typeface="Times New Roman" pitchFamily="18" charset="0"/>
              </a:rPr>
              <a:t>Knickerbocker</a:t>
            </a:r>
            <a:r>
              <a:rPr lang="en-US" sz="1400" dirty="0" smtClean="0">
                <a:latin typeface="Times New Roman" pitchFamily="18" charset="0"/>
                <a:cs typeface="Times New Roman" pitchFamily="18" charset="0"/>
              </a:rPr>
              <a:t> Rules. The practice, common to bat-and-ball games of the day, of "soaking" or "plugging“ was barred. The rules thus facilitated the use of a smaller, harder ball than had been common. Several other rules also brought the Knickerbockers' game close to the modern one, though a ball caught on the first bounce was, again, an out and only underhand pitching was allowed. While there are reports that the New York Knickerbockers played games in 1845, the contest now recognized as the first officially recorded baseball game in U.S. history took place on June 19, 1846, in Hoboken, New Jersey: the "New York Nine" defeated the Knickerbockers, 23–1, in four innings. With the </a:t>
            </a:r>
            <a:r>
              <a:rPr lang="en-US" sz="1400" dirty="0" err="1" smtClean="0">
                <a:latin typeface="Times New Roman" pitchFamily="18" charset="0"/>
                <a:cs typeface="Times New Roman" pitchFamily="18" charset="0"/>
              </a:rPr>
              <a:t>Knickerbocker</a:t>
            </a:r>
            <a:r>
              <a:rPr lang="en-US" sz="1400" dirty="0" smtClean="0">
                <a:latin typeface="Times New Roman" pitchFamily="18" charset="0"/>
                <a:cs typeface="Times New Roman" pitchFamily="18" charset="0"/>
              </a:rPr>
              <a:t> code as the basis, the rules of modern baseball continued to evolve over the next half-century.</a:t>
            </a:r>
            <a:endParaRPr lang="ru-RU" sz="1400" dirty="0" smtClean="0">
              <a:latin typeface="Times New Roman" pitchFamily="18" charset="0"/>
              <a:cs typeface="Times New Roman" pitchFamily="18" charset="0"/>
            </a:endParaRPr>
          </a:p>
        </p:txBody>
      </p:sp>
    </p:spTree>
    <p:custDataLst>
      <p:tags r:id="rId1"/>
    </p:custDataLst>
  </p:cSld>
  <p:clrMapOvr>
    <a:masterClrMapping/>
  </p:clrMapOvr>
  <p:transition spd="slow" advTm="2559">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7239000" cy="1143000"/>
          </a:xfrm>
        </p:spPr>
        <p:txBody>
          <a:bodyPr/>
          <a:lstStyle/>
          <a:p>
            <a:r>
              <a:rPr lang="en-US" sz="4000" dirty="0" smtClean="0"/>
              <a:t>Woodland Hills</a:t>
            </a:r>
            <a:endParaRPr lang="ru-RU" dirty="0"/>
          </a:p>
        </p:txBody>
      </p:sp>
      <p:sp>
        <p:nvSpPr>
          <p:cNvPr id="3" name="Содержимое 2"/>
          <p:cNvSpPr>
            <a:spLocks noGrp="1"/>
          </p:cNvSpPr>
          <p:nvPr>
            <p:ph idx="1"/>
          </p:nvPr>
        </p:nvSpPr>
        <p:spPr>
          <a:xfrm>
            <a:off x="0" y="1285860"/>
            <a:ext cx="4071934" cy="4846320"/>
          </a:xfrm>
        </p:spPr>
        <p:txBody>
          <a:bodyPr>
            <a:normAutofit/>
          </a:bodyPr>
          <a:lstStyle/>
          <a:p>
            <a:r>
              <a:rPr lang="en-US" sz="1400" b="1" dirty="0" smtClean="0">
                <a:latin typeface="Times New Roman" pitchFamily="18" charset="0"/>
                <a:cs typeface="Times New Roman" pitchFamily="18" charset="0"/>
              </a:rPr>
              <a:t>Woodland Hills</a:t>
            </a:r>
            <a:r>
              <a:rPr lang="en-US" sz="1400" dirty="0" smtClean="0">
                <a:latin typeface="Times New Roman" pitchFamily="18" charset="0"/>
                <a:cs typeface="Times New Roman" pitchFamily="18" charset="0"/>
              </a:rPr>
              <a:t> is a district in the city of Los Angeles, California.</a:t>
            </a:r>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Woodland Hills is located in the southwestern area of the San Fernando Valley, east of Calabasas and west of Tarzana, with Warner Center in its northern section. On the north, Woodland Hills is bordered by West Hills, Canoga Park, and Winnetka, and on the south by Topanga and Malibu, California.</a:t>
            </a:r>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Some neighborhoods are in the foothills of the Santa Monica Mountains. Running east-west through the community is U.S. Route 101 (Ventura Freeway) and Ventura Boulevard, whose western terminus is at Valley Circle Boulevard in Woodland Hills.</a:t>
            </a:r>
            <a:endParaRPr lang="ru-RU" sz="1400" dirty="0" smtClean="0">
              <a:latin typeface="Times New Roman" pitchFamily="18" charset="0"/>
              <a:cs typeface="Times New Roman" pitchFamily="18" charset="0"/>
            </a:endParaRPr>
          </a:p>
          <a:p>
            <a:endParaRPr lang="ru-RU" dirty="0"/>
          </a:p>
        </p:txBody>
      </p:sp>
      <p:pic>
        <p:nvPicPr>
          <p:cNvPr id="4" name="Рисунок 3" descr="Картинка 31 из 669"/>
          <p:cNvPicPr/>
          <p:nvPr/>
        </p:nvPicPr>
        <p:blipFill>
          <a:blip r:embed="rId3" cstate="print"/>
          <a:srcRect/>
          <a:stretch>
            <a:fillRect/>
          </a:stretch>
        </p:blipFill>
        <p:spPr bwMode="auto">
          <a:xfrm>
            <a:off x="4572000" y="1142984"/>
            <a:ext cx="4138621" cy="5500702"/>
          </a:xfrm>
          <a:prstGeom prst="rect">
            <a:avLst/>
          </a:prstGeom>
          <a:noFill/>
          <a:ln w="9525">
            <a:noFill/>
            <a:miter lim="800000"/>
            <a:headEnd/>
            <a:tailEnd/>
          </a:ln>
        </p:spPr>
      </p:pic>
    </p:spTree>
    <p:custDataLst>
      <p:tags r:id="rId1"/>
    </p:custDataLst>
  </p:cSld>
  <p:clrMapOvr>
    <a:masterClrMapping/>
  </p:clrMapOvr>
  <p:transition spd="slow" advTm="401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7239000" cy="1143000"/>
          </a:xfrm>
        </p:spPr>
        <p:txBody>
          <a:bodyPr>
            <a:normAutofit fontScale="90000"/>
          </a:bodyPr>
          <a:lstStyle/>
          <a:p>
            <a:r>
              <a:rPr lang="en-US" sz="4000" dirty="0" smtClean="0">
                <a:latin typeface="Times New Roman" pitchFamily="18" charset="0"/>
                <a:cs typeface="Times New Roman" pitchFamily="18" charset="0"/>
              </a:rPr>
              <a:t>Giuseppe Paulo "Joe" DiMaggio</a:t>
            </a:r>
            <a:endParaRPr lang="ru-RU" dirty="0"/>
          </a:p>
        </p:txBody>
      </p:sp>
      <p:sp>
        <p:nvSpPr>
          <p:cNvPr id="3" name="Содержимое 2"/>
          <p:cNvSpPr>
            <a:spLocks noGrp="1"/>
          </p:cNvSpPr>
          <p:nvPr>
            <p:ph idx="1"/>
          </p:nvPr>
        </p:nvSpPr>
        <p:spPr>
          <a:xfrm>
            <a:off x="0" y="1285860"/>
            <a:ext cx="4643438" cy="4846320"/>
          </a:xfrm>
        </p:spPr>
        <p:txBody>
          <a:bodyPr>
            <a:normAutofit/>
          </a:bodyPr>
          <a:lstStyle/>
          <a:p>
            <a:r>
              <a:rPr lang="en-US" sz="1400" b="1" dirty="0" smtClean="0">
                <a:latin typeface="Times New Roman" pitchFamily="18" charset="0"/>
                <a:cs typeface="Times New Roman" pitchFamily="18" charset="0"/>
              </a:rPr>
              <a:t>Giuseppe Paulo "Joe" DiMaggio</a:t>
            </a:r>
            <a:r>
              <a:rPr lang="en-US" sz="1400" dirty="0" smtClean="0">
                <a:latin typeface="Times New Roman" pitchFamily="18" charset="0"/>
                <a:cs typeface="Times New Roman" pitchFamily="18" charset="0"/>
              </a:rPr>
              <a:t> ; November 25, 1914 – March 8, 1999), nicknamed </a:t>
            </a:r>
            <a:r>
              <a:rPr lang="en-US" sz="1400" b="1" dirty="0" smtClean="0">
                <a:latin typeface="Times New Roman" pitchFamily="18" charset="0"/>
                <a:cs typeface="Times New Roman" pitchFamily="18" charset="0"/>
              </a:rPr>
              <a:t>"</a:t>
            </a:r>
            <a:r>
              <a:rPr lang="en-US" sz="1400" b="1" dirty="0" err="1" smtClean="0">
                <a:latin typeface="Times New Roman" pitchFamily="18" charset="0"/>
                <a:cs typeface="Times New Roman" pitchFamily="18" charset="0"/>
              </a:rPr>
              <a:t>Joltin</a:t>
            </a:r>
            <a:r>
              <a:rPr lang="en-US" sz="1400" b="1" dirty="0" smtClean="0">
                <a:latin typeface="Times New Roman" pitchFamily="18" charset="0"/>
                <a:cs typeface="Times New Roman" pitchFamily="18" charset="0"/>
              </a:rPr>
              <a:t>' Joe"</a:t>
            </a:r>
            <a:r>
              <a:rPr lang="en-US" sz="1400" dirty="0" smtClean="0">
                <a:latin typeface="Times New Roman" pitchFamily="18" charset="0"/>
                <a:cs typeface="Times New Roman" pitchFamily="18" charset="0"/>
              </a:rPr>
              <a:t> and </a:t>
            </a:r>
            <a:r>
              <a:rPr lang="en-US" sz="1400" b="1" dirty="0" smtClean="0">
                <a:latin typeface="Times New Roman" pitchFamily="18" charset="0"/>
                <a:cs typeface="Times New Roman" pitchFamily="18" charset="0"/>
              </a:rPr>
              <a:t>"The Yankee Clipper,"</a:t>
            </a:r>
            <a:r>
              <a:rPr lang="en-US" sz="1400" dirty="0" smtClean="0">
                <a:latin typeface="Times New Roman" pitchFamily="18" charset="0"/>
                <a:cs typeface="Times New Roman" pitchFamily="18" charset="0"/>
              </a:rPr>
              <a:t> was an American Major League Baseball center fielder who played his entire 13-year career for the New York Yankees. He is perhaps best known for his 56-game hitting streak (May 15–July 16, 1941), a record that still stands. DiMaggio was elected into the Baseball Hall of Fame in 1955.</a:t>
            </a:r>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DiMaggio was a three-time MVP winner and 13-time All-Star (the only player to be selected for the All-Star Game in every season he played). In his thirteen year career the Yankees won ten American League pennants and nine World Series championships.</a:t>
            </a:r>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At the time of his retirement, he had the fifth-most career home runs (361) and sixth-highest slugging percentage (.579) in history. A 1969 poll conducted to coincide with the centennial of professional baseball voted him the sport's greatest living player.</a:t>
            </a:r>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Joe DiMaggio was the middle of three brothers who each became major league center fielders, the others being Vince and Dom.</a:t>
            </a:r>
            <a:endParaRPr lang="ru-RU" sz="1400" dirty="0">
              <a:latin typeface="Times New Roman" pitchFamily="18" charset="0"/>
              <a:cs typeface="Times New Roman" pitchFamily="18" charset="0"/>
            </a:endParaRPr>
          </a:p>
        </p:txBody>
      </p:sp>
      <p:pic>
        <p:nvPicPr>
          <p:cNvPr id="4" name="Рисунок 3" descr="Картинка 1 из 18"/>
          <p:cNvPicPr/>
          <p:nvPr/>
        </p:nvPicPr>
        <p:blipFill>
          <a:blip r:embed="rId3" cstate="print"/>
          <a:srcRect/>
          <a:stretch>
            <a:fillRect/>
          </a:stretch>
        </p:blipFill>
        <p:spPr bwMode="auto">
          <a:xfrm>
            <a:off x="4714844" y="1714488"/>
            <a:ext cx="4429156" cy="4429156"/>
          </a:xfrm>
          <a:prstGeom prst="rect">
            <a:avLst/>
          </a:prstGeom>
          <a:noFill/>
          <a:ln w="9525">
            <a:noFill/>
            <a:miter lim="800000"/>
            <a:headEnd/>
            <a:tailEnd/>
          </a:ln>
        </p:spPr>
      </p:pic>
    </p:spTree>
    <p:custDataLst>
      <p:tags r:id="rId1"/>
    </p:custDataLst>
  </p:cSld>
  <p:clrMapOvr>
    <a:masterClrMapping/>
  </p:clrMapOvr>
  <p:transition spd="slow" advTm="3417">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Картинка 26 из 83567"/>
          <p:cNvPicPr>
            <a:picLocks noChangeAspect="1" noChangeArrowheads="1"/>
          </p:cNvPicPr>
          <p:nvPr/>
        </p:nvPicPr>
        <p:blipFill>
          <a:blip r:embed="rId3" cstate="print"/>
          <a:srcRect/>
          <a:stretch>
            <a:fillRect/>
          </a:stretch>
        </p:blipFill>
        <p:spPr bwMode="auto">
          <a:xfrm>
            <a:off x="5214942" y="142852"/>
            <a:ext cx="3621535" cy="2500330"/>
          </a:xfrm>
          <a:prstGeom prst="rect">
            <a:avLst/>
          </a:prstGeom>
          <a:noFill/>
        </p:spPr>
      </p:pic>
      <p:pic>
        <p:nvPicPr>
          <p:cNvPr id="1030" name="Picture 6" descr="Картинка 71 из 83567"/>
          <p:cNvPicPr>
            <a:picLocks noChangeAspect="1" noChangeArrowheads="1"/>
          </p:cNvPicPr>
          <p:nvPr/>
        </p:nvPicPr>
        <p:blipFill>
          <a:blip r:embed="rId4" cstate="print"/>
          <a:srcRect/>
          <a:stretch>
            <a:fillRect/>
          </a:stretch>
        </p:blipFill>
        <p:spPr bwMode="auto">
          <a:xfrm>
            <a:off x="5072066" y="3725118"/>
            <a:ext cx="3771604" cy="2965516"/>
          </a:xfrm>
          <a:prstGeom prst="rect">
            <a:avLst/>
          </a:prstGeom>
          <a:noFill/>
        </p:spPr>
      </p:pic>
      <p:pic>
        <p:nvPicPr>
          <p:cNvPr id="1040" name="Picture 16" descr="Картинка 47 из 105071"/>
          <p:cNvPicPr>
            <a:picLocks noChangeAspect="1" noChangeArrowheads="1"/>
          </p:cNvPicPr>
          <p:nvPr/>
        </p:nvPicPr>
        <p:blipFill>
          <a:blip r:embed="rId5" cstate="print"/>
          <a:srcRect/>
          <a:stretch>
            <a:fillRect/>
          </a:stretch>
        </p:blipFill>
        <p:spPr bwMode="auto">
          <a:xfrm>
            <a:off x="214281" y="214290"/>
            <a:ext cx="4283445" cy="6643710"/>
          </a:xfrm>
          <a:prstGeom prst="rect">
            <a:avLst/>
          </a:prstGeom>
          <a:noFill/>
        </p:spPr>
      </p:pic>
      <p:sp>
        <p:nvSpPr>
          <p:cNvPr id="1042" name="Rectangle 18"/>
          <p:cNvSpPr>
            <a:spLocks noChangeArrowheads="1"/>
          </p:cNvSpPr>
          <p:nvPr/>
        </p:nvSpPr>
        <p:spPr bwMode="auto">
          <a:xfrm>
            <a:off x="4786314" y="2571744"/>
            <a:ext cx="3185487" cy="120032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7200" dirty="0" smtClean="0">
                <a:latin typeface="Times New Roman" pitchFamily="18" charset="0"/>
                <a:cs typeface="Times New Roman" pitchFamily="18" charset="0"/>
              </a:rPr>
              <a:t>The end</a:t>
            </a:r>
          </a:p>
        </p:txBody>
      </p:sp>
    </p:spTree>
    <p:custDataLst>
      <p:tags r:id="rId1"/>
    </p:custDataLst>
  </p:cSld>
  <p:clrMapOvr>
    <a:masterClrMapping/>
  </p:clrMapOvr>
  <p:transition spd="slow" advTm="10311">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30"/>
                                        </p:tgtEl>
                                        <p:attrNameLst>
                                          <p:attrName>style.visibility</p:attrName>
                                        </p:attrNameLst>
                                      </p:cBhvr>
                                      <p:to>
                                        <p:strVal val="visible"/>
                                      </p:to>
                                    </p:set>
                                    <p:anim calcmode="lin" valueType="num">
                                      <p:cBhvr additive="base">
                                        <p:cTn id="13" dur="500" fill="hold"/>
                                        <p:tgtEl>
                                          <p:spTgt spid="1030"/>
                                        </p:tgtEl>
                                        <p:attrNameLst>
                                          <p:attrName>ppt_x</p:attrName>
                                        </p:attrNameLst>
                                      </p:cBhvr>
                                      <p:tavLst>
                                        <p:tav tm="0">
                                          <p:val>
                                            <p:strVal val="#ppt_x"/>
                                          </p:val>
                                        </p:tav>
                                        <p:tav tm="100000">
                                          <p:val>
                                            <p:strVal val="#ppt_x"/>
                                          </p:val>
                                        </p:tav>
                                      </p:tavLst>
                                    </p:anim>
                                    <p:anim calcmode="lin" valueType="num">
                                      <p:cBhvr additive="base">
                                        <p:cTn id="14"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40"/>
                                        </p:tgtEl>
                                        <p:attrNameLst>
                                          <p:attrName>style.visibility</p:attrName>
                                        </p:attrNameLst>
                                      </p:cBhvr>
                                      <p:to>
                                        <p:strVal val="visible"/>
                                      </p:to>
                                    </p:set>
                                    <p:anim calcmode="lin" valueType="num">
                                      <p:cBhvr additive="base">
                                        <p:cTn id="19" dur="500" fill="hold"/>
                                        <p:tgtEl>
                                          <p:spTgt spid="1040"/>
                                        </p:tgtEl>
                                        <p:attrNameLst>
                                          <p:attrName>ppt_x</p:attrName>
                                        </p:attrNameLst>
                                      </p:cBhvr>
                                      <p:tavLst>
                                        <p:tav tm="0">
                                          <p:val>
                                            <p:strVal val="#ppt_x"/>
                                          </p:val>
                                        </p:tav>
                                        <p:tav tm="100000">
                                          <p:val>
                                            <p:strVal val="#ppt_x"/>
                                          </p:val>
                                        </p:tav>
                                      </p:tavLst>
                                    </p:anim>
                                    <p:anim calcmode="lin" valueType="num">
                                      <p:cBhvr additive="base">
                                        <p:cTn id="20" dur="500" fill="hold"/>
                                        <p:tgtEl>
                                          <p:spTgt spid="1040"/>
                                        </p:tgtEl>
                                        <p:attrNameLst>
                                          <p:attrName>ppt_y</p:attrName>
                                        </p:attrNameLst>
                                      </p:cBhvr>
                                      <p:tavLst>
                                        <p:tav tm="0">
                                          <p:val>
                                            <p:strVal val="1+#ppt_h/2"/>
                                          </p:val>
                                        </p:tav>
                                        <p:tav tm="100000">
                                          <p:val>
                                            <p:strVal val="#ppt_y"/>
                                          </p:val>
                                        </p:tav>
                                      </p:tavLst>
                                    </p:anim>
                                  </p:childTnLst>
                                </p:cTn>
                              </p:par>
                              <p:par>
                                <p:cTn id="21" presetID="8" presetClass="emph" presetSubtype="0" fill="hold" nodeType="withEffect">
                                  <p:stCondLst>
                                    <p:cond delay="0"/>
                                  </p:stCondLst>
                                  <p:childTnLst>
                                    <p:animRot by="21600000">
                                      <p:cBhvr>
                                        <p:cTn id="22" dur="2000" fill="hold"/>
                                        <p:tgtEl>
                                          <p:spTgt spid="1042">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2|2.8"/>
</p:tagLst>
</file>

<file path=ppt/tags/tag2.xml><?xml version="1.0" encoding="utf-8"?>
<p:tagLst xmlns:a="http://schemas.openxmlformats.org/drawingml/2006/main" xmlns:r="http://schemas.openxmlformats.org/officeDocument/2006/relationships" xmlns:p="http://schemas.openxmlformats.org/presentationml/2006/main">
  <p:tag name="TIMING" val="|1.7"/>
</p:tagLst>
</file>

<file path=ppt/tags/tag3.xml><?xml version="1.0" encoding="utf-8"?>
<p:tagLst xmlns:a="http://schemas.openxmlformats.org/drawingml/2006/main" xmlns:r="http://schemas.openxmlformats.org/officeDocument/2006/relationships" xmlns:p="http://schemas.openxmlformats.org/presentationml/2006/main">
  <p:tag name="TIMING" val="|1.8|1"/>
</p:tagLst>
</file>

<file path=ppt/tags/tag4.xml><?xml version="1.0" encoding="utf-8"?>
<p:tagLst xmlns:a="http://schemas.openxmlformats.org/drawingml/2006/main" xmlns:r="http://schemas.openxmlformats.org/officeDocument/2006/relationships" xmlns:p="http://schemas.openxmlformats.org/presentationml/2006/main">
  <p:tag name="TIMING" val="|1.6"/>
</p:tagLst>
</file>

<file path=ppt/tags/tag5.xml><?xml version="1.0" encoding="utf-8"?>
<p:tagLst xmlns:a="http://schemas.openxmlformats.org/drawingml/2006/main" xmlns:r="http://schemas.openxmlformats.org/officeDocument/2006/relationships" xmlns:p="http://schemas.openxmlformats.org/presentationml/2006/main">
  <p:tag name="TIMING" val="|1|2.1"/>
</p:tagLst>
</file>

<file path=ppt/tags/tag6.xml><?xml version="1.0" encoding="utf-8"?>
<p:tagLst xmlns:a="http://schemas.openxmlformats.org/drawingml/2006/main" xmlns:r="http://schemas.openxmlformats.org/officeDocument/2006/relationships" xmlns:p="http://schemas.openxmlformats.org/presentationml/2006/main">
  <p:tag name="TIMING" val="|0|2.2"/>
</p:tagLst>
</file>

<file path=ppt/tags/tag7.xml><?xml version="1.0" encoding="utf-8"?>
<p:tagLst xmlns:a="http://schemas.openxmlformats.org/drawingml/2006/main" xmlns:r="http://schemas.openxmlformats.org/officeDocument/2006/relationships" xmlns:p="http://schemas.openxmlformats.org/presentationml/2006/main">
  <p:tag name="TIMING" val="|0|0.5|0.5|0.5|0.8|0.9|0.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Апекс">
      <a:dk1>
        <a:sysClr val="windowText" lastClr="000000"/>
      </a:dk1>
      <a:lt1>
        <a:sysClr val="window" lastClr="FFFE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139</TotalTime>
  <Words>159</Words>
  <Application>Microsoft Office PowerPoint</Application>
  <PresentationFormat>Экран (4:3)</PresentationFormat>
  <Paragraphs>24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Изящная</vt:lpstr>
      <vt:lpstr>Baseball</vt:lpstr>
      <vt:lpstr>Baseball</vt:lpstr>
      <vt:lpstr>History </vt:lpstr>
      <vt:lpstr>History </vt:lpstr>
      <vt:lpstr>Woodland Hills</vt:lpstr>
      <vt:lpstr>Giuseppe Paulo "Joe" DiMaggio</vt:lpstr>
      <vt:lpstr>Слайд 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Baseball</dc:title>
  <dc:creator>Александр</dc:creator>
  <cp:lastModifiedBy>www.PHILka.RU</cp:lastModifiedBy>
  <cp:revision>27</cp:revision>
  <dcterms:created xsi:type="dcterms:W3CDTF">2012-04-01T15:37:34Z</dcterms:created>
  <dcterms:modified xsi:type="dcterms:W3CDTF">2013-04-08T18:52:13Z</dcterms:modified>
</cp:coreProperties>
</file>