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56" r:id="rId5"/>
    <p:sldId id="257" r:id="rId6"/>
    <p:sldId id="258" r:id="rId7"/>
    <p:sldId id="271" r:id="rId8"/>
    <p:sldId id="259" r:id="rId9"/>
    <p:sldId id="260" r:id="rId10"/>
    <p:sldId id="261" r:id="rId11"/>
    <p:sldId id="262" r:id="rId12"/>
    <p:sldId id="267" r:id="rId13"/>
    <p:sldId id="268" r:id="rId14"/>
    <p:sldId id="270" r:id="rId15"/>
    <p:sldId id="264" r:id="rId16"/>
    <p:sldId id="265" r:id="rId17"/>
    <p:sldId id="26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0FF1CE12-B100-0000-0000-000000000002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0" autoAdjust="0"/>
    <p:restoredTop sz="86410"/>
  </p:normalViewPr>
  <p:slideViewPr>
    <p:cSldViewPr>
      <p:cViewPr>
        <p:scale>
          <a:sx n="100" d="100"/>
          <a:sy n="100" d="100"/>
        </p:scale>
        <p:origin x="-264" y="-78"/>
      </p:cViewPr>
      <p:guideLst>
        <p:guide orient="horz" pos="2160"/>
        <p:guide pos="2880"/>
      </p:guideLst>
    </p:cSldViewPr>
  </p:slideViewPr>
  <p:outlineViewPr>
    <p:cViewPr>
      <p:scale>
        <a:sx n="1" d="1"/>
        <a:sy n="1" d="1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isha\&#1056;&#1072;&#1073;&#1086;&#1095;&#1080;&#1081;%20&#1089;&#1090;&#1086;&#1083;\&#1090;&#1077;&#1084;&#1087;&#1077;&#1088;\&#1051;&#1080;&#1089;&#1090;%20Microsoft%20Office%20Exce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isha\&#1056;&#1072;&#1073;&#1086;&#1095;&#1080;&#1081;%20&#1089;&#1090;&#1086;&#1083;\&#1090;&#1077;&#1084;&#1087;&#1077;&#1088;\&#1051;&#1080;&#1089;&#1090;%20Microsoft%20Office%20Exc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4.4342560005219897E-2"/>
          <c:y val="2.3497231698749146E-2"/>
          <c:w val="0.82400805738270722"/>
          <c:h val="0.90776067559082263"/>
        </c:manualLayout>
      </c:layout>
      <c:barChart>
        <c:barDir val="col"/>
        <c:grouping val="clustered"/>
        <c:ser>
          <c:idx val="0"/>
          <c:order val="0"/>
          <c:tx>
            <c:v>2009</c:v>
          </c:tx>
          <c:cat>
            <c:strRef>
              <c:f>Лист1!$AI$5:$AI$7</c:f>
              <c:strCache>
                <c:ptCount val="3"/>
                <c:pt idx="0">
                  <c:v>Июнь</c:v>
                </c:pt>
                <c:pt idx="1">
                  <c:v>Июль</c:v>
                </c:pt>
                <c:pt idx="2">
                  <c:v>Август</c:v>
                </c:pt>
              </c:strCache>
            </c:strRef>
          </c:cat>
          <c:val>
            <c:numRef>
              <c:f>(Лист1!$C$36;Лист1!$F$36;Лист1!$I$36)</c:f>
              <c:numCache>
                <c:formatCode>General</c:formatCode>
                <c:ptCount val="3"/>
                <c:pt idx="0">
                  <c:v>20.633333333333272</c:v>
                </c:pt>
                <c:pt idx="1">
                  <c:v>23.806451612903224</c:v>
                </c:pt>
                <c:pt idx="2">
                  <c:v>20.61290322580653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Лист1!$AI$5:$AI$7</c:f>
              <c:strCache>
                <c:ptCount val="3"/>
                <c:pt idx="0">
                  <c:v>Июнь</c:v>
                </c:pt>
                <c:pt idx="1">
                  <c:v>Июль</c:v>
                </c:pt>
                <c:pt idx="2">
                  <c:v>Август</c:v>
                </c:pt>
              </c:strCache>
            </c:strRef>
          </c:cat>
          <c:val>
            <c:numRef>
              <c:f>(Лист1!$L$36;Лист1!$O$36;Лист1!$R$36)</c:f>
              <c:numCache>
                <c:formatCode>General</c:formatCode>
                <c:ptCount val="3"/>
                <c:pt idx="0">
                  <c:v>21.9</c:v>
                </c:pt>
                <c:pt idx="1">
                  <c:v>27.70967741935484</c:v>
                </c:pt>
                <c:pt idx="2">
                  <c:v>25.225806451612904</c:v>
                </c:pt>
              </c:numCache>
            </c:numRef>
          </c:val>
        </c:ser>
        <c:ser>
          <c:idx val="2"/>
          <c:order val="2"/>
          <c:tx>
            <c:v>2011</c:v>
          </c:tx>
          <c:cat>
            <c:strRef>
              <c:f>Лист1!$AI$5:$AI$7</c:f>
              <c:strCache>
                <c:ptCount val="3"/>
                <c:pt idx="0">
                  <c:v>Июнь</c:v>
                </c:pt>
                <c:pt idx="1">
                  <c:v>Июль</c:v>
                </c:pt>
                <c:pt idx="2">
                  <c:v>Август</c:v>
                </c:pt>
              </c:strCache>
            </c:strRef>
          </c:cat>
          <c:val>
            <c:numRef>
              <c:f>(Лист1!$U$36;Лист1!$X$36;Лист1!$AA$36)</c:f>
              <c:numCache>
                <c:formatCode>General</c:formatCode>
                <c:ptCount val="3"/>
                <c:pt idx="0">
                  <c:v>23.1</c:v>
                </c:pt>
                <c:pt idx="1">
                  <c:v>28.032258064516135</c:v>
                </c:pt>
                <c:pt idx="2">
                  <c:v>23.967741935483801</c:v>
                </c:pt>
              </c:numCache>
            </c:numRef>
          </c:val>
        </c:ser>
        <c:axId val="64624128"/>
        <c:axId val="64625664"/>
      </c:barChart>
      <c:catAx>
        <c:axId val="64624128"/>
        <c:scaling>
          <c:orientation val="minMax"/>
        </c:scaling>
        <c:axPos val="b"/>
        <c:numFmt formatCode="General" sourceLinked="1"/>
        <c:tickLblPos val="nextTo"/>
        <c:crossAx val="64625664"/>
        <c:crosses val="autoZero"/>
        <c:auto val="1"/>
        <c:lblAlgn val="ctr"/>
        <c:lblOffset val="100"/>
      </c:catAx>
      <c:valAx>
        <c:axId val="64625664"/>
        <c:scaling>
          <c:orientation val="minMax"/>
        </c:scaling>
        <c:axPos val="l"/>
        <c:majorGridlines/>
        <c:numFmt formatCode="General" sourceLinked="1"/>
        <c:tickLblPos val="nextTo"/>
        <c:crossAx val="64624128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2000"/>
          </a:pPr>
          <a:endParaRPr lang="ru-RU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8.3196224709908534E-2"/>
          <c:y val="2.2429175712442385E-2"/>
          <c:w val="0.71072691132043364"/>
          <c:h val="0.95514164857511674"/>
        </c:manualLayout>
      </c:layout>
      <c:barChart>
        <c:barDir val="col"/>
        <c:grouping val="clustered"/>
        <c:ser>
          <c:idx val="0"/>
          <c:order val="0"/>
          <c:tx>
            <c:v>2009</c:v>
          </c:tx>
          <c:cat>
            <c:strRef>
              <c:f>Лист1!$AI$5:$AI$7</c:f>
              <c:strCache>
                <c:ptCount val="3"/>
                <c:pt idx="0">
                  <c:v>Июнь</c:v>
                </c:pt>
                <c:pt idx="1">
                  <c:v>Июль</c:v>
                </c:pt>
                <c:pt idx="2">
                  <c:v>Август</c:v>
                </c:pt>
              </c:strCache>
            </c:strRef>
          </c:cat>
          <c:val>
            <c:numRef>
              <c:f>Лист1!$F$38</c:f>
              <c:numCache>
                <c:formatCode>General</c:formatCode>
                <c:ptCount val="1"/>
                <c:pt idx="0">
                  <c:v>21.684229390680986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Лист1!$AI$5:$AI$7</c:f>
              <c:strCache>
                <c:ptCount val="3"/>
                <c:pt idx="0">
                  <c:v>Июнь</c:v>
                </c:pt>
                <c:pt idx="1">
                  <c:v>Июль</c:v>
                </c:pt>
                <c:pt idx="2">
                  <c:v>Август</c:v>
                </c:pt>
              </c:strCache>
            </c:strRef>
          </c:cat>
          <c:val>
            <c:numRef>
              <c:f>Лист1!$O$38</c:f>
              <c:numCache>
                <c:formatCode>General</c:formatCode>
                <c:ptCount val="1"/>
                <c:pt idx="0">
                  <c:v>24.945161290322545</c:v>
                </c:pt>
              </c:numCache>
            </c:numRef>
          </c:val>
        </c:ser>
        <c:ser>
          <c:idx val="2"/>
          <c:order val="2"/>
          <c:tx>
            <c:v>2011</c:v>
          </c:tx>
          <c:cat>
            <c:strRef>
              <c:f>Лист1!$AI$5:$AI$7</c:f>
              <c:strCache>
                <c:ptCount val="3"/>
                <c:pt idx="0">
                  <c:v>Июнь</c:v>
                </c:pt>
                <c:pt idx="1">
                  <c:v>Июль</c:v>
                </c:pt>
                <c:pt idx="2">
                  <c:v>Август</c:v>
                </c:pt>
              </c:strCache>
            </c:strRef>
          </c:cat>
          <c:val>
            <c:numRef>
              <c:f>Лист1!$X$38</c:f>
              <c:numCache>
                <c:formatCode>General</c:formatCode>
                <c:ptCount val="1"/>
                <c:pt idx="0">
                  <c:v>25.03333333333325</c:v>
                </c:pt>
              </c:numCache>
            </c:numRef>
          </c:val>
        </c:ser>
        <c:axId val="66429312"/>
        <c:axId val="66430848"/>
      </c:barChart>
      <c:catAx>
        <c:axId val="66429312"/>
        <c:scaling>
          <c:orientation val="minMax"/>
        </c:scaling>
        <c:delete val="1"/>
        <c:axPos val="b"/>
        <c:numFmt formatCode="General" sourceLinked="1"/>
        <c:tickLblPos val="none"/>
        <c:crossAx val="66430848"/>
        <c:crosses val="autoZero"/>
        <c:auto val="1"/>
        <c:lblAlgn val="ctr"/>
        <c:lblOffset val="100"/>
      </c:catAx>
      <c:valAx>
        <c:axId val="66430848"/>
        <c:scaling>
          <c:orientation val="minMax"/>
        </c:scaling>
        <c:axPos val="l"/>
        <c:majorGridlines/>
        <c:numFmt formatCode="General" sourceLinked="1"/>
        <c:tickLblPos val="nextTo"/>
        <c:crossAx val="664293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3308915619832491"/>
          <c:y val="0.44318340888093677"/>
          <c:w val="0.15809547850427583"/>
          <c:h val="0.16009734442326368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24" name="Rectangle 24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/>
          <a:p>
            <a:fld id="{A849C5AD-4428-4E9C-9C84-11B72C9365FB}" type="datetimeFigureOut">
              <a:rPr lang="en-US" smtClean="0"/>
              <a:pPr/>
              <a:t>4/8/2013</a:t>
            </a:fld>
            <a:endParaRPr lang="en-US" smtClean="0"/>
          </a:p>
        </p:txBody>
      </p:sp>
      <p:sp>
        <p:nvSpPr>
          <p:cNvPr id="30" name="Rectangle 30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8C596567-A38F-4CEF-B37F-9B9D120D62CE}" type="slidenum">
              <a:rPr lang="en-US" smtClean="0"/>
              <a:pPr/>
              <a:t>‹#›</a:t>
            </a:fld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4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15" name="Rectangle 15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/>
          <a:p>
            <a:fld id="{D7547E60-4BE7-4E4E-9AAA-5EE35AEC995C}" type="datetimeFigureOut">
              <a:rPr lang="en-US" smtClean="0"/>
              <a:pPr/>
              <a:t>4/8/2013</a:t>
            </a:fld>
            <a:endParaRPr lang="en-US" smtClean="0"/>
          </a:p>
        </p:txBody>
      </p:sp>
      <p:sp>
        <p:nvSpPr>
          <p:cNvPr id="23" name="Rectangle 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28" name="Rectangle 28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CA077768-21C8-4125-A345-258E48D2EED0}" type="slidenum">
              <a:rPr lang="en-US" smtClean="0"/>
              <a:pPr/>
              <a:t>‹#›</a:t>
            </a:fld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2480B1-0B2C-465F-800A-8F4CA85355F4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Парниковый эффект был обнаружен французским физиком и математиком Жаном-Батистом Фурье в 1824 году. Он описывал, как водяной пар в атмосфере удерживает отраженное от поверхности Земли солнечное тепло. После него Джон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Тиндаль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Сванте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Аррениус указали, что одним из факторов, вызывающим нагрев Земли, может быть концентрация в атмосфере углекислого газа СО</a:t>
            </a:r>
            <a:r>
              <a:rPr lang="ru-RU" sz="1200" kern="1200" baseline="-25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Но они никаких выводов, показывающих опасность данного процесса, не делали. </a:t>
            </a:r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1.jpg"/>
          <p:cNvPicPr>
            <a:picLocks noChangeAspect="1"/>
          </p:cNvPicPr>
          <p:nvPr/>
        </p:nvPicPr>
        <p:blipFill>
          <a:blip r:embed="rId2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2.png"/>
          <p:cNvPicPr>
            <a:picLocks noChangeAspect="1"/>
          </p:cNvPicPr>
          <p:nvPr/>
        </p:nvPicPr>
        <p:blipFill>
          <a:blip r:embed="rId3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3.png"/>
          <p:cNvPicPr>
            <a:picLocks noChangeAspect="1"/>
          </p:cNvPicPr>
          <p:nvPr/>
        </p:nvPicPr>
        <p:blipFill>
          <a:blip r:embed="rId4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Rectangle 31"/>
          <p:cNvSpPr>
            <a:spLocks noGrp="1"/>
          </p:cNvSpPr>
          <p:nvPr>
            <p:ph type="subTitle" idx="1"/>
          </p:nvPr>
        </p:nvSpPr>
        <p:spPr>
          <a:xfrm>
            <a:off x="2492734" y="5094577"/>
            <a:ext cx="6194066" cy="925223"/>
          </a:xfrm>
        </p:spPr>
        <p:txBody>
          <a:bodyPr/>
          <a:lstStyle>
            <a:lvl1pPr marL="0" indent="0" algn="r">
              <a:buNone/>
              <a:defRPr sz="28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ctrTitle"/>
          </p:nvPr>
        </p:nvSpPr>
        <p:spPr>
          <a:xfrm>
            <a:off x="1108986" y="3606800"/>
            <a:ext cx="7577814" cy="1470025"/>
          </a:xfrm>
        </p:spPr>
        <p:txBody>
          <a:bodyPr anchor="b" anchorCtr="0"/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текст в две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Rectangle 11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0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7" name="Rectangle 17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shade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5.png"/>
          <p:cNvPicPr>
            <a:picLocks noChangeAspect="1"/>
          </p:cNvPicPr>
          <p:nvPr/>
        </p:nvPicPr>
        <p:blipFill>
          <a:blip r:embed="rId9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6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Rectangle 30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Rectangl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6" name="Rectangle 6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fld id="{5C14FD69-4A85-4715-A222-ABB225B63BC6}" type="datetimeFigureOut">
              <a:rPr lang="en-US" smtClean="0"/>
              <a:pPr/>
              <a:t>4/8/2013</a:t>
            </a:fld>
            <a:endParaRPr lang="en-US" sz="1000" dirty="0" smtClean="0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+mn-lt"/>
              </a:defRPr>
            </a:lvl1pPr>
          </a:lstStyle>
          <a:p>
            <a:pPr algn="ctr"/>
            <a:endParaRPr lang="en-US" sz="1000" smtClean="0"/>
          </a:p>
        </p:txBody>
      </p:sp>
      <p:sp>
        <p:nvSpPr>
          <p:cNvPr id="21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sz="10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defPPr>
        <a:defRPr sz="4400">
          <a:solidFill>
            <a:schemeClr val="tx1"/>
          </a:solidFill>
          <a:latin typeface="+mj-lt"/>
          <a:ea typeface="+mj-ea"/>
          <a:cs typeface="+mj-cs"/>
        </a:defRPr>
      </a:defPPr>
      <a:lvl1pPr algn="l" eaLnBrk="1" hangingPunct="1">
        <a:buNone/>
        <a:defRPr sz="3600">
          <a:solidFill>
            <a:schemeClr val="tx1">
              <a:alpha val="100000"/>
            </a:schemeClr>
          </a:solidFill>
          <a:latin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342900" indent="-342900" eaLnBrk="1" hangingPunct="1">
        <a:buChar char="•"/>
        <a:defRPr sz="2800">
          <a:latin typeface="+mn-lt"/>
        </a:defRPr>
      </a:lvl1pPr>
      <a:lvl2pPr marL="742950" indent="-285750" eaLnBrk="1" hangingPunct="1">
        <a:buChar char="–"/>
        <a:defRPr sz="2400">
          <a:latin typeface="+mn-lt"/>
        </a:defRPr>
      </a:lvl2pPr>
      <a:lvl3pPr marL="1143000" indent="-228600" eaLnBrk="1" hangingPunct="1">
        <a:buChar char="•"/>
        <a:defRPr sz="2400">
          <a:latin typeface="+mn-lt"/>
        </a:defRPr>
      </a:lvl3pPr>
      <a:lvl4pPr marL="1600200" indent="-228600" eaLnBrk="1" hangingPunct="1">
        <a:buChar char="–"/>
        <a:defRPr sz="2000">
          <a:latin typeface="+mn-lt"/>
        </a:defRPr>
      </a:lvl4pPr>
      <a:lvl5pPr marL="2057400" indent="-228600" eaLnBrk="1" hangingPunct="1">
        <a:buChar char="»"/>
        <a:defRPr sz="2000">
          <a:latin typeface="+mn-lt"/>
        </a:defRPr>
      </a:lvl5pPr>
      <a:lvl6pPr marL="2514600" indent="-228600" eaLnBrk="1" hangingPunct="1">
        <a:buChar char="•"/>
        <a:defRPr sz="2000"/>
      </a:lvl6pPr>
      <a:lvl7pPr marL="2971800" indent="-228600" eaLnBrk="1" hangingPunct="1">
        <a:buChar char="•"/>
        <a:defRPr sz="2000"/>
      </a:lvl7pPr>
      <a:lvl8pPr marL="3429000" indent="-228600" eaLnBrk="1" hangingPunct="1">
        <a:buChar char="•"/>
        <a:defRPr sz="2000"/>
      </a:lvl8pPr>
      <a:lvl9pPr marL="3886200" indent="-228600" eaLnBrk="1" hangingPunct="1">
        <a:buChar char="•"/>
        <a:defRPr sz="2000"/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hyperlink" Target="http://ru.wikipedia.org/wiki/%D0%A4%D0%B0%D0%B9%D0%BB:Arrhenius2.jpg" TargetMode="External"/><Relationship Id="rId7" Type="http://schemas.openxmlformats.org/officeDocument/2006/relationships/hyperlink" Target="http://web.itu.edu.tr/ozdemirmu4/dersler/isigecisi/images/fourier.jpe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hyperlink" Target="http://img1.liveinternet.ru/images/attach/c/0/47/3/47003922_John_Tyndall.jpg" TargetMode="Externa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14291"/>
            <a:ext cx="91440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Автор</a:t>
            </a:r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 </a:t>
            </a:r>
            <a:endParaRPr lang="ru-RU" sz="3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buFont typeface="Wingdings" pitchFamily="2" charset="2"/>
              <a:buNone/>
            </a:pP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Ершов Михаил Сергеевич</a:t>
            </a:r>
          </a:p>
          <a:p>
            <a:pPr algn="ctr">
              <a:buFont typeface="Wingdings" pitchFamily="2" charset="2"/>
              <a:buNone/>
            </a:pP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Ученик 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класса «А» </a:t>
            </a:r>
          </a:p>
          <a:p>
            <a:pPr algn="ctr">
              <a:buFont typeface="Wingdings" pitchFamily="2" charset="2"/>
              <a:buNone/>
            </a:pP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ГБОУ СОШ № 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918</a:t>
            </a:r>
            <a:endParaRPr lang="en-US" sz="3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endParaRPr lang="ru-RU" sz="3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buFont typeface="Wingdings" pitchFamily="2" charset="2"/>
              <a:buNone/>
            </a:pP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Руководитель проекта</a:t>
            </a:r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 </a:t>
            </a:r>
          </a:p>
          <a:p>
            <a:pPr algn="ctr">
              <a:buFont typeface="Wingdings" pitchFamily="2" charset="2"/>
              <a:buNone/>
            </a:pPr>
            <a:r>
              <a:rPr lang="ru-RU" sz="3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Николайчик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Светлана Николаевна</a:t>
            </a:r>
          </a:p>
          <a:p>
            <a:pPr algn="ctr">
              <a:buFont typeface="Wingdings" pitchFamily="2" charset="2"/>
              <a:buNone/>
            </a:pPr>
            <a:endParaRPr lang="ru-RU" sz="3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buFont typeface="Wingdings" pitchFamily="2" charset="2"/>
              <a:buNone/>
            </a:pPr>
            <a:endParaRPr lang="ru-RU" sz="3600" dirty="0" smtClean="0"/>
          </a:p>
          <a:p>
            <a:pPr algn="ctr">
              <a:buFont typeface="Wingdings" pitchFamily="2" charset="2"/>
              <a:buNone/>
            </a:pPr>
            <a:endParaRPr lang="ru-RU" sz="3600" dirty="0" smtClean="0"/>
          </a:p>
          <a:p>
            <a:pPr algn="ctr">
              <a:buFont typeface="Wingdings" pitchFamily="2" charset="2"/>
              <a:buNone/>
            </a:pP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2012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</a:t>
            </a:r>
          </a:p>
          <a:p>
            <a:endParaRPr lang="ru-RU" sz="3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/>
        </p:nvGraphicFramePr>
        <p:xfrm>
          <a:off x="214282" y="428604"/>
          <a:ext cx="8643998" cy="6000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/>
        </p:nvGraphicFramePr>
        <p:xfrm>
          <a:off x="214282" y="214290"/>
          <a:ext cx="8643998" cy="628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85728"/>
            <a:ext cx="34131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/>
              <a:t>Заключение:</a:t>
            </a:r>
            <a:endParaRPr lang="ru-RU" sz="44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500166" y="1214422"/>
            <a:ext cx="7143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В итоге своей работы я убедился в том, что проблема глобального потепления представляет реальную угрозу и необходимо принять все возможные меры для борьбы с ней.</a:t>
            </a:r>
            <a:endParaRPr lang="ru-RU" sz="4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659988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/>
              <a:t>Источники информации:</a:t>
            </a:r>
            <a:endParaRPr lang="ru-RU" sz="44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1142984"/>
            <a:ext cx="8501122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en-US" sz="2800" dirty="0" err="1" smtClean="0"/>
              <a:t>А.Сергеев</a:t>
            </a:r>
            <a:r>
              <a:rPr lang="en-US" sz="2800" dirty="0" smtClean="0"/>
              <a:t>, </a:t>
            </a:r>
            <a:r>
              <a:rPr lang="en-US" sz="2800" dirty="0" err="1" smtClean="0"/>
              <a:t>Глобальное</a:t>
            </a:r>
            <a:r>
              <a:rPr lang="en-US" sz="2800" dirty="0" smtClean="0"/>
              <a:t> </a:t>
            </a:r>
            <a:r>
              <a:rPr lang="en-US" sz="2800" dirty="0" err="1" smtClean="0"/>
              <a:t>потепление</a:t>
            </a:r>
            <a:r>
              <a:rPr lang="en-US" sz="2800" dirty="0" smtClean="0"/>
              <a:t>, </a:t>
            </a:r>
            <a:r>
              <a:rPr lang="en-US" sz="2800" dirty="0" err="1" smtClean="0"/>
              <a:t>или</a:t>
            </a:r>
            <a:r>
              <a:rPr lang="en-US" sz="2800" dirty="0" smtClean="0"/>
              <a:t> </a:t>
            </a:r>
            <a:r>
              <a:rPr lang="en-US" sz="2800" dirty="0" err="1" smtClean="0"/>
              <a:t>Высокий</a:t>
            </a:r>
            <a:r>
              <a:rPr lang="en-US" sz="2800" dirty="0" smtClean="0"/>
              <a:t> </a:t>
            </a:r>
            <a:r>
              <a:rPr lang="en-US" sz="2800" dirty="0" err="1" smtClean="0"/>
              <a:t>градус</a:t>
            </a:r>
            <a:r>
              <a:rPr lang="en-US" sz="2800" dirty="0" smtClean="0"/>
              <a:t> </a:t>
            </a:r>
            <a:r>
              <a:rPr lang="en-US" sz="2800" dirty="0" err="1" smtClean="0"/>
              <a:t>политики</a:t>
            </a:r>
            <a:r>
              <a:rPr lang="ru-RU" sz="2800" dirty="0" smtClean="0"/>
              <a:t>.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2800" dirty="0" smtClean="0"/>
              <a:t>Журнал «Вокруг Света»</a:t>
            </a:r>
          </a:p>
          <a:p>
            <a:pPr marL="342900" indent="-342900">
              <a:buFont typeface="+mj-lt"/>
              <a:buAutoNum type="arabicParenR"/>
            </a:pPr>
            <a:r>
              <a:rPr lang="en-US" sz="2800" dirty="0" smtClean="0"/>
              <a:t>А. В. </a:t>
            </a:r>
            <a:r>
              <a:rPr lang="en-US" sz="2800" dirty="0" err="1" smtClean="0"/>
              <a:t>Павлов</a:t>
            </a:r>
            <a:r>
              <a:rPr lang="en-US" sz="2800" dirty="0" smtClean="0"/>
              <a:t>, Г. Ф. </a:t>
            </a:r>
            <a:r>
              <a:rPr lang="en-US" sz="2800" dirty="0" err="1" smtClean="0"/>
              <a:t>Гравис</a:t>
            </a:r>
            <a:r>
              <a:rPr lang="en-US" sz="2800" dirty="0" smtClean="0"/>
              <a:t>. </a:t>
            </a:r>
            <a:r>
              <a:rPr lang="en-US" sz="2800" dirty="0" err="1" smtClean="0"/>
              <a:t>Вечная</a:t>
            </a:r>
            <a:r>
              <a:rPr lang="en-US" sz="2800" dirty="0" smtClean="0"/>
              <a:t> </a:t>
            </a:r>
            <a:r>
              <a:rPr lang="en-US" sz="2800" dirty="0" err="1" smtClean="0"/>
              <a:t>мерзлота</a:t>
            </a:r>
            <a:r>
              <a:rPr lang="en-US" sz="2800" dirty="0" smtClean="0"/>
              <a:t> и </a:t>
            </a:r>
            <a:r>
              <a:rPr lang="en-US" sz="2800" dirty="0" err="1" smtClean="0"/>
              <a:t>современный</a:t>
            </a:r>
            <a:r>
              <a:rPr lang="en-US" sz="2800" dirty="0" smtClean="0"/>
              <a:t> </a:t>
            </a:r>
            <a:r>
              <a:rPr lang="en-US" sz="2800" dirty="0" err="1" smtClean="0"/>
              <a:t>климат</a:t>
            </a:r>
            <a:r>
              <a:rPr lang="en-US" sz="2800" dirty="0" smtClean="0"/>
              <a:t> </a:t>
            </a:r>
            <a:r>
              <a:rPr lang="ru-RU" sz="2800" dirty="0" smtClean="0"/>
              <a:t>.</a:t>
            </a:r>
          </a:p>
          <a:p>
            <a:pPr marL="342900" indent="-342900">
              <a:buFont typeface="+mj-lt"/>
              <a:buAutoNum type="arabicParenR"/>
            </a:pPr>
            <a:r>
              <a:rPr lang="en-US" sz="2800" dirty="0" smtClean="0"/>
              <a:t>GEO.WEB.RU</a:t>
            </a:r>
            <a:endParaRPr lang="ru-RU" sz="2800" dirty="0" smtClean="0"/>
          </a:p>
          <a:p>
            <a:pPr marL="342900" indent="-342900">
              <a:buFont typeface="+mj-lt"/>
              <a:buAutoNum type="arabicParenR"/>
            </a:pPr>
            <a:r>
              <a:rPr lang="en-US" sz="2800" dirty="0" smtClean="0"/>
              <a:t>Б. </a:t>
            </a:r>
            <a:r>
              <a:rPr lang="en-US" sz="2800" dirty="0" err="1" smtClean="0"/>
              <a:t>Лучков</a:t>
            </a:r>
            <a:r>
              <a:rPr lang="en-US" sz="2800" dirty="0" smtClean="0"/>
              <a:t>. </a:t>
            </a:r>
            <a:r>
              <a:rPr lang="en-US" sz="2800" dirty="0" err="1" smtClean="0"/>
              <a:t>Годы</a:t>
            </a:r>
            <a:r>
              <a:rPr lang="en-US" sz="2800" dirty="0" smtClean="0"/>
              <a:t> </a:t>
            </a:r>
            <a:r>
              <a:rPr lang="en-US" sz="2800" dirty="0" err="1" smtClean="0"/>
              <a:t>грядущие</a:t>
            </a:r>
            <a:r>
              <a:rPr lang="en-US" sz="2800" dirty="0" smtClean="0"/>
              <a:t> (</a:t>
            </a:r>
            <a:r>
              <a:rPr lang="en-US" sz="2800" dirty="0" err="1" smtClean="0"/>
              <a:t>климат</a:t>
            </a:r>
            <a:r>
              <a:rPr lang="en-US" sz="2800" dirty="0" smtClean="0"/>
              <a:t> и </a:t>
            </a:r>
            <a:r>
              <a:rPr lang="en-US" sz="2800" dirty="0" err="1" smtClean="0"/>
              <a:t>погода</a:t>
            </a:r>
            <a:r>
              <a:rPr lang="en-US" sz="2800" dirty="0" smtClean="0"/>
              <a:t> XXI </a:t>
            </a:r>
            <a:r>
              <a:rPr lang="en-US" sz="2800" dirty="0" err="1" smtClean="0"/>
              <a:t>века</a:t>
            </a:r>
            <a:r>
              <a:rPr lang="en-US" sz="2800" dirty="0" smtClean="0"/>
              <a:t>)</a:t>
            </a:r>
            <a:r>
              <a:rPr lang="ru-RU" sz="2800" dirty="0" smtClean="0"/>
              <a:t>.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2800" dirty="0" smtClean="0"/>
              <a:t>Журнал «</a:t>
            </a:r>
            <a:r>
              <a:rPr lang="en-US" sz="2800" dirty="0" err="1" smtClean="0"/>
              <a:t>Наука</a:t>
            </a:r>
            <a:r>
              <a:rPr lang="en-US" sz="2800" dirty="0" smtClean="0"/>
              <a:t> и </a:t>
            </a:r>
            <a:r>
              <a:rPr lang="en-US" sz="2800" dirty="0" err="1" smtClean="0"/>
              <a:t>жизнь</a:t>
            </a:r>
            <a:r>
              <a:rPr lang="ru-RU" sz="2800" dirty="0" smtClean="0"/>
              <a:t>»</a:t>
            </a:r>
          </a:p>
          <a:p>
            <a:pPr marL="342900" indent="-342900">
              <a:buFont typeface="+mj-lt"/>
              <a:buAutoNum type="arabicParenR"/>
            </a:pPr>
            <a:r>
              <a:rPr lang="en-US" sz="2800" dirty="0" err="1" smtClean="0"/>
              <a:t>Бьорн</a:t>
            </a:r>
            <a:r>
              <a:rPr lang="en-US" sz="2800" dirty="0" smtClean="0"/>
              <a:t> </a:t>
            </a:r>
            <a:r>
              <a:rPr lang="en-US" sz="2800" dirty="0" err="1" smtClean="0"/>
              <a:t>Ломборг</a:t>
            </a:r>
            <a:r>
              <a:rPr lang="en-US" sz="2800" dirty="0" smtClean="0"/>
              <a:t>. «</a:t>
            </a:r>
            <a:r>
              <a:rPr lang="en-US" sz="2800" dirty="0" err="1" smtClean="0"/>
              <a:t>Охладите</a:t>
            </a:r>
            <a:r>
              <a:rPr lang="en-US" sz="2800" dirty="0" smtClean="0"/>
              <a:t>! </a:t>
            </a:r>
            <a:r>
              <a:rPr lang="en-US" sz="2800" dirty="0" err="1" smtClean="0"/>
              <a:t>Глобальное</a:t>
            </a:r>
            <a:r>
              <a:rPr lang="en-US" sz="2800" dirty="0" smtClean="0"/>
              <a:t> </a:t>
            </a:r>
            <a:r>
              <a:rPr lang="en-US" sz="2800" dirty="0" err="1" smtClean="0"/>
              <a:t>потепление</a:t>
            </a:r>
            <a:r>
              <a:rPr lang="en-US" sz="2800" dirty="0" smtClean="0"/>
              <a:t>. </a:t>
            </a:r>
            <a:r>
              <a:rPr lang="en-US" sz="2800" dirty="0" err="1" smtClean="0"/>
              <a:t>Скептическое</a:t>
            </a:r>
            <a:r>
              <a:rPr lang="en-US" sz="2800" dirty="0" smtClean="0"/>
              <a:t> </a:t>
            </a:r>
            <a:r>
              <a:rPr lang="en-US" sz="2800" dirty="0" err="1" smtClean="0"/>
              <a:t>руководство</a:t>
            </a:r>
            <a:r>
              <a:rPr lang="en-US" sz="2800" dirty="0" smtClean="0"/>
              <a:t>»</a:t>
            </a:r>
            <a:endParaRPr lang="ru-RU" sz="2800" dirty="0" smtClean="0"/>
          </a:p>
          <a:p>
            <a:pPr marL="342900" indent="-342900">
              <a:buFont typeface="+mj-lt"/>
              <a:buAutoNum type="arabicParenR"/>
            </a:pPr>
            <a:r>
              <a:rPr lang="en-US" sz="2800" dirty="0" err="1" smtClean="0"/>
              <a:t>Бьорн</a:t>
            </a:r>
            <a:r>
              <a:rPr lang="en-US" sz="2800" dirty="0" smtClean="0"/>
              <a:t> </a:t>
            </a:r>
            <a:r>
              <a:rPr lang="en-US" sz="2800" dirty="0" err="1" smtClean="0"/>
              <a:t>Ломборг</a:t>
            </a:r>
            <a:r>
              <a:rPr lang="en-US" sz="2800" dirty="0" smtClean="0"/>
              <a:t>. </a:t>
            </a:r>
            <a:r>
              <a:rPr lang="en-US" sz="2800" dirty="0" err="1" smtClean="0"/>
              <a:t>Глупый</a:t>
            </a:r>
            <a:r>
              <a:rPr lang="en-US" sz="2800" dirty="0" smtClean="0"/>
              <a:t> </a:t>
            </a:r>
            <a:r>
              <a:rPr lang="en-US" sz="2800" dirty="0" err="1" smtClean="0"/>
              <a:t>страх</a:t>
            </a:r>
            <a:r>
              <a:rPr lang="en-US" sz="2800" dirty="0" smtClean="0"/>
              <a:t> </a:t>
            </a:r>
            <a:r>
              <a:rPr lang="en-US" sz="2800" dirty="0" err="1" smtClean="0"/>
              <a:t>перед</a:t>
            </a:r>
            <a:r>
              <a:rPr lang="en-US" sz="2800" dirty="0" smtClean="0"/>
              <a:t> </a:t>
            </a:r>
            <a:r>
              <a:rPr lang="en-US" sz="2800" dirty="0" err="1" smtClean="0"/>
              <a:t>глобальным</a:t>
            </a:r>
            <a:r>
              <a:rPr lang="en-US" sz="2800" dirty="0" smtClean="0"/>
              <a:t> </a:t>
            </a:r>
            <a:r>
              <a:rPr lang="en-US" sz="2800" dirty="0" err="1" smtClean="0"/>
              <a:t>потеплением</a:t>
            </a:r>
            <a:r>
              <a:rPr lang="en-US" sz="2800" dirty="0" smtClean="0"/>
              <a:t>.</a:t>
            </a:r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12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3346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857620" y="2000240"/>
            <a:ext cx="4429156" cy="2862322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928926" y="1857364"/>
            <a:ext cx="57150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ln w="1905"/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внимание!</a:t>
            </a:r>
            <a:endParaRPr lang="ru-RU" sz="8000" b="1" dirty="0">
              <a:ln w="1905"/>
              <a:solidFill>
                <a:schemeClr val="accent5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429132"/>
          </a:xfrm>
        </p:spPr>
        <p:txBody>
          <a:bodyPr>
            <a:noAutofit/>
          </a:bodyPr>
          <a:lstStyle/>
          <a:p>
            <a:pPr algn="ctr"/>
            <a:r>
              <a:rPr lang="ru-RU" sz="6000" b="1" i="1" noProof="0" dirty="0" smtClean="0"/>
              <a:t>Вероятность глобального </a:t>
            </a:r>
            <a:r>
              <a:rPr lang="en-US" sz="6000" b="1" i="1" noProof="0" dirty="0" smtClean="0"/>
              <a:t/>
            </a:r>
            <a:br>
              <a:rPr lang="en-US" sz="6000" b="1" i="1" noProof="0" dirty="0" smtClean="0"/>
            </a:br>
            <a:r>
              <a:rPr lang="ru-RU" sz="6000" b="1" i="1" noProof="0" smtClean="0"/>
              <a:t>потепления</a:t>
            </a:r>
            <a:endParaRPr lang="ru-RU" sz="6000" b="1" i="1" noProof="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285728"/>
            <a:ext cx="51435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/>
              <a:t>План работы:</a:t>
            </a:r>
            <a:endParaRPr lang="ru-RU" sz="44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071538" y="1285860"/>
            <a:ext cx="564360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ru-RU" sz="4000" dirty="0" smtClean="0"/>
              <a:t>Введение.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4000" dirty="0" smtClean="0"/>
              <a:t>История изучения вопроса.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4000" dirty="0" smtClean="0"/>
              <a:t>Сбор данных.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4000" dirty="0" smtClean="0"/>
              <a:t>Построение графических схем.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4000" dirty="0" smtClean="0"/>
              <a:t>Анализ.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4000" dirty="0" smtClean="0"/>
              <a:t>Вывод.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Misha\Рабочий стол\темпер\spb31-12-11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14290"/>
            <a:ext cx="7742279" cy="578647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85918" y="6143644"/>
            <a:ext cx="67151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Санкт-Петербург, 30.12.2011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142984"/>
            <a:ext cx="161287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/>
              <a:t>Цель:</a:t>
            </a:r>
            <a:endParaRPr lang="ru-RU" sz="44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142976" y="2143116"/>
            <a:ext cx="72866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Целью моего проекта является проверка теории глобального потепления на собственном опыте.</a:t>
            </a:r>
            <a:endParaRPr lang="ru-RU" sz="4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0"/>
            <a:ext cx="2172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/>
              <a:t>Задачи:</a:t>
            </a:r>
            <a:endParaRPr lang="ru-RU" sz="44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214414" y="1071546"/>
            <a:ext cx="757242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ru-RU" sz="4000" dirty="0" smtClean="0"/>
              <a:t>Найти информацию, касающуюся проблемы глобального потепления.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4000" dirty="0" smtClean="0"/>
              <a:t>Провести собственный эксперимент.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4000" dirty="0" smtClean="0"/>
              <a:t>Проверить реальность проблемы глобального потепления.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357166"/>
            <a:ext cx="28130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/>
              <a:t>Гипотеза:</a:t>
            </a:r>
            <a:endParaRPr lang="ru-RU" sz="44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428728" y="1285860"/>
            <a:ext cx="64294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Моя гипотеза заключалась в том, что</a:t>
            </a:r>
            <a:r>
              <a:rPr lang="en-US" sz="4000" dirty="0" smtClean="0"/>
              <a:t> </a:t>
            </a:r>
            <a:r>
              <a:rPr lang="ru-RU" sz="4000" dirty="0" smtClean="0"/>
              <a:t>опасность связанная с глобального потепления преувеличена </a:t>
            </a:r>
            <a:endParaRPr lang="ru-RU" sz="4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85728"/>
            <a:ext cx="8072494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/>
              <a:t>Глобальное потепление </a:t>
            </a:r>
          </a:p>
          <a:p>
            <a:pPr algn="ctr"/>
            <a:endParaRPr lang="ru-RU" sz="4400" b="1" dirty="0" smtClean="0"/>
          </a:p>
          <a:p>
            <a:r>
              <a:rPr lang="ru-RU" sz="4000" dirty="0" smtClean="0"/>
              <a:t>— процесс постепенного увеличения среднегодовой температуры атмосферы Земли и Мирового океана</a:t>
            </a:r>
            <a:endParaRPr lang="ru-RU" sz="4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1802" y="4143380"/>
            <a:ext cx="264320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dirty="0" smtClean="0"/>
              <a:t>Аррениус</a:t>
            </a:r>
          </a:p>
          <a:p>
            <a:pPr algn="ctr"/>
            <a:r>
              <a:rPr lang="ru-RU" sz="2600" dirty="0" smtClean="0"/>
              <a:t> </a:t>
            </a:r>
            <a:r>
              <a:rPr lang="ru-RU" sz="2600" dirty="0" err="1" smtClean="0"/>
              <a:t>Сванте</a:t>
            </a:r>
            <a:r>
              <a:rPr lang="ru-RU" sz="2600" dirty="0" smtClean="0"/>
              <a:t> Август</a:t>
            </a:r>
            <a:endParaRPr lang="ru-RU" sz="2600" dirty="0"/>
          </a:p>
        </p:txBody>
      </p:sp>
      <p:pic>
        <p:nvPicPr>
          <p:cNvPr id="4099" name="Picture 3" descr="Arrhenius2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785794"/>
            <a:ext cx="2618445" cy="3286148"/>
          </a:xfrm>
          <a:prstGeom prst="rect">
            <a:avLst/>
          </a:prstGeom>
          <a:noFill/>
        </p:spPr>
      </p:pic>
      <p:pic>
        <p:nvPicPr>
          <p:cNvPr id="4101" name="Picture 5" descr="Картинка 1 из 586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72198" y="785794"/>
            <a:ext cx="2596057" cy="3286148"/>
          </a:xfrm>
          <a:prstGeom prst="rect">
            <a:avLst/>
          </a:prstGeom>
          <a:noFill/>
        </p:spPr>
      </p:pic>
      <p:pic>
        <p:nvPicPr>
          <p:cNvPr id="4103" name="Picture 7" descr="Картинка 5 из 9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5720" y="785794"/>
            <a:ext cx="2306068" cy="328614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57158" y="4143380"/>
            <a:ext cx="235745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/>
              <a:t>Жан Батист </a:t>
            </a:r>
          </a:p>
          <a:p>
            <a:pPr algn="ctr"/>
            <a:r>
              <a:rPr lang="ru-RU" sz="2600" dirty="0" err="1" smtClean="0"/>
              <a:t>Жозеф</a:t>
            </a:r>
            <a:r>
              <a:rPr lang="ru-RU" sz="2600" dirty="0" smtClean="0"/>
              <a:t> Фурье</a:t>
            </a:r>
            <a:endParaRPr lang="ru-RU" sz="2600" dirty="0"/>
          </a:p>
        </p:txBody>
      </p:sp>
      <p:sp>
        <p:nvSpPr>
          <p:cNvPr id="10" name="TextBox 9"/>
          <p:cNvSpPr txBox="1"/>
          <p:nvPr/>
        </p:nvSpPr>
        <p:spPr>
          <a:xfrm>
            <a:off x="6215074" y="4143380"/>
            <a:ext cx="221457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/>
              <a:t>Джон </a:t>
            </a:r>
            <a:r>
              <a:rPr lang="ru-RU" sz="2600" dirty="0" err="1" smtClean="0"/>
              <a:t>Тиндаль</a:t>
            </a:r>
            <a:r>
              <a:rPr lang="ru-RU" sz="2600" dirty="0" smtClean="0"/>
              <a:t> </a:t>
            </a:r>
            <a:endParaRPr lang="ru-RU" sz="2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sig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Office Colors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 Fonts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Office Colors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 Fonts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28" ma:contentTypeDescription="Create a new document." ma:contentTypeScope="" ma:versionID="91c327331e5971e62f2a5301ad123600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E7518E80-7D8A-40BC-8871-3E8AF93FA3D9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1A16154E-A0DF-4D27-AFD4-D3380C43446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FB1C781-CD00-44A1-B706-8C1032A9F44A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DesignTemplate</Template>
  <TotalTime>0</TotalTime>
  <Words>313</Words>
  <Application>Microsoft Office PowerPoint</Application>
  <PresentationFormat>Экран (4:3)</PresentationFormat>
  <Paragraphs>71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DesignTemplate</vt:lpstr>
      <vt:lpstr>Слайд 1</vt:lpstr>
      <vt:lpstr>Вероятность глобального  потепления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2011-11-05T16:17:45Z</dcterms:created>
  <dcterms:modified xsi:type="dcterms:W3CDTF">2013-04-08T05:54:33Z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TC100738469990</vt:lpwstr>
  </property>
</Properties>
</file>