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Rg st="1" end="10"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872" autoAdjust="0"/>
    <p:restoredTop sz="94660"/>
  </p:normalViewPr>
  <p:slideViewPr>
    <p:cSldViewPr>
      <p:cViewPr varScale="1">
        <p:scale>
          <a:sx n="86" d="100"/>
          <a:sy n="86" d="100"/>
        </p:scale>
        <p:origin x="-148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902037B-71F4-46F5-990A-17089E3B3EE3}" type="datetimeFigureOut">
              <a:rPr lang="ru-RU" smtClean="0"/>
              <a:pPr/>
              <a:t>07.04.2013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B37CCE4-08B4-42EC-A790-B17DDECBA25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 spd="med" advClick="0" advTm="7000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902037B-71F4-46F5-990A-17089E3B3EE3}" type="datetimeFigureOut">
              <a:rPr lang="ru-RU" smtClean="0"/>
              <a:pPr/>
              <a:t>07.04.2013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B37CCE4-08B4-42EC-A790-B17DDECBA2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7000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902037B-71F4-46F5-990A-17089E3B3EE3}" type="datetimeFigureOut">
              <a:rPr lang="ru-RU" smtClean="0"/>
              <a:pPr/>
              <a:t>07.04.2013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B37CCE4-08B4-42EC-A790-B17DDECBA2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7000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902037B-71F4-46F5-990A-17089E3B3EE3}" type="datetimeFigureOut">
              <a:rPr lang="ru-RU" smtClean="0"/>
              <a:pPr/>
              <a:t>07.04.2013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B37CCE4-08B4-42EC-A790-B17DDECBA2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7000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902037B-71F4-46F5-990A-17089E3B3EE3}" type="datetimeFigureOut">
              <a:rPr lang="ru-RU" smtClean="0"/>
              <a:pPr/>
              <a:t>07.04.2013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B37CCE4-08B4-42EC-A790-B17DDECBA25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 spd="med" advClick="0" advTm="7000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902037B-71F4-46F5-990A-17089E3B3EE3}" type="datetimeFigureOut">
              <a:rPr lang="ru-RU" smtClean="0"/>
              <a:pPr/>
              <a:t>07.04.2013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B37CCE4-08B4-42EC-A790-B17DDECBA2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7000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902037B-71F4-46F5-990A-17089E3B3EE3}" type="datetimeFigureOut">
              <a:rPr lang="ru-RU" smtClean="0"/>
              <a:pPr/>
              <a:t>07.04.2013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B37CCE4-08B4-42EC-A790-B17DDECBA2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7000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902037B-71F4-46F5-990A-17089E3B3EE3}" type="datetimeFigureOut">
              <a:rPr lang="ru-RU" smtClean="0"/>
              <a:pPr/>
              <a:t>07.04.2013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B37CCE4-08B4-42EC-A790-B17DDECBA2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7000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902037B-71F4-46F5-990A-17089E3B3EE3}" type="datetimeFigureOut">
              <a:rPr lang="ru-RU" smtClean="0"/>
              <a:pPr/>
              <a:t>07.04.2013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B37CCE4-08B4-42EC-A790-B17DDECBA25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 spd="med" advClick="0" advTm="7000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902037B-71F4-46F5-990A-17089E3B3EE3}" type="datetimeFigureOut">
              <a:rPr lang="ru-RU" smtClean="0"/>
              <a:pPr/>
              <a:t>07.04.2013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B37CCE4-08B4-42EC-A790-B17DDECBA2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7000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902037B-71F4-46F5-990A-17089E3B3EE3}" type="datetimeFigureOut">
              <a:rPr lang="ru-RU" smtClean="0"/>
              <a:pPr/>
              <a:t>07.04.2013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B37CCE4-08B4-42EC-A790-B17DDECBA25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 spd="med" advClick="0" advTm="7000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0902037B-71F4-46F5-990A-17089E3B3EE3}" type="datetimeFigureOut">
              <a:rPr lang="ru-RU" smtClean="0"/>
              <a:pPr/>
              <a:t>07.04.2013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7B37CCE4-08B4-42EC-A790-B17DDECBA25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med" advClick="0" advTm="7000">
    <p:fade/>
  </p:transition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://images.yandex.ru/?lr=64&amp;source=wiz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87624" y="692696"/>
            <a:ext cx="7556376" cy="1440160"/>
          </a:xfrm>
        </p:spPr>
        <p:txBody>
          <a:bodyPr>
            <a:normAutofit fontScale="90000"/>
          </a:bodyPr>
          <a:lstStyle/>
          <a:p>
            <a:pPr algn="r"/>
            <a:r>
              <a:rPr lang="ru-RU" b="1" dirty="0"/>
              <a:t>КОНФЛИКТ И ПРОТЕСТНОЕ ДВИЖЕНИЕ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15616" y="5949280"/>
            <a:ext cx="8028384" cy="908720"/>
          </a:xfrm>
        </p:spPr>
        <p:txBody>
          <a:bodyPr>
            <a:normAutofit lnSpcReduction="1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ГОУ СПО «Сибирский политехнический техникум»</a:t>
            </a:r>
          </a:p>
          <a:p>
            <a:pPr algn="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Ефремова О.В.</a:t>
            </a:r>
          </a:p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3923928" y="1772816"/>
            <a:ext cx="5220072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/>
              <a:t>Знай, мой друг, вражде и дружбе цену</a:t>
            </a:r>
          </a:p>
          <a:p>
            <a:r>
              <a:rPr lang="ru-RU" sz="2000" dirty="0"/>
              <a:t>И судом поспешным не греши. Гнев на друга, может быть, мгновенный Изливать покуда не спеши.</a:t>
            </a:r>
          </a:p>
          <a:p>
            <a:pPr algn="r"/>
            <a:r>
              <a:rPr lang="ru-RU" sz="2000" i="1" dirty="0"/>
              <a:t>Р. Гамзатов</a:t>
            </a:r>
            <a:endParaRPr lang="ru-RU" sz="2000" dirty="0"/>
          </a:p>
        </p:txBody>
      </p:sp>
      <p:pic>
        <p:nvPicPr>
          <p:cNvPr id="5" name="Рисунок 4" descr="i (2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03848" y="3068960"/>
            <a:ext cx="4356483" cy="2904321"/>
          </a:xfrm>
          <a:prstGeom prst="rect">
            <a:avLst/>
          </a:prstGeom>
        </p:spPr>
      </p:pic>
    </p:spTree>
  </p:cSld>
  <p:clrMapOvr>
    <a:masterClrMapping/>
  </p:clrMapOvr>
  <p:transition spd="med" advClick="0" advTm="7000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effectLst/>
                <a:latin typeface="Times New Roman" pitchFamily="18" charset="0"/>
                <a:cs typeface="Times New Roman" pitchFamily="18" charset="0"/>
              </a:rPr>
              <a:t>Список литературы</a:t>
            </a:r>
            <a:endParaRPr lang="ru-RU" dirty="0"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Важенин А.Г.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Обществознание: учебник. – М., 2005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Человек и общество: учебник для 10–11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кл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. / под ред. Л.Н. Боголюбова и А.Ю.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Лазебниковой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: в 2 ч. – М., 2001–2006.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Единый государственный экзамен. Контрольные измерительные материалы. Обществознание. – М., 2006.</a:t>
            </a:r>
          </a:p>
          <a:p>
            <a:r>
              <a:rPr lang="en-US" u="sng" smtClean="0">
                <a:hlinkClick r:id="rId2"/>
              </a:rPr>
              <a:t>images.yandex.ru</a:t>
            </a:r>
            <a:endParaRPr lang="ru-RU" dirty="0"/>
          </a:p>
        </p:txBody>
      </p:sp>
    </p:spTree>
  </p:cSld>
  <p:clrMapOvr>
    <a:masterClrMapping/>
  </p:clrMapOvr>
  <p:transition spd="med" advClick="0" advTm="7000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3768" y="3861048"/>
            <a:ext cx="6264696" cy="2808312"/>
          </a:xfrm>
        </p:spPr>
        <p:txBody>
          <a:bodyPr>
            <a:normAutofit fontScale="90000"/>
          </a:bodyPr>
          <a:lstStyle/>
          <a:p>
            <a:pPr>
              <a:lnSpc>
                <a:spcPct val="100000"/>
              </a:lnSpc>
            </a:pPr>
            <a:r>
              <a:rPr lang="ru-RU" sz="2700" b="0" u="sng" dirty="0" smtClean="0">
                <a:effectLst/>
                <a:latin typeface="Times New Roman" pitchFamily="18" charset="0"/>
                <a:cs typeface="Times New Roman" pitchFamily="18" charset="0"/>
              </a:rPr>
              <a:t>Основные понятия: </a:t>
            </a:r>
            <a:r>
              <a:rPr lang="ru-RU" sz="2700" b="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b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700" b="0" cap="none" dirty="0" smtClean="0">
                <a:effectLst/>
                <a:latin typeface="Times New Roman" pitchFamily="18" charset="0"/>
                <a:cs typeface="Times New Roman" pitchFamily="18" charset="0"/>
              </a:rPr>
              <a:t>конфликт, противоречие, </a:t>
            </a:r>
            <a:br>
              <a:rPr lang="ru-RU" sz="2700" b="0" cap="none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700" b="0" cap="none" dirty="0" smtClean="0">
                <a:effectLst/>
                <a:latin typeface="Times New Roman" pitchFamily="18" charset="0"/>
                <a:cs typeface="Times New Roman" pitchFamily="18" charset="0"/>
              </a:rPr>
              <a:t>протестное движение, социальное движение, конфликтная ситуация, инцидент, </a:t>
            </a:r>
            <a:br>
              <a:rPr lang="ru-RU" sz="2700" b="0" cap="none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700" b="0" cap="none" dirty="0" smtClean="0">
                <a:effectLst/>
                <a:latin typeface="Times New Roman" pitchFamily="18" charset="0"/>
                <a:cs typeface="Times New Roman" pitchFamily="18" charset="0"/>
              </a:rPr>
              <a:t>объект конфликта, причины конфликтов, разрешение конфликта, </a:t>
            </a:r>
            <a:br>
              <a:rPr lang="ru-RU" sz="2700" b="0" cap="none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700" b="0" cap="none" dirty="0" smtClean="0">
                <a:effectLst/>
                <a:latin typeface="Times New Roman" pitchFamily="18" charset="0"/>
                <a:cs typeface="Times New Roman" pitchFamily="18" charset="0"/>
              </a:rPr>
              <a:t>социальная напряженность.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483768" y="260648"/>
            <a:ext cx="6408712" cy="3600400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Цели урока: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учащиеся должны усвоить основные понятия урока; </a:t>
            </a:r>
          </a:p>
          <a:p>
            <a:pPr>
              <a:buFontTx/>
              <a:buChar char="-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познакомить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учащихся с возникающей у    людей необходимостью договариваться между собой, а также создавать и соблюдать общепринятые нормы, правила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продолжаем формировать, развивать умение анализировать, моделировать ситуации, аргументировать; 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вырабатывать способность делать правильный выбор в конкретной ситуации.</a:t>
            </a:r>
          </a:p>
          <a:p>
            <a:endParaRPr lang="ru-RU" dirty="0"/>
          </a:p>
        </p:txBody>
      </p:sp>
    </p:spTree>
  </p:cSld>
  <p:clrMapOvr>
    <a:masterClrMapping/>
  </p:clrMapOvr>
  <p:transition spd="med" advClick="0" advTm="7000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600" dirty="0" smtClean="0">
                <a:effectLst/>
                <a:latin typeface="Times New Roman" pitchFamily="18" charset="0"/>
                <a:cs typeface="Times New Roman" pitchFamily="18" charset="0"/>
              </a:rPr>
              <a:t>ПЛАН</a:t>
            </a:r>
            <a:br>
              <a:rPr lang="ru-RU" sz="3600" dirty="0" smtClean="0">
                <a:effectLst/>
                <a:latin typeface="Times New Roman" pitchFamily="18" charset="0"/>
                <a:cs typeface="Times New Roman" pitchFamily="18" charset="0"/>
              </a:rPr>
            </a:br>
            <a:endParaRPr lang="ru-RU" sz="3600" dirty="0"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Понятие конфликта.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Сущность конфликта.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Типы конфликтов.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Стратегия поведения в конфликтной ситуации.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Разрешение конфликтных ситуаций.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Социальное движение.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ransition spd="med" advClick="0" advTm="7000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548680"/>
            <a:ext cx="7632848" cy="1152128"/>
          </a:xfrm>
        </p:spPr>
        <p:txBody>
          <a:bodyPr>
            <a:normAutofit fontScale="90000"/>
          </a:bodyPr>
          <a:lstStyle/>
          <a:p>
            <a:r>
              <a:rPr lang="ru-RU" sz="2700" b="1" u="sng" dirty="0" smtClean="0">
                <a:effectLst/>
                <a:latin typeface="Times New Roman" pitchFamily="18" charset="0"/>
                <a:cs typeface="Times New Roman" pitchFamily="18" charset="0"/>
              </a:rPr>
              <a:t>Конфликт</a:t>
            </a:r>
            <a:r>
              <a:rPr lang="ru-RU" sz="27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700" dirty="0" smtClean="0">
                <a:effectLst/>
                <a:latin typeface="Times New Roman" pitchFamily="18" charset="0"/>
                <a:cs typeface="Times New Roman" pitchFamily="18" charset="0"/>
              </a:rPr>
              <a:t>это спор, столкновение конкурирующих сторон (людей или социальных групп) за владение чем-то таким, что </a:t>
            </a:r>
            <a:r>
              <a:rPr lang="ru-RU" sz="2700" dirty="0" smtClean="0">
                <a:effectLst/>
                <a:latin typeface="Times New Roman" pitchFamily="18" charset="0"/>
                <a:cs typeface="Times New Roman" pitchFamily="18" charset="0"/>
              </a:rPr>
              <a:t>одинаково </a:t>
            </a:r>
            <a:r>
              <a:rPr lang="ru-RU" sz="2700" dirty="0" smtClean="0">
                <a:effectLst/>
                <a:latin typeface="Times New Roman" pitchFamily="18" charset="0"/>
                <a:cs typeface="Times New Roman" pitchFamily="18" charset="0"/>
              </a:rPr>
              <a:t>высоко ценится обеими сторонами.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899592" y="1772816"/>
            <a:ext cx="4032448" cy="4608512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Конфликтная ситуация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это ситуация скрытого или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открытого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противоборства двух или нескольких участников (сторон), каждый из которых имеет свои цели, мотивы, средства и способы решения личностно значимой проблемы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88024" y="1412776"/>
            <a:ext cx="4355976" cy="5184576"/>
          </a:xfrm>
        </p:spPr>
        <p:txBody>
          <a:bodyPr>
            <a:normAutofit fontScale="62500" lnSpcReduction="20000"/>
          </a:bodyPr>
          <a:lstStyle/>
          <a:p>
            <a:r>
              <a:rPr lang="ru-RU" sz="3800" b="1" dirty="0" smtClean="0">
                <a:latin typeface="Times New Roman" pitchFamily="18" charset="0"/>
                <a:cs typeface="Times New Roman" pitchFamily="18" charset="0"/>
              </a:rPr>
              <a:t>Инцидент </a:t>
            </a: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- это практические (конфликтные) действия участников (сторон) конфликтной ситуации, характеризующиеся бескомпромиссностью поступков и направленные на обязательное овладение объектом обостренного встречного интереса. Инцидент возникает, как правило, после резкого обострения противоречия и провоцирует столкновение участников конфликта</a:t>
            </a:r>
            <a:r>
              <a:rPr lang="ru-RU" sz="3800" dirty="0" smtClean="0"/>
              <a:t>.</a:t>
            </a:r>
          </a:p>
          <a:p>
            <a:endParaRPr lang="ru-RU" dirty="0"/>
          </a:p>
        </p:txBody>
      </p:sp>
    </p:spTree>
  </p:cSld>
  <p:clrMapOvr>
    <a:masterClrMapping/>
  </p:clrMapOvr>
  <p:transition spd="med" advClick="0" advTm="7000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200223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dirty="0" smtClean="0">
                <a:effectLst/>
                <a:latin typeface="Times New Roman" pitchFamily="18" charset="0"/>
                <a:cs typeface="Times New Roman" pitchFamily="18" charset="0"/>
              </a:rPr>
              <a:t>конфликт = участник + объект конфликта + конфликтная ситуация + инцидент.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Содержимое 3" descr="i (1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418050" y="1772816"/>
            <a:ext cx="2899982" cy="2071416"/>
          </a:xfrm>
        </p:spPr>
      </p:pic>
      <p:pic>
        <p:nvPicPr>
          <p:cNvPr id="6" name="Рисунок 5" descr="i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148064" y="2132856"/>
            <a:ext cx="2994570" cy="1978791"/>
          </a:xfrm>
          <a:prstGeom prst="rect">
            <a:avLst/>
          </a:prstGeom>
        </p:spPr>
      </p:pic>
      <p:pic>
        <p:nvPicPr>
          <p:cNvPr id="7" name="Рисунок 6" descr="i (3)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763688" y="4077071"/>
            <a:ext cx="2937926" cy="2395049"/>
          </a:xfrm>
          <a:prstGeom prst="rect">
            <a:avLst/>
          </a:prstGeom>
        </p:spPr>
      </p:pic>
      <p:pic>
        <p:nvPicPr>
          <p:cNvPr id="8" name="Рисунок 7" descr="i (4)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436096" y="4509120"/>
            <a:ext cx="2845756" cy="1872208"/>
          </a:xfrm>
          <a:prstGeom prst="rect">
            <a:avLst/>
          </a:prstGeom>
        </p:spPr>
      </p:pic>
    </p:spTree>
  </p:cSld>
  <p:clrMapOvr>
    <a:masterClrMapping/>
  </p:clrMapOvr>
  <p:transition spd="med" advClick="0" advTm="7000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620688"/>
            <a:ext cx="6314088" cy="5904656"/>
          </a:xfrm>
        </p:spPr>
        <p:txBody>
          <a:bodyPr>
            <a:normAutofit fontScale="90000"/>
          </a:bodyPr>
          <a:lstStyle/>
          <a:p>
            <a:pPr>
              <a:lnSpc>
                <a:spcPct val="100000"/>
              </a:lnSpc>
            </a:pPr>
            <a:r>
              <a:rPr lang="ru-RU" sz="2400" b="0" dirty="0" smtClean="0">
                <a:effectLst/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400" dirty="0" smtClean="0">
                <a:effectLst/>
                <a:latin typeface="Times New Roman" pitchFamily="18" charset="0"/>
                <a:cs typeface="Times New Roman" pitchFamily="18" charset="0"/>
              </a:rPr>
              <a:t>по степени остроты противоречий </a:t>
            </a:r>
            <a:r>
              <a:rPr lang="ru-RU" sz="2400" b="0" i="1" dirty="0" smtClean="0">
                <a:effectLst/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400" b="0" dirty="0" smtClean="0">
                <a:effectLst/>
                <a:latin typeface="Times New Roman" pitchFamily="18" charset="0"/>
                <a:cs typeface="Times New Roman" pitchFamily="18" charset="0"/>
              </a:rPr>
              <a:t>недовольство, разногласие, противоречие, размолвка, раздор, перебранка, стычка, ссора, скандал, вражда, война;</a:t>
            </a:r>
            <a:br>
              <a:rPr lang="ru-RU" sz="2400" b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400" b="0" dirty="0" smtClean="0">
                <a:effectLst/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400" dirty="0" smtClean="0">
                <a:effectLst/>
                <a:latin typeface="Times New Roman" pitchFamily="18" charset="0"/>
                <a:cs typeface="Times New Roman" pitchFamily="18" charset="0"/>
              </a:rPr>
              <a:t>по </a:t>
            </a:r>
            <a:r>
              <a:rPr lang="ru-RU" sz="2400" dirty="0" err="1" smtClean="0">
                <a:effectLst/>
                <a:latin typeface="Times New Roman" pitchFamily="18" charset="0"/>
                <a:cs typeface="Times New Roman" pitchFamily="18" charset="0"/>
              </a:rPr>
              <a:t>проблемно-дёятелъностному</a:t>
            </a:r>
            <a:r>
              <a:rPr lang="ru-RU" sz="2400" dirty="0" smtClean="0">
                <a:effectLst/>
                <a:latin typeface="Times New Roman" pitchFamily="18" charset="0"/>
                <a:cs typeface="Times New Roman" pitchFamily="18" charset="0"/>
              </a:rPr>
              <a:t> признаку</a:t>
            </a:r>
            <a:r>
              <a:rPr lang="ru-RU" sz="2400" b="0" i="1" dirty="0" smtClean="0">
                <a:effectLst/>
                <a:latin typeface="Times New Roman" pitchFamily="18" charset="0"/>
                <a:cs typeface="Times New Roman" pitchFamily="18" charset="0"/>
              </a:rPr>
              <a:t> — </a:t>
            </a:r>
            <a:r>
              <a:rPr lang="ru-RU" sz="2400" b="0" dirty="0" smtClean="0">
                <a:effectLst/>
                <a:latin typeface="Times New Roman" pitchFamily="18" charset="0"/>
                <a:cs typeface="Times New Roman" pitchFamily="18" charset="0"/>
              </a:rPr>
              <a:t>управленческие, педагогические, производственные, экономические, политические, творческие и др.;</a:t>
            </a:r>
            <a:br>
              <a:rPr lang="ru-RU" sz="2400" b="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400" b="0" dirty="0" smtClean="0">
                <a:effectLst/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400" dirty="0" smtClean="0">
                <a:effectLst/>
                <a:latin typeface="Times New Roman" pitchFamily="18" charset="0"/>
                <a:cs typeface="Times New Roman" pitchFamily="18" charset="0"/>
              </a:rPr>
              <a:t>по степени вовлеченности людей в конфликт </a:t>
            </a:r>
            <a:r>
              <a:rPr lang="ru-RU" sz="2400" b="0" i="1" dirty="0" smtClean="0">
                <a:effectLst/>
                <a:latin typeface="Times New Roman" pitchFamily="18" charset="0"/>
                <a:cs typeface="Times New Roman" pitchFamily="18" charset="0"/>
              </a:rPr>
              <a:t>— </a:t>
            </a:r>
            <a:r>
              <a:rPr lang="ru-RU" sz="2400" b="0" dirty="0" err="1" smtClean="0">
                <a:effectLst/>
                <a:latin typeface="Times New Roman" pitchFamily="18" charset="0"/>
                <a:cs typeface="Times New Roman" pitchFamily="18" charset="0"/>
              </a:rPr>
              <a:t>внутриличностные</a:t>
            </a:r>
            <a:r>
              <a:rPr lang="ru-RU" sz="2400" b="0" dirty="0" smtClean="0">
                <a:effectLst/>
                <a:latin typeface="Times New Roman" pitchFamily="18" charset="0"/>
                <a:cs typeface="Times New Roman" pitchFamily="18" charset="0"/>
              </a:rPr>
              <a:t>, межличностные, между личностью и группой, межгрупповые, </a:t>
            </a:r>
            <a:r>
              <a:rPr lang="ru-RU" sz="2400" b="0" dirty="0" err="1" smtClean="0">
                <a:effectLst/>
                <a:latin typeface="Times New Roman" pitchFamily="18" charset="0"/>
                <a:cs typeface="Times New Roman" pitchFamily="18" charset="0"/>
              </a:rPr>
              <a:t>межколлективные</a:t>
            </a:r>
            <a:r>
              <a:rPr lang="ru-RU" sz="2400" b="0" dirty="0" smtClean="0">
                <a:effectLst/>
                <a:latin typeface="Times New Roman" pitchFamily="18" charset="0"/>
                <a:cs typeface="Times New Roman" pitchFamily="18" charset="0"/>
              </a:rPr>
              <a:t>, межпартийные, межгосударственные.</a:t>
            </a: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0"/>
            <a:ext cx="6400800" cy="620688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Типы конфликтов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 advClick="0" advTm="7000"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57050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dirty="0" smtClean="0">
                <a:effectLst/>
                <a:latin typeface="Times New Roman" pitchFamily="18" charset="0"/>
                <a:cs typeface="Times New Roman" pitchFamily="18" charset="0"/>
              </a:rPr>
              <a:t>типы стратегий поведения </a:t>
            </a:r>
            <a:br>
              <a:rPr lang="ru-RU" sz="360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effectLst/>
                <a:latin typeface="Times New Roman" pitchFamily="18" charset="0"/>
                <a:cs typeface="Times New Roman" pitchFamily="18" charset="0"/>
              </a:rPr>
              <a:t>в конфликтных ситуациях.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1547664" y="1700808"/>
            <a:ext cx="684076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1) Приспособление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- сглаживание противоречий, даже в ущерб своим интересам.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2)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Компромисс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- взаимные уступки.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3)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Сотрудничество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- совместная выработка решения, удов­летворяющего интересы сторон.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4)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Игнорирование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- попытка (стремление) выхода из кон­фликтной ситуации, не решая ее.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5)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Соперничество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- открытая борьба за свои интересы, упорное отстаивание своей позиции</a:t>
            </a:r>
          </a:p>
        </p:txBody>
      </p:sp>
    </p:spTree>
  </p:cSld>
  <p:clrMapOvr>
    <a:masterClrMapping/>
  </p:clrMapOvr>
  <p:transition spd="med" advClick="0" advTm="7000"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03648" y="692696"/>
            <a:ext cx="7406640" cy="2048248"/>
          </a:xfrm>
        </p:spPr>
        <p:txBody>
          <a:bodyPr>
            <a:normAutofit fontScale="90000"/>
          </a:bodyPr>
          <a:lstStyle/>
          <a:p>
            <a:r>
              <a:rPr lang="ru-RU" sz="2700" b="1" dirty="0" smtClean="0">
                <a:effectLst/>
                <a:latin typeface="Times New Roman" pitchFamily="18" charset="0"/>
                <a:cs typeface="Times New Roman" pitchFamily="18" charset="0"/>
              </a:rPr>
              <a:t>Разрешение конфликта </a:t>
            </a:r>
            <a:r>
              <a:rPr lang="ru-RU" sz="2700" dirty="0" smtClean="0">
                <a:effectLst/>
                <a:latin typeface="Times New Roman" pitchFamily="18" charset="0"/>
                <a:cs typeface="Times New Roman" pitchFamily="18" charset="0"/>
              </a:rPr>
              <a:t>- это процесс нахождения </a:t>
            </a:r>
            <a:r>
              <a:rPr lang="ru-RU" sz="2700" dirty="0" smtClean="0">
                <a:effectLst/>
                <a:latin typeface="Times New Roman" pitchFamily="18" charset="0"/>
                <a:cs typeface="Times New Roman" pitchFamily="18" charset="0"/>
              </a:rPr>
              <a:t>взаимоприемлемого </a:t>
            </a:r>
            <a:r>
              <a:rPr lang="ru-RU" sz="2700" dirty="0" smtClean="0">
                <a:effectLst/>
                <a:latin typeface="Times New Roman" pitchFamily="18" charset="0"/>
                <a:cs typeface="Times New Roman" pitchFamily="18" charset="0"/>
              </a:rPr>
              <a:t>решения проблемы, имеющей личностную </a:t>
            </a:r>
            <a:r>
              <a:rPr lang="ru-RU" sz="2700" dirty="0" smtClean="0">
                <a:effectLst/>
                <a:latin typeface="Times New Roman" pitchFamily="18" charset="0"/>
                <a:cs typeface="Times New Roman" pitchFamily="18" charset="0"/>
              </a:rPr>
              <a:t>значимость </a:t>
            </a:r>
            <a:r>
              <a:rPr lang="ru-RU" sz="2700" dirty="0" smtClean="0">
                <a:effectLst/>
                <a:latin typeface="Times New Roman" pitchFamily="18" charset="0"/>
                <a:cs typeface="Times New Roman" pitchFamily="18" charset="0"/>
              </a:rPr>
              <a:t>для участников конфликта, то есть это устранение причины конфликтной ситуации</a:t>
            </a:r>
            <a:r>
              <a:rPr lang="ru-RU" dirty="0" smtClean="0"/>
              <a:t>.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5" name="Рисунок 4" descr="i (5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835696" y="2492895"/>
            <a:ext cx="2592288" cy="2575121"/>
          </a:xfrm>
          <a:prstGeom prst="rect">
            <a:avLst/>
          </a:prstGeom>
        </p:spPr>
      </p:pic>
      <p:pic>
        <p:nvPicPr>
          <p:cNvPr id="6" name="Рисунок 5" descr="i (6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76056" y="3429000"/>
            <a:ext cx="3240360" cy="2160240"/>
          </a:xfrm>
          <a:prstGeom prst="rect">
            <a:avLst/>
          </a:prstGeom>
        </p:spPr>
      </p:pic>
    </p:spTree>
  </p:cSld>
  <p:clrMapOvr>
    <a:masterClrMapping/>
  </p:clrMapOvr>
  <p:transition spd="med" advClick="0" advTm="7000"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476672"/>
            <a:ext cx="8291264" cy="1268006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effectLst/>
                <a:latin typeface="Times New Roman" pitchFamily="18" charset="0"/>
                <a:cs typeface="Times New Roman" pitchFamily="18" charset="0"/>
              </a:rPr>
              <a:t>социальное движение </a:t>
            </a:r>
            <a:r>
              <a:rPr lang="ru-RU" b="0" dirty="0" smtClean="0">
                <a:effectLst/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700" b="0" cap="none" dirty="0" smtClean="0">
                <a:effectLst/>
                <a:latin typeface="Times New Roman" pitchFamily="18" charset="0"/>
                <a:cs typeface="Times New Roman" pitchFamily="18" charset="0"/>
              </a:rPr>
              <a:t>совокупность коллективных действий, направленных на поддержку социальных изменений или поддержку сопротивления социальным изменениям в обществе или социальной группе.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2026568" cy="581876"/>
          </a:xfrm>
        </p:spPr>
        <p:txBody>
          <a:bodyPr/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Виды: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95536" y="1772816"/>
            <a:ext cx="8291264" cy="4752528"/>
          </a:xfrm>
        </p:spPr>
        <p:txBody>
          <a:bodyPr>
            <a:normAutofit fontScale="47500" lnSpcReduction="20000"/>
          </a:bodyPr>
          <a:lstStyle/>
          <a:p>
            <a:r>
              <a:rPr lang="ru-RU" sz="4400" u="sng" dirty="0" smtClean="0">
                <a:latin typeface="Times New Roman" pitchFamily="18" charset="0"/>
                <a:cs typeface="Times New Roman" pitchFamily="18" charset="0"/>
              </a:rPr>
              <a:t>Утопические движения 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могут носить как религиозный, так и светский характер. Многие из них, например, коммуны Оуэна, Фурье и другие, основывались на альтруизме (бескорыстной заботе о благе людей).</a:t>
            </a:r>
          </a:p>
          <a:p>
            <a:r>
              <a:rPr lang="ru-RU" sz="4400" u="sng" dirty="0" smtClean="0">
                <a:latin typeface="Times New Roman" pitchFamily="18" charset="0"/>
                <a:cs typeface="Times New Roman" pitchFamily="18" charset="0"/>
              </a:rPr>
              <a:t>Движения реформ 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можно рассматривать как попытки изменить отдельные стороны общественной жизни. Эти движения не могут развиваться в условиях тоталитарных режимов. В отличие от социальной революции, социальная реформа есть частичное обновление социальной системы.</a:t>
            </a:r>
          </a:p>
          <a:p>
            <a:r>
              <a:rPr lang="ru-RU" sz="4400" u="sng" dirty="0" smtClean="0">
                <a:latin typeface="Times New Roman" pitchFamily="18" charset="0"/>
                <a:cs typeface="Times New Roman" pitchFamily="18" charset="0"/>
              </a:rPr>
              <a:t>Революционные движения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. Здесь имеется в виду обычно стихийное, почти всегда неожиданное, стремительно развивающееся, часто насильственное и как результат всестороннее изменение социальной системы. </a:t>
            </a:r>
          </a:p>
          <a:p>
            <a:r>
              <a:rPr lang="ru-RU" sz="4400" u="sng" dirty="0" smtClean="0">
                <a:latin typeface="Times New Roman" pitchFamily="18" charset="0"/>
                <a:cs typeface="Times New Roman" pitchFamily="18" charset="0"/>
              </a:rPr>
              <a:t>Движения сопротивления 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- это усилия определенных групп людей, направленные на блокирование возможных или искоренение уже происшедших изменений</a:t>
            </a:r>
            <a:r>
              <a:rPr lang="ru-RU" dirty="0" smtClean="0"/>
              <a:t>. </a:t>
            </a:r>
            <a:endParaRPr lang="ru-RU" dirty="0"/>
          </a:p>
        </p:txBody>
      </p:sp>
    </p:spTree>
  </p:cSld>
  <p:clrMapOvr>
    <a:masterClrMapping/>
  </p:clrMapOvr>
  <p:transition spd="med" advClick="0" advTm="7000">
    <p:fad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42</TotalTime>
  <Words>544</Words>
  <Application>Microsoft Office PowerPoint</Application>
  <PresentationFormat>Экран (4:3)</PresentationFormat>
  <Paragraphs>38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Солнцестояние</vt:lpstr>
      <vt:lpstr>КОНФЛИКТ И ПРОТЕСТНОЕ ДВИЖЕНИЕ </vt:lpstr>
      <vt:lpstr>Основные понятия:  конфликт, противоречие,  протестное движение, социальное движение, конфликтная ситуация, инцидент,  объект конфликта, причины конфликтов, разрешение конфликта,  социальная напряженность. </vt:lpstr>
      <vt:lpstr>ПЛАН </vt:lpstr>
      <vt:lpstr>Конфликт - это спор, столкновение конкурирующих сторон (людей или социальных групп) за владение чем-то таким, что одинаково высоко ценится обеими сторонами. </vt:lpstr>
      <vt:lpstr>конфликт = участник + объект конфликта + конфликтная ситуация + инцидент. </vt:lpstr>
      <vt:lpstr>- по степени остроты противоречий - недовольство, разногласие, противоречие, размолвка, раздор, перебранка, стычка, ссора, скандал, вражда, война; - по проблемно-дёятелъностному признаку — управленческие, педагогические, производственные, экономические, политические, творческие и др.; - по степени вовлеченности людей в конфликт — внутриличностные, межличностные, между личностью и группой, межгрупповые, межколлективные, межпартийные, межгосударственные. </vt:lpstr>
      <vt:lpstr>типы стратегий поведения  в конфликтных ситуациях. </vt:lpstr>
      <vt:lpstr>Разрешение конфликта - это процесс нахождения взаимоприемлемого решения проблемы, имеющей личностную значимость для участников конфликта, то есть это устранение причины конфликтной ситуации. </vt:lpstr>
      <vt:lpstr>социальное движение - совокупность коллективных действий, направленных на поддержку социальных изменений или поддержку сопротивления социальным изменениям в обществе или социальной группе. </vt:lpstr>
      <vt:lpstr>Список литературы</vt:lpstr>
    </vt:vector>
  </TitlesOfParts>
  <Company>Ya Blondinko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КОНФЛИКТ И ПРОТЕСТНОЕ ДВИЖЕНИЕ</dc:title>
  <dc:creator>User</dc:creator>
  <cp:lastModifiedBy>User</cp:lastModifiedBy>
  <cp:revision>8</cp:revision>
  <dcterms:created xsi:type="dcterms:W3CDTF">2013-04-06T10:38:34Z</dcterms:created>
  <dcterms:modified xsi:type="dcterms:W3CDTF">2013-04-07T02:15:06Z</dcterms:modified>
</cp:coreProperties>
</file>