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359B3-F146-4726-A78F-502A712705C7}" type="datetimeFigureOut">
              <a:rPr lang="ru-RU" smtClean="0"/>
              <a:t>13.01.2009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A1E30-DA27-4266-8A9E-60EC1E468C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14290"/>
            <a:ext cx="6100778" cy="2928958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008000"/>
                </a:solidFill>
              </a:rPr>
              <a:t>«Образование прилагательных при помощи приставок.  Слитное и раздельное написание НЕ  с прилагательными».</a:t>
            </a:r>
            <a:r>
              <a:rPr lang="ru-RU" dirty="0">
                <a:solidFill>
                  <a:srgbClr val="008000"/>
                </a:solidFill>
              </a:rPr>
              <a:t/>
            </a:r>
            <a:br>
              <a:rPr lang="ru-RU" dirty="0">
                <a:solidFill>
                  <a:srgbClr val="008000"/>
                </a:solidFill>
              </a:rPr>
            </a:b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928934"/>
            <a:ext cx="8358246" cy="328614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4800" b="1" dirty="0">
                <a:solidFill>
                  <a:schemeClr val="tx1"/>
                </a:solidFill>
              </a:rPr>
              <a:t>Антисоветский</a:t>
            </a:r>
            <a:r>
              <a:rPr lang="ru-RU" sz="4800" b="1" baseline="30000" dirty="0">
                <a:solidFill>
                  <a:schemeClr val="tx1"/>
                </a:solidFill>
              </a:rPr>
              <a:t>2,6</a:t>
            </a:r>
            <a:r>
              <a:rPr lang="ru-RU" sz="4800" b="1" dirty="0">
                <a:solidFill>
                  <a:schemeClr val="tx1"/>
                </a:solidFill>
              </a:rPr>
              <a:t>, </a:t>
            </a:r>
            <a:r>
              <a:rPr lang="ru-RU" sz="4800" b="1" dirty="0" smtClean="0">
                <a:solidFill>
                  <a:schemeClr val="tx1"/>
                </a:solidFill>
              </a:rPr>
              <a:t>заокеанский</a:t>
            </a:r>
            <a:r>
              <a:rPr lang="ru-RU" sz="4800" b="1" baseline="30000" dirty="0" smtClean="0">
                <a:solidFill>
                  <a:schemeClr val="tx1"/>
                </a:solidFill>
              </a:rPr>
              <a:t>2</a:t>
            </a:r>
            <a:r>
              <a:rPr lang="ru-RU" sz="4800" b="1" dirty="0" smtClean="0">
                <a:solidFill>
                  <a:schemeClr val="tx1"/>
                </a:solidFill>
              </a:rPr>
              <a:t>,безвкусный</a:t>
            </a:r>
            <a:r>
              <a:rPr lang="ru-RU" sz="4800" b="1" baseline="30000" dirty="0" smtClean="0">
                <a:solidFill>
                  <a:schemeClr val="tx1"/>
                </a:solidFill>
              </a:rPr>
              <a:t>2</a:t>
            </a:r>
          </a:p>
          <a:p>
            <a:pPr lvl="0"/>
            <a:endParaRPr lang="ru-RU" sz="4800" b="1" dirty="0">
              <a:solidFill>
                <a:schemeClr val="tx1"/>
              </a:solidFill>
            </a:endParaRPr>
          </a:p>
          <a:p>
            <a:pPr lvl="0"/>
            <a:r>
              <a:rPr lang="ru-RU" sz="4800" b="1" dirty="0">
                <a:solidFill>
                  <a:schemeClr val="tx1"/>
                </a:solidFill>
              </a:rPr>
              <a:t>Прекрасный</a:t>
            </a:r>
            <a:r>
              <a:rPr lang="ru-RU" sz="4800" b="1" baseline="30000" dirty="0">
                <a:solidFill>
                  <a:schemeClr val="tx1"/>
                </a:solidFill>
              </a:rPr>
              <a:t>2</a:t>
            </a:r>
            <a:r>
              <a:rPr lang="ru-RU" sz="4800" b="1" dirty="0">
                <a:solidFill>
                  <a:schemeClr val="tx1"/>
                </a:solidFill>
              </a:rPr>
              <a:t>, придорожный</a:t>
            </a:r>
            <a:r>
              <a:rPr lang="ru-RU" sz="4800" b="1" baseline="30000" dirty="0">
                <a:solidFill>
                  <a:schemeClr val="tx1"/>
                </a:solidFill>
              </a:rPr>
              <a:t>2,6</a:t>
            </a:r>
            <a:r>
              <a:rPr lang="ru-RU" sz="4800" b="1" dirty="0">
                <a:solidFill>
                  <a:schemeClr val="tx1"/>
                </a:solidFill>
              </a:rPr>
              <a:t>, превкусный</a:t>
            </a:r>
            <a:r>
              <a:rPr lang="ru-RU" sz="4800" b="1" baseline="30000" dirty="0">
                <a:solidFill>
                  <a:schemeClr val="tx1"/>
                </a:solidFill>
              </a:rPr>
              <a:t>2,6</a:t>
            </a:r>
            <a:endParaRPr lang="ru-RU" sz="4800" b="1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Documents and Settings\Ирина\Мои документы\Мои рисунки\смайлики\smail3D14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2571736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274638"/>
            <a:ext cx="590075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008000"/>
                </a:solidFill>
              </a:rPr>
              <a:t>Объяснительный диктант.</a:t>
            </a:r>
            <a:br>
              <a:rPr lang="ru-RU" b="1" dirty="0" smtClean="0">
                <a:solidFill>
                  <a:srgbClr val="008000"/>
                </a:solidFill>
              </a:rPr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b="1" dirty="0" smtClean="0"/>
              <a:t>Невзрачный </a:t>
            </a:r>
            <a:r>
              <a:rPr lang="ru-RU" sz="4400" b="1" dirty="0"/>
              <a:t>на вид; неизвестный художник; далеко не большое расстояние; небрежный почерк; не красна изба углами, а красна пирогами, неглубокая речонка.</a:t>
            </a:r>
            <a:endParaRPr lang="ru-RU" sz="4400" dirty="0"/>
          </a:p>
          <a:p>
            <a:endParaRPr lang="ru-RU" dirty="0"/>
          </a:p>
        </p:txBody>
      </p:sp>
      <p:pic>
        <p:nvPicPr>
          <p:cNvPr id="9218" name="Picture 2" descr="C:\Documents and Settings\Ирина\Мои документы\Мои рисунки\смайлики\smail3D13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2143140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0112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</a:rPr>
              <a:t>Стихотворение </a:t>
            </a:r>
            <a:r>
              <a:rPr lang="ru-RU" sz="3200" b="1" dirty="0">
                <a:solidFill>
                  <a:srgbClr val="008000"/>
                </a:solidFill>
              </a:rPr>
              <a:t>Бориса </a:t>
            </a:r>
            <a:r>
              <a:rPr lang="ru-RU" sz="3200" b="1" dirty="0" err="1">
                <a:solidFill>
                  <a:srgbClr val="008000"/>
                </a:solidFill>
              </a:rPr>
              <a:t>Заходера</a:t>
            </a:r>
            <a:endParaRPr lang="ru-RU" sz="3200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857364"/>
            <a:ext cx="4714876" cy="5000636"/>
          </a:xfrm>
        </p:spPr>
        <p:txBody>
          <a:bodyPr>
            <a:normAutofit fontScale="32500" lnSpcReduction="20000"/>
          </a:bodyPr>
          <a:lstStyle/>
          <a:p>
            <a:r>
              <a:rPr lang="ru-RU" sz="6800" b="1" dirty="0"/>
              <a:t>Побывал я однажды в стране,</a:t>
            </a:r>
            <a:br>
              <a:rPr lang="ru-RU" sz="6800" b="1" dirty="0"/>
            </a:br>
            <a:r>
              <a:rPr lang="ru-RU" sz="6800" b="1" dirty="0"/>
              <a:t>Где исчезла частица </a:t>
            </a:r>
            <a:r>
              <a:rPr lang="ru-RU" sz="6800" b="1" i="1" dirty="0"/>
              <a:t>не</a:t>
            </a:r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/>
              <a:t>Посмотрел я вокруг с </a:t>
            </a:r>
            <a:r>
              <a:rPr lang="ru-RU" sz="6800" b="1" dirty="0" err="1"/>
              <a:t>доуменьем</a:t>
            </a:r>
            <a:r>
              <a:rPr lang="ru-RU" sz="6800" b="1" dirty="0"/>
              <a:t>:</a:t>
            </a:r>
            <a:br>
              <a:rPr lang="ru-RU" sz="6800" b="1" dirty="0"/>
            </a:br>
            <a:r>
              <a:rPr lang="ru-RU" sz="6800" b="1" dirty="0"/>
              <a:t>Что за </a:t>
            </a:r>
            <a:r>
              <a:rPr lang="ru-RU" sz="6800" b="1" dirty="0" err="1"/>
              <a:t>лепое</a:t>
            </a:r>
            <a:r>
              <a:rPr lang="ru-RU" sz="6800" b="1" dirty="0"/>
              <a:t> положение</a:t>
            </a:r>
            <a:r>
              <a:rPr lang="ru-RU" sz="6800" b="1" dirty="0" smtClean="0"/>
              <a:t>!</a:t>
            </a:r>
          </a:p>
          <a:p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/>
              <a:t>Но кругом было тихо-тихо,</a:t>
            </a:r>
            <a:br>
              <a:rPr lang="ru-RU" sz="6800" b="1" dirty="0"/>
            </a:br>
            <a:r>
              <a:rPr lang="ru-RU" sz="6800" b="1" dirty="0"/>
              <a:t>И кругом была </a:t>
            </a:r>
            <a:r>
              <a:rPr lang="ru-RU" sz="6800" b="1" dirty="0" err="1"/>
              <a:t>разбериха</a:t>
            </a:r>
            <a:r>
              <a:rPr lang="ru-RU" sz="6800" b="1" dirty="0"/>
              <a:t>, </a:t>
            </a:r>
            <a:br>
              <a:rPr lang="ru-RU" sz="6800" b="1" dirty="0"/>
            </a:br>
            <a:r>
              <a:rPr lang="ru-RU" sz="6800" b="1" dirty="0"/>
              <a:t>И на </a:t>
            </a:r>
            <a:r>
              <a:rPr lang="ru-RU" sz="6800" b="1" dirty="0" err="1"/>
              <a:t>взрачной</a:t>
            </a:r>
            <a:r>
              <a:rPr lang="ru-RU" sz="6800" b="1" dirty="0"/>
              <a:t> клумбе у </a:t>
            </a:r>
            <a:r>
              <a:rPr lang="ru-RU" sz="6800" b="1" dirty="0" smtClean="0"/>
              <a:t>будки</a:t>
            </a:r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 err="1"/>
              <a:t>Голубые</a:t>
            </a:r>
            <a:r>
              <a:rPr lang="ru-RU" sz="6800" b="1" dirty="0"/>
              <a:t> цвели </a:t>
            </a:r>
            <a:r>
              <a:rPr lang="ru-RU" sz="6800" b="1" dirty="0" err="1"/>
              <a:t>забудки</a:t>
            </a:r>
            <a:r>
              <a:rPr lang="ru-RU" sz="6800" b="1" dirty="0" smtClean="0"/>
              <a:t>.</a:t>
            </a:r>
          </a:p>
          <a:p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/>
              <a:t>И погода стояла </a:t>
            </a:r>
            <a:r>
              <a:rPr lang="ru-RU" sz="6800" b="1" dirty="0" err="1"/>
              <a:t>настная</a:t>
            </a:r>
            <a:r>
              <a:rPr lang="ru-RU" sz="6800" b="1" dirty="0"/>
              <a:t>,</a:t>
            </a:r>
            <a:br>
              <a:rPr lang="ru-RU" sz="6800" b="1" dirty="0"/>
            </a:br>
            <a:r>
              <a:rPr lang="ru-RU" sz="6800" b="1" dirty="0"/>
              <a:t>И гуляла собака </a:t>
            </a:r>
            <a:r>
              <a:rPr lang="ru-RU" sz="6800" b="1" dirty="0" err="1"/>
              <a:t>счастная</a:t>
            </a:r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/>
              <a:t>И, виляя хвостом уклюже</a:t>
            </a:r>
            <a:r>
              <a:rPr lang="ru-RU" sz="6800" b="1" dirty="0" smtClean="0"/>
              <a:t>,</a:t>
            </a:r>
            <a:r>
              <a:rPr lang="ru-RU" sz="6800" b="1" dirty="0"/>
              <a:t/>
            </a:r>
            <a:br>
              <a:rPr lang="ru-RU" sz="6800" b="1" dirty="0"/>
            </a:br>
            <a:r>
              <a:rPr lang="ru-RU" sz="6800" b="1" dirty="0"/>
              <a:t>Пробегала </a:t>
            </a:r>
            <a:r>
              <a:rPr lang="ru-RU" sz="6800" b="1" dirty="0" err="1"/>
              <a:t>пролазные</a:t>
            </a:r>
            <a:r>
              <a:rPr lang="ru-RU" sz="6800" b="1" dirty="0"/>
              <a:t> лужи</a:t>
            </a:r>
            <a:r>
              <a:rPr lang="ru-RU" sz="6800" b="1" dirty="0" smtClean="0"/>
              <a:t>.</a:t>
            </a:r>
          </a:p>
          <a:p>
            <a:pPr>
              <a:buNone/>
            </a:pPr>
            <a:r>
              <a:rPr lang="ru-RU" sz="6800" b="1" dirty="0"/>
              <a:t/>
            </a:r>
            <a:br>
              <a:rPr lang="ru-RU" sz="6800" b="1" dirty="0"/>
            </a:br>
            <a:endParaRPr lang="ru-RU" sz="6800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857364"/>
            <a:ext cx="4786346" cy="5000636"/>
          </a:xfrm>
        </p:spPr>
        <p:txBody>
          <a:bodyPr>
            <a:normAutofit fontScale="32500" lnSpcReduction="20000"/>
          </a:bodyPr>
          <a:lstStyle/>
          <a:p>
            <a:r>
              <a:rPr lang="ru-RU" sz="6800" b="1" dirty="0" smtClean="0"/>
              <a:t>Мне навстречу без всякого страха</a:t>
            </a:r>
            <a:br>
              <a:rPr lang="ru-RU" sz="6800" b="1" dirty="0" smtClean="0"/>
            </a:br>
            <a:r>
              <a:rPr lang="ru-RU" sz="6800" b="1" dirty="0" smtClean="0"/>
              <a:t>Шел умытый причесанный </a:t>
            </a:r>
            <a:r>
              <a:rPr lang="ru-RU" sz="6800" b="1" dirty="0" err="1" smtClean="0"/>
              <a:t>ряха</a:t>
            </a:r>
            <a:r>
              <a:rPr lang="ru-RU" sz="6800" b="1" dirty="0" smtClean="0"/>
              <a:t>.</a:t>
            </a:r>
            <a:br>
              <a:rPr lang="ru-RU" sz="6800" b="1" dirty="0" smtClean="0"/>
            </a:br>
            <a:r>
              <a:rPr lang="ru-RU" sz="6800" b="1" dirty="0" smtClean="0"/>
              <a:t>А за </a:t>
            </a:r>
            <a:r>
              <a:rPr lang="ru-RU" sz="6800" b="1" dirty="0" err="1" smtClean="0"/>
              <a:t>ряхой</a:t>
            </a:r>
            <a:r>
              <a:rPr lang="ru-RU" sz="6800" b="1" dirty="0" smtClean="0"/>
              <a:t> по травке свежей</a:t>
            </a:r>
            <a:br>
              <a:rPr lang="ru-RU" sz="6800" b="1" dirty="0" smtClean="0"/>
            </a:br>
            <a:r>
              <a:rPr lang="ru-RU" sz="6800" b="1" dirty="0" smtClean="0"/>
              <a:t>Шел </a:t>
            </a:r>
            <a:r>
              <a:rPr lang="ru-RU" sz="6800" b="1" dirty="0" err="1" smtClean="0"/>
              <a:t>суразный</a:t>
            </a:r>
            <a:r>
              <a:rPr lang="ru-RU" sz="6800" b="1" dirty="0" smtClean="0"/>
              <a:t> </a:t>
            </a:r>
            <a:r>
              <a:rPr lang="ru-RU" sz="6800" b="1" dirty="0" err="1" smtClean="0"/>
              <a:t>дотепа</a:t>
            </a:r>
            <a:r>
              <a:rPr lang="ru-RU" sz="6800" b="1" dirty="0" smtClean="0"/>
              <a:t> и вежа.</a:t>
            </a:r>
          </a:p>
          <a:p>
            <a:r>
              <a:rPr lang="ru-RU" sz="6800" b="1" dirty="0" smtClean="0"/>
              <a:t/>
            </a:r>
            <a:br>
              <a:rPr lang="ru-RU" sz="6800" b="1" dirty="0" smtClean="0"/>
            </a:br>
            <a:r>
              <a:rPr lang="ru-RU" sz="6800" b="1" dirty="0" smtClean="0"/>
              <a:t>И навстречу всем утром рано</a:t>
            </a:r>
            <a:br>
              <a:rPr lang="ru-RU" sz="6800" b="1" dirty="0" smtClean="0"/>
            </a:br>
            <a:r>
              <a:rPr lang="ru-RU" sz="6800" b="1" dirty="0" smtClean="0"/>
              <a:t>Улыбалась </a:t>
            </a:r>
            <a:r>
              <a:rPr lang="ru-RU" sz="6800" b="1" dirty="0" err="1" smtClean="0"/>
              <a:t>Царевна-Смеяна</a:t>
            </a:r>
            <a:r>
              <a:rPr lang="ru-RU" sz="6800" b="1" dirty="0" smtClean="0"/>
              <a:t>.</a:t>
            </a:r>
            <a:br>
              <a:rPr lang="ru-RU" sz="6800" b="1" dirty="0" smtClean="0"/>
            </a:br>
            <a:r>
              <a:rPr lang="ru-RU" sz="6800" b="1" dirty="0" smtClean="0"/>
              <a:t>Очень жаль ,что только во сне </a:t>
            </a:r>
            <a:br>
              <a:rPr lang="ru-RU" sz="6800" b="1" dirty="0" smtClean="0"/>
            </a:br>
            <a:r>
              <a:rPr lang="ru-RU" sz="6800" b="1" dirty="0" smtClean="0"/>
              <a:t>Есть страна без частицы </a:t>
            </a:r>
            <a:r>
              <a:rPr lang="ru-RU" sz="6800" b="1" i="1" dirty="0" smtClean="0"/>
              <a:t>не</a:t>
            </a:r>
            <a:r>
              <a:rPr lang="ru-RU" sz="6800" b="1" dirty="0" smtClean="0"/>
              <a:t>.</a:t>
            </a:r>
          </a:p>
          <a:p>
            <a:endParaRPr lang="ru-RU" sz="4200" b="1" dirty="0"/>
          </a:p>
          <a:p>
            <a:pPr algn="ctr">
              <a:buNone/>
            </a:pPr>
            <a:r>
              <a:rPr lang="ru-RU" sz="4900" dirty="0"/>
              <a:t>Выпишите все слова с НЕ в два столбика. </a:t>
            </a:r>
          </a:p>
          <a:p>
            <a:pPr algn="ctr"/>
            <a:r>
              <a:rPr lang="ru-RU" sz="4900" i="1" dirty="0"/>
              <a:t>Не </a:t>
            </a:r>
            <a:br>
              <a:rPr lang="ru-RU" sz="4900" i="1" dirty="0"/>
            </a:br>
            <a:r>
              <a:rPr lang="ru-RU" sz="4900" dirty="0"/>
              <a:t>с </a:t>
            </a:r>
            <a:r>
              <a:rPr lang="ru-RU" sz="4900" dirty="0" smtClean="0"/>
              <a:t>существительными</a:t>
            </a:r>
            <a:endParaRPr lang="ru-RU" sz="4900" dirty="0"/>
          </a:p>
          <a:p>
            <a:pPr algn="ctr"/>
            <a:r>
              <a:rPr lang="ru-RU" sz="4900" i="1" dirty="0"/>
              <a:t>Не </a:t>
            </a:r>
            <a:br>
              <a:rPr lang="ru-RU" sz="4900" i="1" dirty="0"/>
            </a:br>
            <a:r>
              <a:rPr lang="ru-RU" sz="4900" dirty="0"/>
              <a:t>с прилагательными</a:t>
            </a:r>
          </a:p>
          <a:p>
            <a:pPr algn="ctr"/>
            <a:r>
              <a:rPr lang="ru-RU" sz="4900" dirty="0"/>
              <a:t> </a:t>
            </a:r>
          </a:p>
          <a:p>
            <a:endParaRPr lang="ru-RU" sz="4200" dirty="0"/>
          </a:p>
          <a:p>
            <a:endParaRPr lang="ru-RU" dirty="0"/>
          </a:p>
        </p:txBody>
      </p:sp>
      <p:pic>
        <p:nvPicPr>
          <p:cNvPr id="5" name="Рисунок 4" descr="smail3D94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357422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1уровень (3).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аскройте скобки.</a:t>
            </a:r>
            <a: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(Не)красивый;(не)умный; (не)уклюжий; ничуть (не)интересный маршрут; (не)мягкий, а жесткий диван; река (не)широка; </a:t>
            </a:r>
            <a:b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28736"/>
            <a:ext cx="4395758" cy="542926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уровнь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(4).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Отметьте </a:t>
            </a:r>
            <a:r>
              <a:rPr lang="ru-RU" sz="3200" b="1" u="sng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случаи слитного написания </a:t>
            </a:r>
            <a:r>
              <a:rPr lang="ru-RU" sz="32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плюсиком</a:t>
            </a:r>
            <a:endParaRPr lang="ru-RU" sz="3200" b="1" u="sng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не)опытный юноша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(не)исправный 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прибор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далеко(не)единственный</a:t>
            </a:r>
            <a:endParaRPr lang="ru-RU" sz="3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(не)обычный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(не)жаль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(не)приятель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</a:t>
            </a:r>
            <a:r>
              <a:rPr lang="ru-RU" sz="3400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лепый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поступок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не)широкая, а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глубокая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нисколько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(не)умен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(не)большой, но уютный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(не)учтивый человек</a:t>
            </a:r>
          </a:p>
          <a:p>
            <a:r>
              <a:rPr lang="ru-RU" sz="3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вовсе(не)опасное </a:t>
            </a:r>
            <a:r>
              <a:rPr lang="ru-RU" sz="3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предложение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428736"/>
            <a:ext cx="4714876" cy="514353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3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уровень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5)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Исправьте ошибки.</a:t>
            </a:r>
            <a:endParaRPr lang="ru-RU" sz="3200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 брежный почерк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Несладкий чай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Вовсе не привлекательный человек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Очень не красивый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 мелкая, а глубокая река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Ребенок не здоров</a:t>
            </a:r>
          </a:p>
          <a:p>
            <a:r>
              <a:rPr lang="ru-RU" sz="34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дорогой</a:t>
            </a:r>
            <a:r>
              <a:rPr lang="ru-RU" sz="3400" b="1" dirty="0" smtClean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, но </a:t>
            </a:r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удобный портфель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 учтивый человек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Ничуть неинтересный фильм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Некаменный дом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Невысокий, но худой</a:t>
            </a:r>
          </a:p>
          <a:p>
            <a:r>
              <a:rPr lang="ru-RU" sz="3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Река неглубока</a:t>
            </a:r>
          </a:p>
          <a:p>
            <a:endParaRPr lang="ru-RU" dirty="0"/>
          </a:p>
        </p:txBody>
      </p:sp>
      <p:pic>
        <p:nvPicPr>
          <p:cNvPr id="5" name="Рисунок 4" descr="smail3D1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285860"/>
            <a:ext cx="1047750" cy="104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3" cy="1214422"/>
          </a:xfrm>
        </p:spPr>
        <p:txBody>
          <a:bodyPr>
            <a:normAutofit/>
          </a:bodyPr>
          <a:lstStyle/>
          <a:p>
            <a:r>
              <a:rPr lang="ru-RU" u="sng" dirty="0" smtClean="0"/>
              <a:t>Прочитайте и озаглавьте текст.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0"/>
            <a:ext cx="556895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Приморская тайга - удивительный (не)рукотворный сад. Весной он поражает (не)обыкновенной красотой.</a:t>
            </a:r>
            <a:endParaRPr lang="ru-RU" dirty="0"/>
          </a:p>
          <a:p>
            <a:pPr>
              <a:buNone/>
            </a:pPr>
            <a:r>
              <a:rPr lang="ru-RU" b="1" dirty="0"/>
              <a:t>(Не)большие деревца с пышными кронами будто покрыты лебяжьим пухом. Это цветут уссурийские груши. Сейчас они нарядные, а осенью они ничуть (</a:t>
            </a:r>
            <a:r>
              <a:rPr lang="ru-RU" b="1" dirty="0" smtClean="0"/>
              <a:t>не) приметные</a:t>
            </a:r>
            <a:r>
              <a:rPr lang="ru-RU" b="1" dirty="0"/>
              <a:t>.</a:t>
            </a:r>
            <a:endParaRPr lang="ru-RU" dirty="0"/>
          </a:p>
          <a:p>
            <a:pPr>
              <a:buNone/>
            </a:pPr>
            <a:r>
              <a:rPr lang="ru-RU" b="1" dirty="0"/>
              <a:t>У подножия сопок стоят (не)</a:t>
            </a:r>
            <a:r>
              <a:rPr lang="ru-RU" b="1" dirty="0" err="1"/>
              <a:t>взрачные</a:t>
            </a:r>
            <a:r>
              <a:rPr lang="ru-RU" b="1" dirty="0"/>
              <a:t> кусты в бледно-розовых воздушных косынках. Это дикие вишни. </a:t>
            </a:r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14422"/>
            <a:ext cx="3643306" cy="5643578"/>
          </a:xfrm>
        </p:spPr>
        <p:txBody>
          <a:bodyPr>
            <a:normAutofit/>
          </a:bodyPr>
          <a:lstStyle/>
          <a:p>
            <a:r>
              <a:rPr lang="ru-RU" sz="1800" b="1" u="sng" dirty="0" smtClean="0"/>
              <a:t>Письменно: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-Определите стиль и тип речи.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-Найдите прилагательные с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объясните их правописание.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-Подберите синоним и антоним к слову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некрупными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-Выполните разборы по  вариантам:</a:t>
            </a:r>
          </a:p>
          <a:p>
            <a:pPr lvl="0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1в. 2 предложение – синтаксический разбор </a:t>
            </a:r>
          </a:p>
          <a:p>
            <a:pPr lvl="0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2в. Небольшие (морфологический разбор)</a:t>
            </a:r>
          </a:p>
          <a:p>
            <a:pPr lvl="0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3в. Расцветают (морфемный и орфографический  разбор)</a:t>
            </a:r>
          </a:p>
          <a:p>
            <a:endParaRPr lang="ru-RU" dirty="0"/>
          </a:p>
        </p:txBody>
      </p:sp>
      <p:pic>
        <p:nvPicPr>
          <p:cNvPr id="8" name="Рисунок 7" descr="smail3D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571480"/>
            <a:ext cx="2114557" cy="104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1.НЕ с полными и краткими прилагательными пишется слитно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97401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4000" b="1" dirty="0" smtClean="0"/>
              <a:t>если </a:t>
            </a:r>
            <a:r>
              <a:rPr lang="ru-RU" sz="4000" b="1" dirty="0"/>
              <a:t>слово не употребляется без не-;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000" b="1" dirty="0"/>
              <a:t>если прилагательное с не может быть заменено синонимом без не-;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000" b="1" dirty="0"/>
              <a:t>если в предложении есть противопоставление с союзом а.</a:t>
            </a:r>
          </a:p>
          <a:p>
            <a:pPr marL="514350" indent="-514350">
              <a:buFont typeface="+mj-lt"/>
              <a:buAutoNum type="arabicPeriod"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2.Слово не употребляется без НЕ- в предложении: </a:t>
            </a:r>
            <a:br>
              <a:rPr lang="ru-RU" b="1" dirty="0" smtClean="0">
                <a:solidFill>
                  <a:srgbClr val="336600"/>
                </a:solidFill>
              </a:rPr>
            </a:b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521495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sz="4000" b="1" dirty="0" smtClean="0"/>
              <a:t>Его(не)</a:t>
            </a:r>
            <a:r>
              <a:rPr lang="ru-RU" sz="4000" b="1" dirty="0" err="1" smtClean="0"/>
              <a:t>ряшливый</a:t>
            </a:r>
            <a:r>
              <a:rPr lang="ru-RU" sz="4000" b="1" dirty="0" smtClean="0"/>
              <a:t> </a:t>
            </a:r>
            <a:r>
              <a:rPr lang="ru-RU" sz="4000" b="1" dirty="0"/>
              <a:t>вид всегда отпугивал.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000" b="1" dirty="0"/>
              <a:t>В (не)</a:t>
            </a:r>
            <a:r>
              <a:rPr lang="ru-RU" sz="4000" b="1" dirty="0" err="1"/>
              <a:t>настную</a:t>
            </a:r>
            <a:r>
              <a:rPr lang="ru-RU" sz="4000" b="1" dirty="0"/>
              <a:t> погоду хорошо сидеть в тепле.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4000" b="1" dirty="0"/>
              <a:t>День выдался (не)жаркий.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3.Слово с НЕ- можно заменить синонимом в предложении: </a:t>
            </a:r>
            <a:br>
              <a:rPr lang="ru-RU" b="1" dirty="0" smtClean="0">
                <a:solidFill>
                  <a:srgbClr val="336600"/>
                </a:solidFill>
              </a:rPr>
            </a:b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0" indent="-742950">
              <a:buFont typeface="+mj-lt"/>
              <a:buAutoNum type="arabicPeriod"/>
            </a:pPr>
            <a:r>
              <a:rPr lang="ru-RU" sz="4000" b="1" dirty="0" smtClean="0"/>
              <a:t>Школа </a:t>
            </a:r>
            <a:r>
              <a:rPr lang="ru-RU" sz="4000" b="1" dirty="0"/>
              <a:t>располагалась в (не)большом кирпичном доме.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b="1" dirty="0"/>
              <a:t>Прохожий был одет в (не)</a:t>
            </a:r>
            <a:r>
              <a:rPr lang="ru-RU" sz="4000" b="1" dirty="0" err="1"/>
              <a:t>взрачный</a:t>
            </a:r>
            <a:r>
              <a:rPr lang="ru-RU" sz="4000" b="1" dirty="0"/>
              <a:t> костюм.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000" b="1" dirty="0"/>
              <a:t>(Не)решительным жестом девочка пригласила нас войти.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4.Слово с НЕ- пишется слитно в предложении: </a:t>
            </a:r>
            <a:br>
              <a:rPr lang="ru-RU" b="1" dirty="0" smtClean="0">
                <a:solidFill>
                  <a:srgbClr val="336600"/>
                </a:solidFill>
              </a:rPr>
            </a:b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400" b="1" dirty="0" smtClean="0"/>
              <a:t>(</a:t>
            </a:r>
            <a:r>
              <a:rPr lang="ru-RU" sz="4400" b="1" dirty="0"/>
              <a:t>Не)приятельская армия отступила.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Эта книга далеко (не)проста.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Нам продали (не)вкусное мороженое.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5.Слово с </a:t>
            </a:r>
            <a:r>
              <a:rPr lang="ru-RU" b="1" dirty="0" smtClean="0">
                <a:solidFill>
                  <a:srgbClr val="336600"/>
                </a:solidFill>
              </a:rPr>
              <a:t>НЕ</a:t>
            </a:r>
            <a:r>
              <a:rPr lang="ru-RU" b="1" dirty="0" smtClean="0">
                <a:solidFill>
                  <a:srgbClr val="336600"/>
                </a:solidFill>
              </a:rPr>
              <a:t> пишется раздельно: </a:t>
            </a:r>
            <a:br>
              <a:rPr lang="ru-RU" b="1" dirty="0" smtClean="0">
                <a:solidFill>
                  <a:srgbClr val="336600"/>
                </a:solidFill>
              </a:rPr>
            </a:b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400" b="1" dirty="0" smtClean="0"/>
              <a:t>Посетитель </a:t>
            </a:r>
            <a:r>
              <a:rPr lang="ru-RU" sz="4400" b="1" dirty="0"/>
              <a:t>был вовсе </a:t>
            </a:r>
            <a:r>
              <a:rPr lang="ru-RU" sz="4400" b="1" dirty="0" smtClean="0"/>
              <a:t>(не) </a:t>
            </a:r>
            <a:r>
              <a:rPr lang="ru-RU" sz="4400" b="1" dirty="0"/>
              <a:t>скучен.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Мы ждали (не)большой корабль, а лишь маленькую лодку.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Её (не)</a:t>
            </a:r>
            <a:r>
              <a:rPr lang="ru-RU" sz="4400" b="1" dirty="0" err="1"/>
              <a:t>годующий</a:t>
            </a:r>
            <a:r>
              <a:rPr lang="ru-RU" sz="4400" b="1" dirty="0"/>
              <a:t> взгляд остановил нас.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36600"/>
                </a:solidFill>
              </a:rPr>
              <a:t>6.Допущена ошибка в написании </a:t>
            </a:r>
            <a:r>
              <a:rPr lang="ru-RU" b="1" dirty="0" smtClean="0">
                <a:solidFill>
                  <a:srgbClr val="336600"/>
                </a:solidFill>
              </a:rPr>
              <a:t>НЕ</a:t>
            </a:r>
            <a:r>
              <a:rPr lang="ru-RU" b="1" dirty="0" smtClean="0">
                <a:solidFill>
                  <a:srgbClr val="336600"/>
                </a:solidFill>
              </a:rPr>
              <a:t>- в предложении: </a:t>
            </a:r>
            <a:br>
              <a:rPr lang="ru-RU" b="1" dirty="0" smtClean="0">
                <a:solidFill>
                  <a:srgbClr val="336600"/>
                </a:solidFill>
              </a:rPr>
            </a:br>
            <a:endParaRPr lang="ru-RU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400" b="1" dirty="0" smtClean="0"/>
              <a:t>Не </a:t>
            </a:r>
            <a:r>
              <a:rPr lang="ru-RU" sz="4400" b="1" dirty="0"/>
              <a:t>широкая речонка поблескивала на горизонте.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Океан был совсем </a:t>
            </a:r>
            <a:r>
              <a:rPr lang="ru-RU" sz="4400" b="1" dirty="0" smtClean="0"/>
              <a:t>неспокойным</a:t>
            </a:r>
            <a:r>
              <a:rPr lang="ru-RU" sz="4400" b="1" dirty="0"/>
              <a:t>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В лесу мы увидели не глубокое, но очень широкое озеро.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Работа с текстом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ru-RU" sz="4000" b="1" dirty="0"/>
              <a:t>День-деньской русские мужики из рыбацкого поселка на волжском берегу выходят на рыбацкой лодке за рыбой. Но однажды июльским утром подул резкий ветер и поднялись на реке гигантские волны. </a:t>
            </a:r>
            <a:endParaRPr lang="ru-RU" sz="4000" dirty="0"/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дет</a:t>
            </a:r>
            <a:r>
              <a:rPr lang="ru-RU" b="1" dirty="0">
                <a:solidFill>
                  <a:srgbClr val="C00000"/>
                </a:solidFill>
              </a:rPr>
              <a:t>..</a:t>
            </a:r>
            <a:r>
              <a:rPr lang="ru-RU" b="1" dirty="0" err="1">
                <a:solidFill>
                  <a:srgbClr val="C00000"/>
                </a:solidFill>
              </a:rPr>
              <a:t>ие</a:t>
            </a:r>
            <a:r>
              <a:rPr lang="ru-RU" b="1" dirty="0">
                <a:solidFill>
                  <a:srgbClr val="C00000"/>
                </a:solidFill>
              </a:rPr>
              <a:t> (голоса),</a:t>
            </a:r>
            <a:r>
              <a:rPr lang="ru-RU" dirty="0">
                <a:solidFill>
                  <a:srgbClr val="C00000"/>
                </a:solidFill>
              </a:rPr>
              <a:t>  </a:t>
            </a:r>
            <a:r>
              <a:rPr lang="ru-RU" b="1" dirty="0" err="1">
                <a:solidFill>
                  <a:srgbClr val="C00000"/>
                </a:solidFill>
              </a:rPr>
              <a:t>дерз</a:t>
            </a:r>
            <a:r>
              <a:rPr lang="ru-RU" b="1" dirty="0">
                <a:solidFill>
                  <a:srgbClr val="C00000"/>
                </a:solidFill>
              </a:rPr>
              <a:t>…</a:t>
            </a:r>
            <a:r>
              <a:rPr lang="ru-RU" b="1" dirty="0" err="1">
                <a:solidFill>
                  <a:srgbClr val="C00000"/>
                </a:solidFill>
              </a:rPr>
              <a:t>ий</a:t>
            </a:r>
            <a:r>
              <a:rPr lang="ru-RU" b="1" dirty="0">
                <a:solidFill>
                  <a:srgbClr val="C00000"/>
                </a:solidFill>
              </a:rPr>
              <a:t> (поступок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C:\Documents and Settings\Ирина\Мои документы\Мои рисунки\смайлики\smail3D6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357454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74638"/>
            <a:ext cx="214314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336600"/>
                </a:solidFill>
              </a:rPr>
              <a:t>Ключ</a:t>
            </a:r>
            <a:br>
              <a:rPr lang="ru-RU" sz="4800" b="1" dirty="0" smtClean="0">
                <a:solidFill>
                  <a:srgbClr val="336600"/>
                </a:solidFill>
              </a:rPr>
            </a:br>
            <a:endParaRPr lang="ru-RU" sz="4800" b="1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№задания    </a:t>
            </a:r>
            <a:r>
              <a:rPr lang="ru-RU" b="1" dirty="0" smtClean="0"/>
              <a:t>Ответы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1)                     1,2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2)                     1,2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3)                     1,3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4)                     1,3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5)                     1,2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  6)                     1,3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smail3D5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00330" cy="1428760"/>
          </a:xfrm>
          <a:prstGeom prst="rect">
            <a:avLst/>
          </a:prstGeom>
        </p:spPr>
      </p:pic>
      <p:pic>
        <p:nvPicPr>
          <p:cNvPr id="6" name="Рисунок 5" descr="smail3D13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670" y="0"/>
            <a:ext cx="2500330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336600"/>
                </a:solidFill>
              </a:rPr>
              <a:t>Задание на дом:</a:t>
            </a:r>
            <a:r>
              <a:rPr lang="ru-RU" dirty="0" smtClean="0">
                <a:solidFill>
                  <a:srgbClr val="336600"/>
                </a:solidFill>
              </a:rPr>
              <a:t/>
            </a:r>
            <a:br>
              <a:rPr lang="ru-RU" dirty="0" smtClean="0">
                <a:solidFill>
                  <a:srgbClr val="336600"/>
                </a:solidFill>
              </a:rPr>
            </a:br>
            <a:endParaRPr lang="ru-RU" dirty="0">
              <a:solidFill>
                <a:srgbClr val="33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/>
          <a:lstStyle/>
          <a:p>
            <a:r>
              <a:rPr lang="ru-RU" dirty="0" smtClean="0"/>
              <a:t>Всем </a:t>
            </a:r>
            <a:r>
              <a:rPr lang="ru-RU" b="1" dirty="0"/>
              <a:t>– п.106, </a:t>
            </a:r>
            <a:r>
              <a:rPr lang="ru-RU" b="1" dirty="0" err="1"/>
              <a:t>орф</a:t>
            </a:r>
            <a:r>
              <a:rPr lang="ru-RU" b="1" dirty="0"/>
              <a:t>. Стр. 122, упр.357 (</a:t>
            </a:r>
            <a:r>
              <a:rPr lang="ru-RU" b="1" dirty="0" err="1"/>
              <a:t>п</a:t>
            </a:r>
            <a:r>
              <a:rPr lang="ru-RU" b="1" dirty="0" smtClean="0"/>
              <a:t>)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«Правополушарным»</a:t>
            </a:r>
            <a:r>
              <a:rPr lang="ru-RU" b="1" dirty="0"/>
              <a:t>: упр.178 (Раб. </a:t>
            </a:r>
            <a:r>
              <a:rPr lang="ru-RU" b="1" dirty="0" err="1"/>
              <a:t>тетр</a:t>
            </a:r>
            <a:r>
              <a:rPr lang="ru-RU" b="1" dirty="0"/>
              <a:t>. </a:t>
            </a:r>
            <a:r>
              <a:rPr lang="ru-RU" b="1" dirty="0" err="1"/>
              <a:t>Угроватовой</a:t>
            </a:r>
            <a:r>
              <a:rPr lang="ru-RU" b="1" dirty="0"/>
              <a:t>  - устно)</a:t>
            </a:r>
            <a:endParaRPr lang="ru-RU" dirty="0"/>
          </a:p>
          <a:p>
            <a:r>
              <a:rPr lang="ru-RU" dirty="0"/>
              <a:t>«</a:t>
            </a:r>
            <a:r>
              <a:rPr lang="ru-RU" dirty="0" err="1"/>
              <a:t>Левополушарным</a:t>
            </a:r>
            <a:r>
              <a:rPr lang="ru-RU" b="1" dirty="0"/>
              <a:t>»:  упр.177 (Раб. </a:t>
            </a:r>
            <a:r>
              <a:rPr lang="ru-RU" b="1" dirty="0" err="1"/>
              <a:t>тетр</a:t>
            </a:r>
            <a:r>
              <a:rPr lang="ru-RU" b="1" dirty="0"/>
              <a:t>. </a:t>
            </a:r>
            <a:r>
              <a:rPr lang="ru-RU" b="1" dirty="0" err="1"/>
              <a:t>Угроватовой</a:t>
            </a:r>
            <a:r>
              <a:rPr lang="ru-RU" b="1" dirty="0"/>
              <a:t>  - устно)</a:t>
            </a:r>
            <a:endParaRPr lang="ru-RU" dirty="0"/>
          </a:p>
          <a:p>
            <a:r>
              <a:rPr lang="ru-RU" dirty="0" err="1"/>
              <a:t>Амбидекстрам</a:t>
            </a:r>
            <a:r>
              <a:rPr lang="ru-RU" dirty="0"/>
              <a:t> («</a:t>
            </a:r>
            <a:r>
              <a:rPr lang="ru-RU" dirty="0" err="1"/>
              <a:t>равнополушарным</a:t>
            </a:r>
            <a:r>
              <a:rPr lang="ru-RU" b="1" dirty="0"/>
              <a:t>):  упр. 176 (Раб. </a:t>
            </a:r>
            <a:r>
              <a:rPr lang="ru-RU" b="1" dirty="0" err="1"/>
              <a:t>тетр</a:t>
            </a:r>
            <a:r>
              <a:rPr lang="ru-RU" b="1" dirty="0"/>
              <a:t>. </a:t>
            </a:r>
            <a:r>
              <a:rPr lang="ru-RU" b="1" dirty="0" err="1"/>
              <a:t>Угроватовой</a:t>
            </a:r>
            <a:r>
              <a:rPr lang="ru-RU" b="1" dirty="0"/>
              <a:t>  - устно)</a:t>
            </a:r>
            <a:endParaRPr lang="ru-RU" dirty="0"/>
          </a:p>
        </p:txBody>
      </p:sp>
      <p:pic>
        <p:nvPicPr>
          <p:cNvPr id="4" name="Рисунок 3" descr="smail3D1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0"/>
            <a:ext cx="2500330" cy="15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Подбери слово с НЕ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92500"/>
          </a:bodyPr>
          <a:lstStyle/>
          <a:p>
            <a:pPr lvl="0"/>
            <a:r>
              <a:rPr lang="ru-RU" sz="4000" b="1" dirty="0"/>
              <a:t>Грубый, невоспитанный человек </a:t>
            </a:r>
            <a:r>
              <a:rPr lang="ru-RU" sz="4000" b="1" dirty="0" smtClean="0"/>
              <a:t>(?</a:t>
            </a:r>
            <a:r>
              <a:rPr lang="ru-RU" sz="4000" b="1" i="1" dirty="0" smtClean="0"/>
              <a:t>)</a:t>
            </a:r>
            <a:endParaRPr lang="ru-RU" sz="4000" dirty="0"/>
          </a:p>
          <a:p>
            <a:pPr lvl="0"/>
            <a:r>
              <a:rPr lang="ru-RU" sz="4000" b="1" dirty="0"/>
              <a:t>Человек, которому не сидится на месте </a:t>
            </a:r>
            <a:r>
              <a:rPr lang="ru-RU" sz="4000" b="1" dirty="0" smtClean="0"/>
              <a:t>(</a:t>
            </a:r>
            <a:r>
              <a:rPr lang="ru-RU" sz="4000" b="1" i="1" dirty="0" smtClean="0"/>
              <a:t>?</a:t>
            </a:r>
            <a:r>
              <a:rPr lang="ru-RU" sz="4000" b="1" dirty="0" smtClean="0"/>
              <a:t>)</a:t>
            </a:r>
            <a:endParaRPr lang="ru-RU" sz="4000" dirty="0"/>
          </a:p>
          <a:p>
            <a:pPr lvl="0"/>
            <a:r>
              <a:rPr lang="ru-RU" sz="4000" b="1" dirty="0"/>
              <a:t>Недоучившийся, мало знающий человек </a:t>
            </a:r>
            <a:r>
              <a:rPr lang="ru-RU" sz="4000" b="1" dirty="0" smtClean="0"/>
              <a:t>(</a:t>
            </a:r>
            <a:r>
              <a:rPr lang="ru-RU" sz="4000" b="1" i="1" dirty="0"/>
              <a:t>?</a:t>
            </a:r>
            <a:r>
              <a:rPr lang="ru-RU" sz="4000" b="1" dirty="0" smtClean="0"/>
              <a:t>)</a:t>
            </a:r>
            <a:endParaRPr lang="ru-RU" sz="4000" dirty="0"/>
          </a:p>
          <a:p>
            <a:pPr lvl="0"/>
            <a:r>
              <a:rPr lang="ru-RU" sz="4000" b="1" dirty="0"/>
              <a:t>Неуклюжий, неловкий человек </a:t>
            </a:r>
            <a:r>
              <a:rPr lang="ru-RU" sz="4000" b="1" dirty="0" smtClean="0"/>
              <a:t>(</a:t>
            </a:r>
            <a:r>
              <a:rPr lang="ru-RU" sz="4000" b="1" i="1" dirty="0"/>
              <a:t>?</a:t>
            </a:r>
            <a:r>
              <a:rPr lang="ru-RU" sz="4000" b="1" dirty="0" smtClean="0"/>
              <a:t>)</a:t>
            </a:r>
            <a:endParaRPr lang="ru-RU" sz="4000" dirty="0"/>
          </a:p>
          <a:p>
            <a:endParaRPr lang="ru-RU" dirty="0"/>
          </a:p>
        </p:txBody>
      </p:sp>
      <p:pic>
        <p:nvPicPr>
          <p:cNvPr id="5" name="Рисунок 4" descr="smail3D12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0"/>
            <a:ext cx="2357454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5972188" cy="1939916"/>
          </a:xfrm>
        </p:spPr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Вспомни правила </a:t>
            </a:r>
            <a:r>
              <a:rPr lang="ru-RU" b="1" dirty="0">
                <a:solidFill>
                  <a:srgbClr val="008000"/>
                </a:solidFill>
              </a:rPr>
              <a:t>правописания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r>
              <a:rPr lang="ru-RU" sz="4400" b="1" dirty="0" smtClean="0"/>
              <a:t>(Не)был </a:t>
            </a:r>
            <a:r>
              <a:rPr lang="ru-RU" sz="4400" b="1" dirty="0"/>
              <a:t>в школе; </a:t>
            </a:r>
            <a:r>
              <a:rPr lang="ru-RU" sz="4400" b="1" dirty="0" smtClean="0"/>
              <a:t>(не)правда</a:t>
            </a:r>
            <a:r>
              <a:rPr lang="ru-RU" sz="4400" b="1" dirty="0"/>
              <a:t>, а ложь, </a:t>
            </a:r>
            <a:r>
              <a:rPr lang="ru-RU" sz="4400" b="1" dirty="0" smtClean="0"/>
              <a:t>(не)внимание </a:t>
            </a:r>
            <a:r>
              <a:rPr lang="ru-RU" sz="4400" b="1" dirty="0"/>
              <a:t>к человеку, </a:t>
            </a:r>
            <a:r>
              <a:rPr lang="ru-RU" sz="4400" b="1" dirty="0" smtClean="0"/>
              <a:t>(не)</a:t>
            </a:r>
            <a:r>
              <a:rPr lang="ru-RU" sz="4400" b="1" dirty="0" err="1" smtClean="0"/>
              <a:t>доумевал</a:t>
            </a:r>
            <a:r>
              <a:rPr lang="ru-RU" sz="4400" b="1" dirty="0" smtClean="0"/>
              <a:t> </a:t>
            </a:r>
            <a:r>
              <a:rPr lang="ru-RU" sz="4400" b="1" dirty="0"/>
              <a:t>по поводу случившегося.</a:t>
            </a:r>
            <a:endParaRPr lang="ru-RU" sz="4400" dirty="0"/>
          </a:p>
          <a:p>
            <a:endParaRPr lang="ru-RU" dirty="0"/>
          </a:p>
        </p:txBody>
      </p:sp>
      <p:pic>
        <p:nvPicPr>
          <p:cNvPr id="4098" name="Picture 2" descr="C:\Documents and Settings\Ирина\Мои документы\Мои рисунки\смайлики\smail3D1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35745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8000"/>
                </a:solidFill>
              </a:rPr>
              <a:t>опорная таблица 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1322384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Не</a:t>
            </a:r>
            <a:r>
              <a:rPr lang="ru-RU" sz="3200" dirty="0" smtClean="0">
                <a:solidFill>
                  <a:srgbClr val="C00000"/>
                </a:solidFill>
              </a:rPr>
              <a:t> с существительными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2786058"/>
            <a:ext cx="4040188" cy="334010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1.Неряха</a:t>
            </a:r>
            <a:endParaRPr lang="ru-RU" sz="3200" b="1" dirty="0"/>
          </a:p>
          <a:p>
            <a:r>
              <a:rPr lang="ru-RU" sz="3200" b="1" dirty="0" smtClean="0"/>
              <a:t>2.Нерешительность</a:t>
            </a:r>
            <a:endParaRPr lang="ru-RU" sz="3200" b="1" dirty="0"/>
          </a:p>
          <a:p>
            <a:r>
              <a:rPr lang="ru-RU" sz="3200" b="1" dirty="0" smtClean="0"/>
              <a:t>3.Не </a:t>
            </a:r>
            <a:r>
              <a:rPr lang="ru-RU" sz="3200" b="1" dirty="0"/>
              <a:t>правда, а ложь.</a:t>
            </a:r>
          </a:p>
          <a:p>
            <a:pPr>
              <a:buNone/>
            </a:pPr>
            <a:r>
              <a:rPr lang="ru-RU" sz="3200" b="1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250946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Не</a:t>
            </a:r>
            <a:r>
              <a:rPr lang="ru-RU" sz="3200" dirty="0" smtClean="0">
                <a:solidFill>
                  <a:srgbClr val="C00000"/>
                </a:solidFill>
              </a:rPr>
              <a:t> с прилагательными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928933"/>
            <a:ext cx="4041775" cy="3197229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/>
              <a:t>1.Неряшливый</a:t>
            </a:r>
          </a:p>
          <a:p>
            <a:r>
              <a:rPr lang="ru-RU" sz="3200" b="1" dirty="0" smtClean="0"/>
              <a:t>2.Нерешительный</a:t>
            </a:r>
          </a:p>
          <a:p>
            <a:r>
              <a:rPr lang="ru-RU" sz="3200" b="1" dirty="0" smtClean="0"/>
              <a:t>3.Не правдивый, а лживый</a:t>
            </a:r>
          </a:p>
          <a:p>
            <a:r>
              <a:rPr lang="ru-RU" sz="3200" b="1" dirty="0" smtClean="0"/>
              <a:t>4.Вовсе не вкусный</a:t>
            </a:r>
          </a:p>
          <a:p>
            <a:r>
              <a:rPr lang="ru-RU" sz="3200" b="1" dirty="0" smtClean="0"/>
              <a:t>5.Пруд неширокий, а рыбный.</a:t>
            </a:r>
          </a:p>
          <a:p>
            <a:endParaRPr lang="ru-RU" dirty="0"/>
          </a:p>
        </p:txBody>
      </p:sp>
      <p:pic>
        <p:nvPicPr>
          <p:cNvPr id="5122" name="Picture 2" descr="C:\Documents and Settings\Ирина\Мои документы\Мои рисунки\смайлики\smail3D1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60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Ирина\Мои документы\школьное\6ob-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НЕ с прилагательными (примечание)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слитно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57364"/>
            <a:ext cx="4040188" cy="5000636"/>
          </a:xfrm>
        </p:spPr>
        <p:txBody>
          <a:bodyPr>
            <a:normAutofit fontScale="40000" lnSpcReduction="20000"/>
          </a:bodyPr>
          <a:lstStyle/>
          <a:p>
            <a:r>
              <a:rPr lang="ru-RU" sz="4000" b="1" u="sng" dirty="0" smtClean="0"/>
              <a:t>Наречия </a:t>
            </a:r>
            <a:r>
              <a:rPr lang="ru-RU" sz="4000" b="1" u="sng" dirty="0"/>
              <a:t>меры и степени</a:t>
            </a:r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6000" b="1" dirty="0" smtClean="0">
                <a:solidFill>
                  <a:srgbClr val="C00000"/>
                </a:solidFill>
              </a:rPr>
              <a:t>абсолютно</a:t>
            </a:r>
            <a:r>
              <a:rPr lang="ru-RU" sz="6000" b="1" dirty="0">
                <a:solidFill>
                  <a:srgbClr val="C00000"/>
                </a:solidFill>
              </a:rPr>
              <a:t>, более чем, весьма, в высшей степени, крайне, настолько, необычайно, очень, полностью, почти, решительно, слишком, совершенно, удивительно, </a:t>
            </a:r>
            <a:r>
              <a:rPr lang="ru-RU" sz="6000" b="1" dirty="0" smtClean="0">
                <a:solidFill>
                  <a:srgbClr val="C00000"/>
                </a:solidFill>
              </a:rPr>
              <a:t>чрезвычайно</a:t>
            </a:r>
          </a:p>
          <a:p>
            <a:endParaRPr lang="ru-RU" sz="4000" b="1" u="sng" dirty="0" smtClean="0">
              <a:solidFill>
                <a:srgbClr val="C00000"/>
              </a:solidFill>
            </a:endParaRPr>
          </a:p>
          <a:p>
            <a:r>
              <a:rPr lang="ru-RU" sz="5000" b="1" dirty="0">
                <a:solidFill>
                  <a:srgbClr val="C00000"/>
                </a:solidFill>
              </a:rPr>
              <a:t>с</a:t>
            </a:r>
            <a:r>
              <a:rPr lang="ru-RU" sz="5000" b="1" dirty="0" smtClean="0">
                <a:solidFill>
                  <a:srgbClr val="C00000"/>
                </a:solidFill>
              </a:rPr>
              <a:t>овершенно</a:t>
            </a:r>
            <a:r>
              <a:rPr lang="ru-RU" sz="5000" b="1" dirty="0" smtClean="0"/>
              <a:t> неизвестный писатель</a:t>
            </a:r>
            <a:r>
              <a:rPr lang="ru-RU" sz="5000" b="1" dirty="0" smtClean="0">
                <a:solidFill>
                  <a:srgbClr val="C00000"/>
                </a:solidFill>
              </a:rPr>
              <a:t>, совсем </a:t>
            </a:r>
            <a:r>
              <a:rPr lang="ru-RU" sz="5000" b="1" dirty="0" smtClean="0"/>
              <a:t>незнакомые песни, </a:t>
            </a:r>
            <a:r>
              <a:rPr lang="ru-RU" sz="5000" b="1" dirty="0" smtClean="0">
                <a:solidFill>
                  <a:srgbClr val="C00000"/>
                </a:solidFill>
              </a:rPr>
              <a:t>весьма</a:t>
            </a:r>
            <a:r>
              <a:rPr lang="ru-RU" sz="5000" b="1" dirty="0" smtClean="0"/>
              <a:t> неинтересная книга</a:t>
            </a:r>
            <a:endParaRPr lang="ru-RU" sz="5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6429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раздельно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268799"/>
          </a:xfrm>
        </p:spPr>
        <p:txBody>
          <a:bodyPr>
            <a:normAutofit fontScale="62500" lnSpcReduction="20000"/>
          </a:bodyPr>
          <a:lstStyle/>
          <a:p>
            <a:r>
              <a:rPr lang="ru-RU" sz="2600" b="1" u="sng" dirty="0"/>
              <a:t>отрицательные местоимения и </a:t>
            </a:r>
            <a:r>
              <a:rPr lang="ru-RU" sz="2600" b="1" u="sng" dirty="0" smtClean="0"/>
              <a:t>наречия</a:t>
            </a:r>
          </a:p>
          <a:p>
            <a:pPr>
              <a:buNone/>
            </a:pPr>
            <a:r>
              <a:rPr lang="ru-RU" sz="3800" b="1" u="sng" dirty="0" smtClean="0"/>
              <a:t> </a:t>
            </a:r>
            <a:r>
              <a:rPr lang="ru-RU" sz="3800" b="1" u="sng" dirty="0" smtClean="0">
                <a:solidFill>
                  <a:srgbClr val="C00000"/>
                </a:solidFill>
              </a:rPr>
              <a:t>начинающиеся </a:t>
            </a:r>
            <a:r>
              <a:rPr lang="ru-RU" sz="3800" b="1" u="sng" dirty="0">
                <a:solidFill>
                  <a:srgbClr val="C00000"/>
                </a:solidFill>
              </a:rPr>
              <a:t>с </a:t>
            </a:r>
            <a:r>
              <a:rPr lang="ru-RU" sz="3800" b="1" u="sng" dirty="0" smtClean="0">
                <a:solidFill>
                  <a:srgbClr val="C00000"/>
                </a:solidFill>
              </a:rPr>
              <a:t>ни</a:t>
            </a:r>
            <a:r>
              <a:rPr lang="ru-RU" sz="3800" b="1" u="sng" dirty="0" smtClean="0"/>
              <a:t>: </a:t>
            </a:r>
            <a:r>
              <a:rPr lang="ru-RU" sz="3400" b="1" dirty="0" smtClean="0">
                <a:solidFill>
                  <a:srgbClr val="C00000"/>
                </a:solidFill>
              </a:rPr>
              <a:t>никому не </a:t>
            </a:r>
            <a:r>
              <a:rPr lang="ru-RU" sz="2900" b="1" dirty="0" smtClean="0"/>
              <a:t>известный </a:t>
            </a:r>
            <a:r>
              <a:rPr lang="ru-RU" sz="2900" b="1" dirty="0"/>
              <a:t>писатель, </a:t>
            </a:r>
            <a:r>
              <a:rPr lang="ru-RU" sz="3400" b="1" dirty="0" smtClean="0">
                <a:solidFill>
                  <a:srgbClr val="C00000"/>
                </a:solidFill>
              </a:rPr>
              <a:t>нигде </a:t>
            </a:r>
            <a:r>
              <a:rPr lang="ru-RU" sz="3400" b="1" dirty="0">
                <a:solidFill>
                  <a:srgbClr val="C00000"/>
                </a:solidFill>
              </a:rPr>
              <a:t>не </a:t>
            </a:r>
            <a:r>
              <a:rPr lang="ru-RU" sz="2900" b="1" dirty="0"/>
              <a:t>знакомые песни</a:t>
            </a:r>
            <a:r>
              <a:rPr lang="ru-RU" b="1" dirty="0"/>
              <a:t>, </a:t>
            </a:r>
            <a:r>
              <a:rPr lang="ru-RU" b="1" dirty="0" smtClean="0"/>
              <a:t> </a:t>
            </a:r>
            <a:r>
              <a:rPr lang="ru-RU" sz="3400" b="1" dirty="0" smtClean="0">
                <a:solidFill>
                  <a:srgbClr val="C00000"/>
                </a:solidFill>
              </a:rPr>
              <a:t>ничуть не </a:t>
            </a:r>
            <a:r>
              <a:rPr lang="ru-RU" sz="2900" b="1" dirty="0" smtClean="0"/>
              <a:t>трудный пример</a:t>
            </a:r>
            <a:r>
              <a:rPr lang="ru-RU" b="1" dirty="0" smtClean="0"/>
              <a:t>, </a:t>
            </a:r>
            <a:r>
              <a:rPr lang="ru-RU" sz="3400" b="1" dirty="0" smtClean="0">
                <a:solidFill>
                  <a:srgbClr val="C00000"/>
                </a:solidFill>
              </a:rPr>
              <a:t>ничем </a:t>
            </a:r>
            <a:r>
              <a:rPr lang="ru-RU" sz="3400" b="1" dirty="0">
                <a:solidFill>
                  <a:srgbClr val="C00000"/>
                </a:solidFill>
              </a:rPr>
              <a:t>не </a:t>
            </a:r>
            <a:r>
              <a:rPr lang="ru-RU" sz="2900" b="1" dirty="0"/>
              <a:t>привлекательная картина</a:t>
            </a:r>
            <a:r>
              <a:rPr lang="ru-RU" b="1" dirty="0"/>
              <a:t>, 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 smtClean="0"/>
          </a:p>
          <a:p>
            <a:pPr>
              <a:buNone/>
            </a:pPr>
            <a:r>
              <a:rPr lang="ru-RU" sz="2600" b="1" u="sng" dirty="0" smtClean="0"/>
              <a:t>частицы </a:t>
            </a:r>
            <a:r>
              <a:rPr lang="ru-RU" sz="4000" b="1" u="sng" dirty="0">
                <a:solidFill>
                  <a:srgbClr val="C00000"/>
                </a:solidFill>
              </a:rPr>
              <a:t>далеко, отнюдь, вовсе</a:t>
            </a:r>
            <a:r>
              <a:rPr lang="ru-RU" sz="4000" b="1" dirty="0">
                <a:solidFill>
                  <a:srgbClr val="C00000"/>
                </a:solidFill>
              </a:rPr>
              <a:t>: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3200" b="1" dirty="0" smtClean="0">
                <a:solidFill>
                  <a:srgbClr val="C00000"/>
                </a:solidFill>
              </a:rPr>
              <a:t>далеко </a:t>
            </a:r>
            <a:r>
              <a:rPr lang="ru-RU" sz="3200" b="1" dirty="0">
                <a:solidFill>
                  <a:srgbClr val="C00000"/>
                </a:solidFill>
              </a:rPr>
              <a:t>не </a:t>
            </a:r>
            <a:r>
              <a:rPr lang="ru-RU" sz="3200" b="1" dirty="0"/>
              <a:t>известный писатель, </a:t>
            </a:r>
            <a:r>
              <a:rPr lang="ru-RU" sz="3200" b="1" dirty="0">
                <a:solidFill>
                  <a:srgbClr val="C00000"/>
                </a:solidFill>
              </a:rPr>
              <a:t>отнюдь не </a:t>
            </a:r>
            <a:r>
              <a:rPr lang="ru-RU" sz="3200" b="1" dirty="0"/>
              <a:t>знакомые песни, </a:t>
            </a:r>
            <a:r>
              <a:rPr lang="ru-RU" sz="3200" b="1" dirty="0">
                <a:solidFill>
                  <a:srgbClr val="C00000"/>
                </a:solidFill>
              </a:rPr>
              <a:t>вовсе не</a:t>
            </a:r>
            <a:r>
              <a:rPr lang="ru-RU" sz="3200" b="1" dirty="0"/>
              <a:t> интересная книга</a:t>
            </a:r>
            <a:r>
              <a:rPr lang="ru-RU" b="1" dirty="0"/>
              <a:t>. </a:t>
            </a:r>
            <a:br>
              <a:rPr lang="ru-RU" b="1" dirty="0"/>
            </a:br>
            <a:endParaRPr lang="ru-RU" dirty="0"/>
          </a:p>
        </p:txBody>
      </p:sp>
      <p:pic>
        <p:nvPicPr>
          <p:cNvPr id="8" name="Рисунок 7" descr="smail3D8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785918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Словарная работа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C00000"/>
                </a:solidFill>
              </a:rPr>
              <a:t>К</a:t>
            </a:r>
            <a:r>
              <a:rPr lang="ru-RU" sz="3600" b="1" u="sng" dirty="0" smtClean="0">
                <a:solidFill>
                  <a:srgbClr val="C00000"/>
                </a:solidFill>
              </a:rPr>
              <a:t>орре</a:t>
            </a:r>
            <a:r>
              <a:rPr lang="ru-RU" sz="3600" b="1" dirty="0" smtClean="0">
                <a:solidFill>
                  <a:srgbClr val="C00000"/>
                </a:solidFill>
              </a:rPr>
              <a:t>сп</a:t>
            </a:r>
            <a:r>
              <a:rPr lang="ru-RU" sz="3600" b="1" u="sng" dirty="0" smtClean="0">
                <a:solidFill>
                  <a:srgbClr val="C00000"/>
                </a:solidFill>
              </a:rPr>
              <a:t>о</a:t>
            </a:r>
            <a:r>
              <a:rPr lang="ru-RU" sz="3600" b="1" dirty="0" smtClean="0">
                <a:solidFill>
                  <a:srgbClr val="C00000"/>
                </a:solidFill>
              </a:rPr>
              <a:t>ндент</a:t>
            </a:r>
            <a:r>
              <a:rPr lang="ru-RU" sz="3600" b="1" dirty="0">
                <a:solidFill>
                  <a:srgbClr val="C00000"/>
                </a:solidFill>
              </a:rPr>
              <a:t>, ун</a:t>
            </a:r>
            <a:r>
              <a:rPr lang="ru-RU" sz="3600" b="1" u="sng" dirty="0">
                <a:solidFill>
                  <a:srgbClr val="C00000"/>
                </a:solidFill>
              </a:rPr>
              <a:t>и</a:t>
            </a:r>
            <a:r>
              <a:rPr lang="ru-RU" sz="3600" b="1" dirty="0">
                <a:solidFill>
                  <a:srgbClr val="C00000"/>
                </a:solidFill>
              </a:rPr>
              <a:t>в</a:t>
            </a:r>
            <a:r>
              <a:rPr lang="ru-RU" sz="3600" b="1" u="sng" dirty="0">
                <a:solidFill>
                  <a:srgbClr val="C00000"/>
                </a:solidFill>
              </a:rPr>
              <a:t>е</a:t>
            </a:r>
            <a:r>
              <a:rPr lang="ru-RU" sz="3600" b="1" dirty="0">
                <a:solidFill>
                  <a:srgbClr val="C00000"/>
                </a:solidFill>
              </a:rPr>
              <a:t>рс</a:t>
            </a:r>
            <a:r>
              <a:rPr lang="ru-RU" sz="3600" b="1" u="sng" dirty="0">
                <a:solidFill>
                  <a:srgbClr val="C00000"/>
                </a:solidFill>
              </a:rPr>
              <a:t>и</a:t>
            </a:r>
            <a:r>
              <a:rPr lang="ru-RU" sz="3600" b="1" dirty="0">
                <a:solidFill>
                  <a:srgbClr val="C00000"/>
                </a:solidFill>
              </a:rPr>
              <a:t>тет.</a:t>
            </a:r>
            <a:endParaRPr lang="ru-RU" sz="3600" dirty="0">
              <a:solidFill>
                <a:srgbClr val="C00000"/>
              </a:solidFill>
            </a:endParaRPr>
          </a:p>
          <a:p>
            <a:pPr lvl="0"/>
            <a:r>
              <a:rPr lang="ru-RU" sz="3600" b="1" dirty="0" smtClean="0"/>
              <a:t>(Не)вежливый</a:t>
            </a:r>
            <a:r>
              <a:rPr lang="ru-RU" sz="3600" b="1" dirty="0"/>
              <a:t>, </a:t>
            </a:r>
            <a:r>
              <a:rPr lang="ru-RU" sz="3600" b="1" dirty="0" smtClean="0"/>
              <a:t>(не)</a:t>
            </a:r>
            <a:r>
              <a:rPr lang="ru-RU" sz="3600" b="1" dirty="0" err="1" smtClean="0"/>
              <a:t>вежественный</a:t>
            </a:r>
            <a:r>
              <a:rPr lang="ru-RU" sz="3600" b="1" dirty="0"/>
              <a:t>, </a:t>
            </a:r>
            <a:r>
              <a:rPr lang="ru-RU" sz="3600" b="1" dirty="0" smtClean="0"/>
              <a:t>(</a:t>
            </a:r>
            <a:r>
              <a:rPr lang="ru-RU" sz="3600" b="1" dirty="0" err="1" smtClean="0"/>
              <a:t>не</a:t>
            </a:r>
            <a:r>
              <a:rPr lang="ru-RU" sz="3600" b="1" dirty="0" smtClean="0"/>
              <a:t>)знакомый</a:t>
            </a:r>
            <a:r>
              <a:rPr lang="ru-RU" sz="3600" b="1" dirty="0"/>
              <a:t>, </a:t>
            </a:r>
            <a:r>
              <a:rPr lang="ru-RU" sz="3600" b="1" dirty="0" smtClean="0"/>
              <a:t>(не)калужский</a:t>
            </a:r>
            <a:r>
              <a:rPr lang="ru-RU" sz="3600" b="1" dirty="0"/>
              <a:t>, нисколько </a:t>
            </a:r>
            <a:r>
              <a:rPr lang="ru-RU" sz="3600" b="1" dirty="0" smtClean="0"/>
              <a:t>(не)знакомый</a:t>
            </a:r>
            <a:endParaRPr lang="ru-RU" sz="3600" dirty="0"/>
          </a:p>
          <a:p>
            <a:pPr algn="ctr"/>
            <a:r>
              <a:rPr lang="ru-RU" sz="2800" dirty="0"/>
              <a:t>Составьте словосочетания «</a:t>
            </a:r>
            <a:r>
              <a:rPr lang="ru-RU" sz="2800" dirty="0" err="1"/>
              <a:t>сущ+прил</a:t>
            </a:r>
            <a:r>
              <a:rPr lang="ru-RU" sz="2800" dirty="0"/>
              <a:t>», объясните  правописание НЕ.</a:t>
            </a:r>
          </a:p>
          <a:p>
            <a:pPr algn="ctr"/>
            <a:r>
              <a:rPr lang="ru-RU" sz="2800" dirty="0"/>
              <a:t>Попробуйте связать словосочетания по смыслу в 1 предложении</a:t>
            </a:r>
            <a:r>
              <a:rPr lang="ru-RU" sz="2400" dirty="0"/>
              <a:t>.</a:t>
            </a:r>
          </a:p>
        </p:txBody>
      </p:sp>
      <p:pic>
        <p:nvPicPr>
          <p:cNvPr id="7170" name="Picture 2" descr="C:\Documents and Settings\Ирина\Мои документы\Мои рисунки\смайлики\smail3D8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36" cy="1404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Физкультминутка.</a:t>
            </a:r>
            <a:r>
              <a:rPr lang="ru-RU" dirty="0" smtClean="0">
                <a:solidFill>
                  <a:srgbClr val="008000"/>
                </a:solidFill>
              </a:rPr>
              <a:t/>
            </a:r>
            <a:br>
              <a:rPr lang="ru-RU" dirty="0" smtClean="0">
                <a:solidFill>
                  <a:srgbClr val="008000"/>
                </a:solidFill>
              </a:rPr>
            </a:b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/>
              <a:t>Долго </a:t>
            </a:r>
            <a:r>
              <a:rPr lang="ru-RU" sz="4000" b="1" dirty="0"/>
              <a:t>мы, друзья, трудились и,  наверно,  утомились.</a:t>
            </a:r>
          </a:p>
          <a:p>
            <a:r>
              <a:rPr lang="ru-RU" sz="4000" b="1" dirty="0"/>
              <a:t>Пришло время нам чуть – </a:t>
            </a:r>
            <a:r>
              <a:rPr lang="ru-RU" sz="4000" b="1" dirty="0"/>
              <a:t>чуть</a:t>
            </a:r>
            <a:r>
              <a:rPr lang="ru-RU" sz="4000" b="1" dirty="0"/>
              <a:t> посидеть и отдохнуть.</a:t>
            </a:r>
          </a:p>
          <a:p>
            <a:r>
              <a:rPr lang="ru-RU" sz="4000" b="1" dirty="0"/>
              <a:t>Мы сейчас расправим плечи, дадим спинам отдохнуть.</a:t>
            </a:r>
          </a:p>
          <a:p>
            <a:r>
              <a:rPr lang="ru-RU" sz="4000" b="1" dirty="0"/>
              <a:t>Не забудем потянуться и при этом улыбнуться.</a:t>
            </a:r>
          </a:p>
          <a:p>
            <a:r>
              <a:rPr lang="ru-RU" sz="4000" b="1" dirty="0"/>
              <a:t>А теперь посмотрим вниз. Мышцы шеи напряглись.</a:t>
            </a:r>
          </a:p>
          <a:p>
            <a:r>
              <a:rPr lang="ru-RU" sz="4000" b="1" dirty="0"/>
              <a:t>Возвращаемся обратно. Расслабление приятно. </a:t>
            </a:r>
          </a:p>
          <a:p>
            <a:r>
              <a:rPr lang="ru-RU" sz="4000" b="1" dirty="0"/>
              <a:t>Повертели головами, поболтали все ногами.</a:t>
            </a:r>
          </a:p>
          <a:p>
            <a:r>
              <a:rPr lang="ru-RU" sz="4000" b="1" dirty="0"/>
              <a:t>Встали, сели. Встали, сели. Вновь работать захотели</a:t>
            </a:r>
            <a:r>
              <a:rPr lang="ru-RU" dirty="0"/>
              <a:t>.</a:t>
            </a:r>
          </a:p>
        </p:txBody>
      </p:sp>
      <p:pic>
        <p:nvPicPr>
          <p:cNvPr id="8194" name="Picture 2" descr="C:\Documents and Settings\Ирина\Мои документы\Мои рисунки\смайлики\smail3D14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36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828</Words>
  <Application>Microsoft Office PowerPoint</Application>
  <PresentationFormat>Экран (4:3)</PresentationFormat>
  <Paragraphs>148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«Образование прилагательных при помощи приставок.  Слитное и раздельное написание НЕ  с прилагательными». </vt:lpstr>
      <vt:lpstr>Работа с текстом</vt:lpstr>
      <vt:lpstr>Подбери слово с НЕ</vt:lpstr>
      <vt:lpstr>Вспомни правила правописания</vt:lpstr>
      <vt:lpstr>опорная таблица </vt:lpstr>
      <vt:lpstr>Слайд 6</vt:lpstr>
      <vt:lpstr>НЕ с прилагательными (примечание)</vt:lpstr>
      <vt:lpstr>Словарная работа </vt:lpstr>
      <vt:lpstr>Физкультминутка. </vt:lpstr>
      <vt:lpstr>Объяснительный диктант. </vt:lpstr>
      <vt:lpstr>Стихотворение Бориса Заходера</vt:lpstr>
      <vt:lpstr>   1уровень (3).Раскройте скобки. (Не)красивый;(не)умный; (не)уклюжий; ничуть (не)интересный маршрут; (не)мягкий, а жесткий диван; река (не)широка;  </vt:lpstr>
      <vt:lpstr>Прочитайте и озаглавьте текст. </vt:lpstr>
      <vt:lpstr>1.НЕ с полными и краткими прилагательными пишется слитно:  </vt:lpstr>
      <vt:lpstr>2.Слово не употребляется без НЕ- в предложении:  </vt:lpstr>
      <vt:lpstr>3.Слово с НЕ- можно заменить синонимом в предложении:  </vt:lpstr>
      <vt:lpstr>4.Слово с НЕ- пишется слитно в предложении:  </vt:lpstr>
      <vt:lpstr>5.Слово с НЕ пишется раздельно:  </vt:lpstr>
      <vt:lpstr>6.Допущена ошибка в написании НЕ- в предложении:  </vt:lpstr>
      <vt:lpstr>Ключ </vt:lpstr>
      <vt:lpstr>Задание на дом: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«Образование прилагательных при помощи приставок.  Слитное и раздельное написание НЕ  с прилагательными». </dc:title>
  <dc:creator>Ирина</dc:creator>
  <cp:lastModifiedBy>Ирина</cp:lastModifiedBy>
  <cp:revision>18</cp:revision>
  <dcterms:created xsi:type="dcterms:W3CDTF">2009-01-13T16:35:01Z</dcterms:created>
  <dcterms:modified xsi:type="dcterms:W3CDTF">2009-01-13T18:29:55Z</dcterms:modified>
</cp:coreProperties>
</file>