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992888" cy="33843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Методическая разработка лабораторной работы по физике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«Определение периода дифракционной решетки»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11 класс, базовый уровень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3886200"/>
            <a:ext cx="4352528" cy="2495128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физики ГБОУ СОШ №230 с углубленным изучением химии и биологии </a:t>
            </a:r>
            <a:endParaRPr lang="ru-RU" dirty="0" smtClean="0"/>
          </a:p>
          <a:p>
            <a:r>
              <a:rPr lang="ru-RU" dirty="0" smtClean="0"/>
              <a:t>Романова </a:t>
            </a:r>
            <a:r>
              <a:rPr lang="ru-RU" dirty="0" smtClean="0"/>
              <a:t>Елена Борисовна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95936" y="63093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СПб 2013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20688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работе используется оборудование </a:t>
            </a:r>
            <a:r>
              <a:rPr lang="en-US" dirty="0" smtClean="0"/>
              <a:t>L</a:t>
            </a:r>
            <a:r>
              <a:rPr lang="ru-RU" dirty="0" smtClean="0"/>
              <a:t>-</a:t>
            </a:r>
            <a:r>
              <a:rPr lang="en-US" dirty="0" smtClean="0"/>
              <a:t>micro</a:t>
            </a:r>
            <a:r>
              <a:rPr lang="ru-RU" dirty="0" smtClean="0"/>
              <a:t> (набор лабораторный «Оптика, расширенный»)</a:t>
            </a:r>
            <a:endParaRPr lang="ru-RU" dirty="0"/>
          </a:p>
        </p:txBody>
      </p:sp>
      <p:pic>
        <p:nvPicPr>
          <p:cNvPr id="4" name="Рисунок 3" descr="DSC011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412776"/>
            <a:ext cx="6660232" cy="49951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78488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Цель работы:</a:t>
            </a:r>
            <a:r>
              <a:rPr lang="ru-RU" dirty="0" smtClean="0"/>
              <a:t> определить период дифракционной решетки.</a:t>
            </a:r>
          </a:p>
          <a:p>
            <a:pPr algn="just"/>
            <a:r>
              <a:rPr lang="ru-RU" b="1" dirty="0" smtClean="0"/>
              <a:t>Задачи работы:</a:t>
            </a:r>
            <a:r>
              <a:rPr lang="ru-RU" dirty="0" smtClean="0"/>
              <a:t> ознакомить учащихся методом определения периода дифракционной решетки используя уравнение </a:t>
            </a:r>
            <a:r>
              <a:rPr lang="ru-RU" i="1" dirty="0" err="1" smtClean="0"/>
              <a:t>d</a:t>
            </a:r>
            <a:r>
              <a:rPr lang="ru-RU" dirty="0" smtClean="0"/>
              <a:t> </a:t>
            </a:r>
            <a:r>
              <a:rPr lang="ru-RU" dirty="0" err="1" smtClean="0"/>
              <a:t>sin</a:t>
            </a:r>
            <a:r>
              <a:rPr lang="ru-RU" dirty="0" smtClean="0"/>
              <a:t> </a:t>
            </a:r>
            <a:r>
              <a:rPr lang="ru-RU" dirty="0" err="1" smtClean="0"/>
              <a:t>φ </a:t>
            </a:r>
            <a:r>
              <a:rPr lang="ru-RU" dirty="0" smtClean="0"/>
              <a:t>= </a:t>
            </a:r>
            <a:r>
              <a:rPr lang="en-US" i="1" dirty="0" smtClean="0"/>
              <a:t>k </a:t>
            </a:r>
            <a:r>
              <a:rPr lang="ru-RU" dirty="0" err="1" smtClean="0"/>
              <a:t>λ</a:t>
            </a:r>
            <a:r>
              <a:rPr lang="ru-RU" dirty="0" err="1" smtClean="0"/>
              <a:t>.</a:t>
            </a:r>
            <a:endParaRPr lang="ru-RU" dirty="0" smtClean="0"/>
          </a:p>
          <a:p>
            <a:pPr algn="just"/>
            <a:r>
              <a:rPr lang="ru-RU" b="1" dirty="0" smtClean="0"/>
              <a:t>Правила техники безопасности:</a:t>
            </a:r>
            <a:r>
              <a:rPr lang="ru-RU" dirty="0" smtClean="0"/>
              <a:t> При работе с лазерным источником света запрещается смотреть навстречу лазерному лучу!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Перед </a:t>
            </a:r>
            <a:r>
              <a:rPr lang="ru-RU" dirty="0" smtClean="0"/>
              <a:t>выполнением работы дается теоретический материал, описывающий  принцип действия дифракционной решетки, уравнение дифракционной решетки и виды дифракционных решеток. Подробно расписан ход выполнения лабораторной работы и приведена таблица для записей результатов измерений и расчетов.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1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844824"/>
            <a:ext cx="5868144" cy="44011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332656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На оптической скамье расположить последовательно: держатель для магнитного экрана, на который закрепить экран, держатель для решетки с закрепленной на ней дифракционной решеткой и держатель для лазерной указки с закрепленным на нем лазером.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988840"/>
            <a:ext cx="5796136" cy="43471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116632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/>
              <a:t>На экран, параллельно плоскости стола, установить магнитную линейку с нулем посередине.</a:t>
            </a:r>
          </a:p>
          <a:p>
            <a:r>
              <a:rPr lang="ru-RU" dirty="0" smtClean="0"/>
              <a:t>Включить лазер, направив красный луч на дифракционную решетку. Вращая дифракционную решетку добиться расположения дифракционных максимумов на линейке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11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76672"/>
            <a:ext cx="5436096" cy="407707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95736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Измерить расстояние от нулевого до первого максимума на экране слева и справа, найти их среднее арифметическое </a:t>
            </a:r>
            <a:r>
              <a:rPr lang="en-US" dirty="0" smtClean="0"/>
              <a:t>b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9" y="1052736"/>
          <a:ext cx="7056780" cy="4104456"/>
        </p:xfrm>
        <a:graphic>
          <a:graphicData uri="http://schemas.openxmlformats.org/drawingml/2006/table">
            <a:tbl>
              <a:tblPr/>
              <a:tblGrid>
                <a:gridCol w="877969"/>
                <a:gridCol w="877969"/>
                <a:gridCol w="877969"/>
                <a:gridCol w="877969"/>
                <a:gridCol w="877969"/>
                <a:gridCol w="877969"/>
                <a:gridCol w="877969"/>
                <a:gridCol w="910997"/>
              </a:tblGrid>
              <a:tr h="20522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2400" dirty="0" err="1" smtClean="0">
                          <a:latin typeface="Times New Roman"/>
                          <a:ea typeface="Times New Roman"/>
                        </a:rPr>
                        <a:t>опы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та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А, 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400" baseline="-25000">
                          <a:latin typeface="Times New Roman"/>
                          <a:ea typeface="Times New Roman"/>
                        </a:rPr>
                        <a:t>ср</a:t>
                      </a:r>
                      <a:r>
                        <a:rPr lang="ru-RU" sz="2400">
                          <a:latin typeface="Times New Roman"/>
                          <a:ea typeface="Times New Roman"/>
                        </a:rPr>
                        <a:t>, мм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i="1">
                          <a:latin typeface="Times New Roman"/>
                          <a:ea typeface="Times New Roman"/>
                        </a:rPr>
                        <a:t>k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tg φ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sin</a:t>
                      </a:r>
                      <a:r>
                        <a:rPr lang="ru-RU" sz="2400">
                          <a:latin typeface="Times New Roman"/>
                          <a:ea typeface="Times New Roman"/>
                        </a:rPr>
                        <a:t> 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i="1">
                          <a:latin typeface="Times New Roman"/>
                          <a:ea typeface="Times New Roman"/>
                        </a:rPr>
                        <a:t>d, м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ru-RU" sz="2400" i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2400" i="1" dirty="0" err="1">
                          <a:latin typeface="Times New Roman"/>
                          <a:ea typeface="Times New Roman"/>
                        </a:rPr>
                        <a:t>штр</a:t>
                      </a:r>
                      <a:r>
                        <a:rPr lang="ru-RU" sz="2400" i="1" dirty="0">
                          <a:latin typeface="Times New Roman"/>
                          <a:ea typeface="Times New Roman"/>
                        </a:rPr>
                        <a:t>/мм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407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35696" y="404664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Таблица записи результатов измерений: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69847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Фотографии приборов и установок из оборудования </a:t>
            </a:r>
            <a:r>
              <a:rPr lang="en-US" dirty="0" smtClean="0"/>
              <a:t>L</a:t>
            </a:r>
            <a:r>
              <a:rPr lang="ru-RU" dirty="0" smtClean="0"/>
              <a:t>-</a:t>
            </a:r>
            <a:r>
              <a:rPr lang="en-US" dirty="0" smtClean="0"/>
              <a:t>micro</a:t>
            </a:r>
            <a:r>
              <a:rPr lang="ru-RU" dirty="0" smtClean="0"/>
              <a:t> ежегодно представлены в контрольно-измерительных материалах ЕГЭ по физике. Тема «Дифракционная решетка», заявлена в кодификаторе элементов содержания по физике для составления </a:t>
            </a:r>
            <a:r>
              <a:rPr lang="ru-RU" dirty="0" err="1" smtClean="0"/>
              <a:t>КИМов</a:t>
            </a:r>
            <a:r>
              <a:rPr lang="ru-RU" dirty="0" smtClean="0"/>
              <a:t> ЕГЭ, поэтому лабораторную работу можно проводить на элективном курсе при подготовке к ЕГЭ.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ATIONKEY" val="PUWHQ[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</TotalTime>
  <Words>282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Методическая разработка лабораторной работы по физике «Определение периода дифракционной решетки» 11 класс, базовый уровень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лабораторной работы по физике «Определение периода дифракционной решетки» 11 класс, базовый уровень </dc:title>
  <dc:creator>Romanova</dc:creator>
  <cp:lastModifiedBy>Romanova</cp:lastModifiedBy>
  <cp:revision>3</cp:revision>
  <dcterms:created xsi:type="dcterms:W3CDTF">2013-03-27T12:21:04Z</dcterms:created>
  <dcterms:modified xsi:type="dcterms:W3CDTF">2013-03-27T12:42:49Z</dcterms:modified>
</cp:coreProperties>
</file>