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5" d="100"/>
          <a:sy n="95" d="100"/>
        </p:scale>
        <p:origin x="-44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B106E36-FD25-4E2D-B0AA-010F637433A0}" type="datetimeFigureOut">
              <a:rPr lang="ru-RU" smtClean="0"/>
              <a:pPr/>
              <a:t>21.03.2012</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B106E36-FD25-4E2D-B0AA-010F637433A0}" type="datetimeFigureOut">
              <a:rPr lang="ru-RU" smtClean="0"/>
              <a:pPr/>
              <a:t>21.03.2012</a:t>
            </a:fld>
            <a:endParaRPr lang="ru-RU"/>
          </a:p>
        </p:txBody>
      </p:sp>
      <p:sp>
        <p:nvSpPr>
          <p:cNvPr id="9" name="Номер слайда 8"/>
          <p:cNvSpPr>
            <a:spLocks noGrp="1"/>
          </p:cNvSpPr>
          <p:nvPr>
            <p:ph type="sldNum" sz="quarter" idx="15"/>
          </p:nvPr>
        </p:nvSpPr>
        <p:spPr/>
        <p:txBody>
          <a:bodyPr rtlCol="0"/>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21.03.2012</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21.03.2012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21.03.2012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B106E36-FD25-4E2D-B0AA-010F637433A0}" type="datetimeFigureOut">
              <a:rPr lang="ru-RU" smtClean="0"/>
              <a:pPr/>
              <a:t>21.03.2012</a:t>
            </a:fld>
            <a:endParaRPr lang="ru-RU"/>
          </a:p>
        </p:txBody>
      </p:sp>
      <p:sp>
        <p:nvSpPr>
          <p:cNvPr id="7" name="Номер слайда 6"/>
          <p:cNvSpPr>
            <a:spLocks noGrp="1"/>
          </p:cNvSpPr>
          <p:nvPr>
            <p:ph type="sldNum" sz="quarter" idx="11"/>
          </p:nvPr>
        </p:nvSpPr>
        <p:spPr/>
        <p:txBody>
          <a:bodyPr rtlCol="0"/>
          <a:lstStyle/>
          <a:p>
            <a:fld id="{725C68B6-61C2-468F-89AB-4B9F7531AA6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21.03.2012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B106E36-FD25-4E2D-B0AA-010F637433A0}" type="datetimeFigureOut">
              <a:rPr lang="ru-RU" smtClean="0"/>
              <a:pPr/>
              <a:t>21.03.2012</a:t>
            </a:fld>
            <a:endParaRPr lang="ru-RU"/>
          </a:p>
        </p:txBody>
      </p:sp>
      <p:sp>
        <p:nvSpPr>
          <p:cNvPr id="22" name="Номер слайда 21"/>
          <p:cNvSpPr>
            <a:spLocks noGrp="1"/>
          </p:cNvSpPr>
          <p:nvPr>
            <p:ph type="sldNum" sz="quarter" idx="15"/>
          </p:nvPr>
        </p:nvSpPr>
        <p:spPr/>
        <p:txBody>
          <a:bodyPr rtlCol="0"/>
          <a:lstStyle/>
          <a:p>
            <a:fld id="{725C68B6-61C2-468F-89AB-4B9F7531AA6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B106E36-FD25-4E2D-B0AA-010F637433A0}" type="datetimeFigureOut">
              <a:rPr lang="ru-RU" smtClean="0"/>
              <a:pPr/>
              <a:t>21.03.2012</a:t>
            </a:fld>
            <a:endParaRPr lang="ru-RU"/>
          </a:p>
        </p:txBody>
      </p:sp>
      <p:sp>
        <p:nvSpPr>
          <p:cNvPr id="18" name="Номер слайда 17"/>
          <p:cNvSpPr>
            <a:spLocks noGrp="1"/>
          </p:cNvSpPr>
          <p:nvPr>
            <p:ph type="sldNum" sz="quarter" idx="11"/>
          </p:nvPr>
        </p:nvSpPr>
        <p:spPr/>
        <p:txBody>
          <a:bodyPr rtlCol="0"/>
          <a:lstStyle/>
          <a:p>
            <a:fld id="{725C68B6-61C2-468F-89AB-4B9F7531AA6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21.03.2012</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История образования физической культуры и спорта</a:t>
            </a:r>
            <a:br>
              <a:rPr lang="ru-RU" dirty="0" smtClean="0"/>
            </a:br>
            <a:r>
              <a:rPr lang="ru-RU" dirty="0" smtClean="0"/>
              <a:t> </a:t>
            </a:r>
            <a:endParaRPr lang="ru-RU" dirty="0"/>
          </a:p>
        </p:txBody>
      </p:sp>
      <p:sp>
        <p:nvSpPr>
          <p:cNvPr id="3" name="Подзаголовок 2"/>
          <p:cNvSpPr>
            <a:spLocks noGrp="1"/>
          </p:cNvSpPr>
          <p:nvPr>
            <p:ph type="subTitle" idx="1"/>
          </p:nvPr>
        </p:nvSpPr>
        <p:spPr>
          <a:xfrm>
            <a:off x="1857356" y="5143512"/>
            <a:ext cx="5915044" cy="495288"/>
          </a:xfrm>
        </p:spPr>
        <p:txBody>
          <a:bodyPr>
            <a:normAutofit fontScale="70000" lnSpcReduction="20000"/>
          </a:bodyPr>
          <a:lstStyle/>
          <a:p>
            <a:r>
              <a:rPr lang="ru-RU" sz="2800" dirty="0" smtClean="0"/>
              <a:t>Выполнила  Денисова Александра </a:t>
            </a:r>
            <a:r>
              <a:rPr lang="ru-RU" sz="2800" dirty="0" smtClean="0"/>
              <a:t>8 </a:t>
            </a:r>
            <a:r>
              <a:rPr lang="ru-RU" sz="2800" dirty="0" smtClean="0"/>
              <a:t>«А»</a:t>
            </a:r>
            <a:endParaRPr lang="ru-RU"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idx="2"/>
          </p:nvPr>
        </p:nvSpPr>
        <p:spPr>
          <a:xfrm>
            <a:off x="457200" y="285728"/>
            <a:ext cx="4043362" cy="5840435"/>
          </a:xfrm>
        </p:spPr>
        <p:txBody>
          <a:bodyPr>
            <a:normAutofit lnSpcReduction="10000"/>
          </a:bodyPr>
          <a:lstStyle/>
          <a:p>
            <a:r>
              <a:rPr lang="ru-RU" sz="2000" dirty="0" smtClean="0"/>
              <a:t>Физические упражнения возникли в глубокой древности.  Первобытным  людям день и ночь надо было защищаться от нападения хищников, противостоять силам природы , добывать пищу.</a:t>
            </a:r>
          </a:p>
          <a:p>
            <a:r>
              <a:rPr lang="ru-RU" sz="2000" dirty="0" smtClean="0"/>
              <a:t> Иногда охотники сами становились добычей зверей. Выживали  наиболее сильные, ловкие, выносливые, а значит,  самые здоровые.</a:t>
            </a:r>
          </a:p>
          <a:p>
            <a:r>
              <a:rPr lang="ru-RU" sz="2000" dirty="0" smtClean="0"/>
              <a:t> Добывая пищу и защищаясь от хищников, люди бросали  камни, палки; убегая о  зверей, перелезали или перепрыгивали через различные препятствия.</a:t>
            </a:r>
          </a:p>
          <a:p>
            <a:endParaRPr lang="ru-RU" sz="2000" dirty="0"/>
          </a:p>
        </p:txBody>
      </p:sp>
      <p:pic>
        <p:nvPicPr>
          <p:cNvPr id="1026" name="Picture 2" descr="C:\Users\алексей\Desktop\сашино\skolko_let_cheloveku_1.jpg"/>
          <p:cNvPicPr>
            <a:picLocks noGrp="1" noChangeAspect="1" noChangeArrowheads="1"/>
          </p:cNvPicPr>
          <p:nvPr>
            <p:ph sz="quarter" idx="1"/>
          </p:nvPr>
        </p:nvPicPr>
        <p:blipFill>
          <a:blip r:embed="rId2"/>
          <a:stretch>
            <a:fillRect/>
          </a:stretch>
        </p:blipFill>
        <p:spPr bwMode="auto">
          <a:xfrm>
            <a:off x="4429124" y="857232"/>
            <a:ext cx="4381500" cy="45339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26196"/>
          </a:xfrm>
        </p:spPr>
        <p:txBody>
          <a:bodyPr>
            <a:normAutofit/>
          </a:bodyPr>
          <a:lstStyle/>
          <a:p>
            <a:r>
              <a:rPr lang="ru-RU" sz="2400" dirty="0" smtClean="0"/>
              <a:t> </a:t>
            </a:r>
            <a:br>
              <a:rPr lang="ru-RU" sz="2400" dirty="0" smtClean="0"/>
            </a:br>
            <a:r>
              <a:rPr lang="ru-RU" sz="2400" dirty="0" smtClean="0"/>
              <a:t>Постепенно люди стали замечать, что результат тех или иных движений зависит от определённых приёмов.  Например, палка или камень летит дальше, если перед броском сделать </a:t>
            </a:r>
            <a:r>
              <a:rPr lang="ru-RU" sz="2400" b="1" i="1" dirty="0" smtClean="0"/>
              <a:t>замах. </a:t>
            </a:r>
            <a:r>
              <a:rPr lang="ru-RU" sz="2400" dirty="0" smtClean="0"/>
              <a:t/>
            </a:r>
            <a:br>
              <a:rPr lang="ru-RU" sz="2400" dirty="0" smtClean="0"/>
            </a:br>
            <a:r>
              <a:rPr lang="ru-RU" sz="2400" dirty="0" smtClean="0"/>
              <a:t> Человек будет бежать быстрее, если немного </a:t>
            </a:r>
            <a:r>
              <a:rPr lang="ru-RU" sz="2400" b="1" i="1" dirty="0" smtClean="0"/>
              <a:t>наклонит туловище вперёд;  </a:t>
            </a:r>
            <a:r>
              <a:rPr lang="ru-RU" sz="2400" dirty="0" smtClean="0"/>
              <a:t>прыгнет дальше, если </a:t>
            </a:r>
            <a:r>
              <a:rPr lang="ru-RU" sz="2400" b="1" i="1" dirty="0" smtClean="0"/>
              <a:t>разбежится, </a:t>
            </a:r>
            <a:r>
              <a:rPr lang="ru-RU" sz="2400" dirty="0" smtClean="0"/>
              <a:t>и т.д.</a:t>
            </a:r>
            <a:br>
              <a:rPr lang="ru-RU" sz="2400" dirty="0" smtClean="0"/>
            </a:br>
            <a:r>
              <a:rPr lang="ru-RU" sz="2400" dirty="0" smtClean="0"/>
              <a:t> </a:t>
            </a:r>
            <a:br>
              <a:rPr lang="ru-RU" sz="2400" dirty="0" smtClean="0"/>
            </a:br>
            <a:r>
              <a:rPr lang="ru-RU" sz="2400" dirty="0" smtClean="0"/>
              <a:t>Подметив эти приёмы, люди начали их использовать во время охоты и в труде. Этому они учили своих детей.  Так постепенно накапливались элементы культуры движений, которые в дальнейшем составили  важную часть физической культуры и спорта.</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idx="2"/>
          </p:nvPr>
        </p:nvSpPr>
        <p:spPr>
          <a:xfrm>
            <a:off x="457200" y="285728"/>
            <a:ext cx="4043362" cy="5840435"/>
          </a:xfrm>
        </p:spPr>
        <p:txBody>
          <a:bodyPr>
            <a:normAutofit fontScale="92500" lnSpcReduction="10000"/>
          </a:bodyPr>
          <a:lstStyle/>
          <a:p>
            <a:r>
              <a:rPr lang="ru-RU" sz="1800" dirty="0" smtClean="0"/>
              <a:t>Человек также понял, что после многочисленных бросков камень летит дальше. Часто прыгая через ямы и пробегая большие расстояния, охотник замечал, что прыгать и бегать он стал лучше. Другими словами, </a:t>
            </a:r>
            <a:r>
              <a:rPr lang="ru-RU" sz="1800" b="1" i="1" dirty="0" smtClean="0"/>
              <a:t>повторение движений</a:t>
            </a:r>
            <a:r>
              <a:rPr lang="ru-RU" sz="1800" dirty="0" smtClean="0"/>
              <a:t> (то, что мы сейчас называем упражнениями) помогает не только  лучше выполнять само движение, но и совершенствовать весь организм. Прошло много-много  лет со времени появления людей. Поколения сменяли друг друга.  И дети перенимали опыт своих отцов и дедов. В свободное время люди не только отдыхали и развлекались, но готовились сами и готовили своих детей к трудностям жизни, к защите от врагов. Этим целям начали служить различные виды упражнений.</a:t>
            </a:r>
          </a:p>
          <a:p>
            <a:endParaRPr lang="ru-RU" dirty="0"/>
          </a:p>
        </p:txBody>
      </p:sp>
      <p:pic>
        <p:nvPicPr>
          <p:cNvPr id="16386" name="Picture 2" descr="C:\Users\алексей\Desktop\discobol.jpg"/>
          <p:cNvPicPr>
            <a:picLocks noGrp="1" noChangeAspect="1" noChangeArrowheads="1"/>
          </p:cNvPicPr>
          <p:nvPr>
            <p:ph sz="quarter" idx="1"/>
          </p:nvPr>
        </p:nvPicPr>
        <p:blipFill>
          <a:blip r:embed="rId2"/>
          <a:srcRect/>
          <a:stretch>
            <a:fillRect/>
          </a:stretch>
        </p:blipFill>
        <p:spPr bwMode="auto">
          <a:xfrm>
            <a:off x="5072066" y="214290"/>
            <a:ext cx="3500430" cy="595073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54758"/>
          </a:xfrm>
        </p:spPr>
        <p:txBody>
          <a:bodyPr>
            <a:normAutofit fontScale="90000"/>
          </a:bodyPr>
          <a:lstStyle/>
          <a:p>
            <a:r>
              <a:rPr lang="ru-RU" sz="2000" dirty="0" smtClean="0"/>
              <a:t>Например, в древнегреческом городе Спарте юные граждане (7-20 лет) весь день находились в специальных школах. Там они занимались маршировкой, бегом, прыжками, метанием копья и т.п.  В Древней Греции различали два метода   применения  физических упражнений: гимнастику (или  общефизическое развитие) и агонистику -  специальную тренировку к выступлению на состязаниях, которые устраивались по самым различным поводам ( праздник, погребение героев, торжество победителей).</a:t>
            </a:r>
            <a:br>
              <a:rPr lang="ru-RU" sz="2000" dirty="0" smtClean="0"/>
            </a:br>
            <a:r>
              <a:rPr lang="ru-RU" sz="2000" dirty="0" smtClean="0"/>
              <a:t>  А в древнегреческом городе Олимпия устраивались  состязания - Олимпийские игры.  Центром олимпийского  мира древности был священный округ Зевса в Олимпии - роща вдоль реки Алфей при впадении в нее ручья Кладей. В этом прекрасном городке Эллады почти триста раз устраивались  традиционные общегреческие состязания в честь бога-грамовержца. Они  проводились один раз в четыре года. На Олимпийских играх сильнейшие греческие атлеты состязались в беге, прыжках, метании копья, диска, борьбе, кулачном бою, гонках на колесницах.</a:t>
            </a:r>
            <a:r>
              <a:rPr lang="ru-RU" sz="1800" dirty="0" smtClean="0"/>
              <a:t/>
            </a:r>
            <a:br>
              <a:rPr lang="ru-RU" sz="1800" dirty="0" smtClean="0"/>
            </a:br>
            <a:endParaRPr lang="ru-RU" sz="1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idx="2"/>
          </p:nvPr>
        </p:nvSpPr>
        <p:spPr>
          <a:xfrm>
            <a:off x="457200" y="285728"/>
            <a:ext cx="3810000" cy="5840435"/>
          </a:xfrm>
        </p:spPr>
        <p:txBody>
          <a:bodyPr>
            <a:normAutofit fontScale="92500"/>
          </a:bodyPr>
          <a:lstStyle/>
          <a:p>
            <a:r>
              <a:rPr lang="ru-RU" sz="1800" dirty="0" smtClean="0"/>
              <a:t>Перед  состязаниями каждый атлет обязан был дать торжественную клятву соблюдать правила  честной спортивной  борьбы. Среди участников Олимпийских  игр не должно было быть ни лжецов, ни воров, ни мошенников.</a:t>
            </a:r>
          </a:p>
          <a:p>
            <a:r>
              <a:rPr lang="ru-RU" sz="1800" dirty="0" smtClean="0"/>
              <a:t>  На время Олимпийских игр прекращались войны. Множество  людей стремились попасть на эти зрелища. Зрители сидели на холмах и криками подбадривали соревнующихся.   На Олимпийские игры приезжали поэты и писатели. Там они читали свои произведения. Победителей встречал весь город. В городской стене делали пролом, куда на колеснице  въезжал победитель. </a:t>
            </a:r>
            <a:endParaRPr lang="ru-RU" sz="1800" dirty="0"/>
          </a:p>
        </p:txBody>
      </p:sp>
      <p:pic>
        <p:nvPicPr>
          <p:cNvPr id="17410" name="Picture 2" descr="C:\Users\алексей\Desktop\e0bf1e14570c77ce8cdb0a846a9d4372.jpg"/>
          <p:cNvPicPr>
            <a:picLocks noGrp="1" noChangeAspect="1" noChangeArrowheads="1"/>
          </p:cNvPicPr>
          <p:nvPr>
            <p:ph sz="quarter" idx="1"/>
          </p:nvPr>
        </p:nvPicPr>
        <p:blipFill>
          <a:blip r:embed="rId2"/>
          <a:stretch>
            <a:fillRect/>
          </a:stretch>
        </p:blipFill>
        <p:spPr bwMode="auto">
          <a:xfrm>
            <a:off x="4357686" y="571480"/>
            <a:ext cx="4286250" cy="538162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11882"/>
          </a:xfrm>
        </p:spPr>
        <p:txBody>
          <a:bodyPr>
            <a:normAutofit fontScale="90000"/>
          </a:bodyPr>
          <a:lstStyle/>
          <a:p>
            <a:r>
              <a:rPr lang="ru-RU" sz="2400" dirty="0" smtClean="0"/>
              <a:t>Древние состязания породили особый вид деятельности - спорт. Он включает в себя</a:t>
            </a:r>
            <a:r>
              <a:rPr lang="ru-RU" sz="2400" b="1" i="1" dirty="0" smtClean="0"/>
              <a:t> тренировки и соревнования.</a:t>
            </a:r>
            <a:r>
              <a:rPr lang="ru-RU" sz="2400" dirty="0" smtClean="0"/>
              <a:t> Соревнования не только помогают определить чемпионов( победителей), но и выявляют  физические возможности людей.</a:t>
            </a:r>
            <a:br>
              <a:rPr lang="ru-RU" sz="2400" dirty="0" smtClean="0"/>
            </a:br>
            <a:r>
              <a:rPr lang="ru-RU" sz="2400" dirty="0" smtClean="0"/>
              <a:t> В 394 г.н.э.  Римский император Феодосий 1 издал указ, запрещающий проведение Олимпийских игр. Император принял христианство и решил искоренить антихристианские  игры, прославляющие языческих богов. </a:t>
            </a:r>
            <a:br>
              <a:rPr lang="ru-RU" sz="2400" dirty="0" smtClean="0"/>
            </a:br>
            <a:r>
              <a:rPr lang="ru-RU" sz="2400" dirty="0" smtClean="0"/>
              <a:t>После большого перерыва Олимпийские игры в 1896 году в Греции. В их возрождении большую роль сыграл выдающийся французский общественный деятель барон Пьер де Кубертен. С тех пор проведено 27 летних Олимпиад. С 1924 года проводятся зимние Олимпийские игры. На летние и зимние игры съезжаются спортсмены из разных стран, но это уже совсем другая история</a:t>
            </a:r>
            <a:r>
              <a:rPr lang="ru-RU" sz="2000" dirty="0" smtClean="0"/>
              <a:t>.</a:t>
            </a:r>
            <a:br>
              <a:rPr lang="ru-RU" sz="2000" dirty="0" smtClean="0"/>
            </a:br>
            <a:endParaRPr lang="ru-RU"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0166" y="1357298"/>
            <a:ext cx="8229600" cy="2000264"/>
          </a:xfrm>
        </p:spPr>
        <p:txBody>
          <a:bodyPr>
            <a:normAutofit/>
          </a:bodyPr>
          <a:lstStyle/>
          <a:p>
            <a:r>
              <a:rPr lang="ru-RU" sz="4000" dirty="0" smtClean="0"/>
              <a:t>Спасибо за внимание</a:t>
            </a:r>
            <a:endParaRPr lang="ru-RU" sz="4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TotalTime>
  <Words>401</Words>
  <PresentationFormat>Экран (4:3)</PresentationFormat>
  <Paragraphs>12</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Эркер</vt:lpstr>
      <vt:lpstr>История образования физической культуры и спорта  </vt:lpstr>
      <vt:lpstr>Слайд 2</vt:lpstr>
      <vt:lpstr>  Постепенно люди стали замечать, что результат тех или иных движений зависит от определённых приёмов.  Например, палка или камень летит дальше, если перед броском сделать замах.   Человек будет бежать быстрее, если немного наклонит туловище вперёд;  прыгнет дальше, если разбежится, и т.д.   Подметив эти приёмы, люди начали их использовать во время охоты и в труде. Этому они учили своих детей.  Так постепенно накапливались элементы культуры движений, которые в дальнейшем составили  важную часть физической культуры и спорта. </vt:lpstr>
      <vt:lpstr>Слайд 4</vt:lpstr>
      <vt:lpstr>Например, в древнегреческом городе Спарте юные граждане (7-20 лет) весь день находились в специальных школах. Там они занимались маршировкой, бегом, прыжками, метанием копья и т.п.  В Древней Греции различали два метода   применения  физических упражнений: гимнастику (или  общефизическое развитие) и агонистику -  специальную тренировку к выступлению на состязаниях, которые устраивались по самым различным поводам ( праздник, погребение героев, торжество победителей).   А в древнегреческом городе Олимпия устраивались  состязания - Олимпийские игры.  Центром олимпийского  мира древности был священный округ Зевса в Олимпии - роща вдоль реки Алфей при впадении в нее ручья Кладей. В этом прекрасном городке Эллады почти триста раз устраивались  традиционные общегреческие состязания в честь бога-грамовержца. Они  проводились один раз в четыре года. На Олимпийских играх сильнейшие греческие атлеты состязались в беге, прыжках, метании копья, диска, борьбе, кулачном бою, гонках на колесницах. </vt:lpstr>
      <vt:lpstr>Слайд 6</vt:lpstr>
      <vt:lpstr>Древние состязания породили особый вид деятельности - спорт. Он включает в себя тренировки и соревнования. Соревнования не только помогают определить чемпионов( победителей), но и выявляют  физические возможности людей.  В 394 г.н.э.  Римский император Феодосий 1 издал указ, запрещающий проведение Олимпийских игр. Император принял христианство и решил искоренить антихристианские  игры, прославляющие языческих богов.  После большого перерыва Олимпийские игры в 1896 году в Греции. В их возрождении большую роль сыграл выдающийся французский общественный деятель барон Пьер де Кубертен. С тех пор проведено 27 летних Олимпиад. С 1924 года проводятся зимние Олимпийские игры. На летние и зимние игры съезжаются спортсмены из разных стран, но это уже совсем другая история. </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образования физической культуры и спорта  </dc:title>
  <dc:creator>Ирина</dc:creator>
  <cp:lastModifiedBy>HomeUser</cp:lastModifiedBy>
  <cp:revision>3</cp:revision>
  <dcterms:created xsi:type="dcterms:W3CDTF">2011-03-23T10:10:55Z</dcterms:created>
  <dcterms:modified xsi:type="dcterms:W3CDTF">2012-03-21T05:49:56Z</dcterms:modified>
</cp:coreProperties>
</file>