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5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 varScale="1">
        <p:scale>
          <a:sx n="107" d="100"/>
          <a:sy n="107" d="100"/>
        </p:scale>
        <p:origin x="-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6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88B7-5FBE-4247-9247-29CB3EF7EB23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EC5D6-DC40-4140-9450-D3979B12A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D7F5E-DF37-4A81-9987-1C0FEE93CC83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E7D91-EC76-4C47-8A0E-27C6FC50E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19635-26D1-428B-B1A2-222748B8B2B4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02F25-F633-40BF-A73B-8844A1397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E8A4C-91A8-4947-BD51-9DED6FF9CD01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34D1F-237B-461B-B850-79DEFBE5C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FB1B2-7C53-4191-BB45-3345B517FAFE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18817-9A27-4BD5-B59C-9B796B4A0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683BD-A965-4D51-BA2F-A041C8E93F46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93D92-61AA-4643-A952-B558CBF20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AE1E4-EE50-4269-B113-5B4903522A4F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B11AD-9E40-45BE-8B8A-C61660F57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BE7E7-5C66-4E37-8FE6-70E73785B4DD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D7A25-2094-49F9-819B-2C396E9DF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C7C34-EE5F-4529-9A16-4998AFF98846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94727-E029-4259-8D6C-52F8E8630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9D46A-0802-40ED-A331-DE7369377387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AB65C-BA61-4B87-A26D-AF7901F63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51AEA-D9F4-4A0B-8FD3-EDF5B3978C8D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27E46-D5C5-4AB4-9CB4-943C9F9D8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185754-7DD2-4298-AEB2-34AA70737F76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5A29C7-ECD4-4536-A803-2F91E296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emf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audio" Target="NULL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1.png"/><Relationship Id="rId4" Type="http://schemas.openxmlformats.org/officeDocument/2006/relationships/image" Target="http://festival.1september.ru/articles/410046/Image1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650" y="4506913"/>
            <a:ext cx="3457575" cy="1041400"/>
          </a:xfrm>
        </p:spPr>
        <p:txBody>
          <a:bodyPr/>
          <a:lstStyle/>
          <a:p>
            <a:r>
              <a:rPr lang="ru-RU" sz="2000" smtClean="0"/>
              <a:t>Учитель математики высшей квалификационной категории МБОУ СОШ №32 г. Новочеркасска Кручинина Вера Борисовна</a:t>
            </a:r>
          </a:p>
          <a:p>
            <a:pPr algn="ctr"/>
            <a:r>
              <a:rPr lang="ru-RU" sz="2000" smtClean="0"/>
              <a:t>2013 год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8064896" cy="1793167"/>
          </a:xfrm>
        </p:spPr>
        <p:txBody>
          <a:bodyPr/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dirty="0" smtClean="0"/>
              <a:t>Урок геометрии в 11 классе по теме «Решение одной задачи –вычисление площади треугольника»</a:t>
            </a:r>
            <a:endParaRPr lang="ru-RU" sz="4400" dirty="0"/>
          </a:p>
        </p:txBody>
      </p:sp>
      <p:pic>
        <p:nvPicPr>
          <p:cNvPr id="13315" name="Picture 2" descr="C:\Users\Учитель№1\Documents\Для моей страницы\1 сентября 183_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3425825" cy="3197225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5775" y="244475"/>
            <a:ext cx="7278688" cy="2286000"/>
          </a:xfrm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3438" y="2276475"/>
            <a:ext cx="3348037" cy="3816350"/>
          </a:xfr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/>
          <a:lstStyle/>
          <a:p>
            <a:pPr marL="44450" indent="0" algn="ctr">
              <a:buFont typeface="Georgia" pitchFamily="18" charset="0"/>
              <a:buNone/>
            </a:pPr>
            <a:r>
              <a:rPr lang="ru-RU" smtClean="0"/>
              <a:t>Решение.</a:t>
            </a:r>
          </a:p>
          <a:p>
            <a:pPr marL="44450" indent="0">
              <a:buFont typeface="Georgia" pitchFamily="18" charset="0"/>
              <a:buNone/>
            </a:pPr>
            <a:r>
              <a:rPr lang="ru-RU" smtClean="0"/>
              <a:t>Площадь фигуры равна</a:t>
            </a:r>
          </a:p>
          <a:p>
            <a:pPr marL="44450" indent="0">
              <a:buFont typeface="Georgia" pitchFamily="18" charset="0"/>
              <a:buNone/>
            </a:pPr>
            <a:r>
              <a:rPr lang="ru-RU" smtClean="0"/>
              <a:t>15.</a:t>
            </a:r>
          </a:p>
          <a:p>
            <a:pPr marL="44450" indent="0"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22531" name="Picture 1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/>
          <a:srcRect/>
          <a:stretch>
            <a:fillRect/>
          </a:stretch>
        </p:blipFill>
        <p:spPr>
          <a:xfrm>
            <a:off x="971550" y="2636838"/>
            <a:ext cx="2946400" cy="2579687"/>
          </a:xfrm>
        </p:spPr>
      </p:pic>
      <p:pic>
        <p:nvPicPr>
          <p:cNvPr id="22532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60350"/>
            <a:ext cx="19446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3789363"/>
            <a:ext cx="12150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512511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Физкультминутка </a:t>
            </a:r>
            <a:endParaRPr lang="ru-RU" dirty="0"/>
          </a:p>
        </p:txBody>
      </p:sp>
      <p:pic>
        <p:nvPicPr>
          <p:cNvPr id="8194" name="Picture 2" descr="C:\Users\Учитель№1\Pictures\Школа\GEST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989138"/>
            <a:ext cx="40481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027988" y="5932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5060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80720" cy="144016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>
                <a:solidFill>
                  <a:srgbClr val="FF0000"/>
                </a:solidFill>
              </a:rPr>
              <a:t> Задача </a:t>
            </a:r>
            <a:r>
              <a:rPr lang="ru-RU" sz="2800" dirty="0" smtClean="0">
                <a:solidFill>
                  <a:srgbClr val="FF0000"/>
                </a:solidFill>
              </a:rPr>
              <a:t>№</a:t>
            </a:r>
            <a:r>
              <a:rPr lang="ru-RU" sz="2800" dirty="0">
                <a:solidFill>
                  <a:srgbClr val="FF0000"/>
                </a:solidFill>
              </a:rPr>
              <a:t>3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Найти площадь фигуры, изображенной на рисунке</a:t>
            </a:r>
            <a:endParaRPr lang="ru-RU" sz="2800" dirty="0"/>
          </a:p>
        </p:txBody>
      </p:sp>
      <p:sp>
        <p:nvSpPr>
          <p:cNvPr id="24578" name="Текст 5"/>
          <p:cNvSpPr>
            <a:spLocks noGrp="1"/>
          </p:cNvSpPr>
          <p:nvPr>
            <p:ph type="body" idx="1"/>
          </p:nvPr>
        </p:nvSpPr>
        <p:spPr>
          <a:xfrm>
            <a:off x="971550" y="1484313"/>
            <a:ext cx="7021513" cy="3959225"/>
          </a:xfrm>
        </p:spPr>
        <p:txBody>
          <a:bodyPr/>
          <a:lstStyle/>
          <a:p>
            <a:pPr algn="l"/>
            <a:endParaRPr lang="ru-RU" smtClean="0"/>
          </a:p>
          <a:p>
            <a:pPr algn="l"/>
            <a:endParaRPr lang="ru-RU" smtClean="0"/>
          </a:p>
        </p:txBody>
      </p:sp>
      <p:pic>
        <p:nvPicPr>
          <p:cNvPr id="24579" name="Picture 13" descr="C:\Users\Учитель№1\Pictures\Школа\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133600"/>
            <a:ext cx="36766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276475"/>
            <a:ext cx="39084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95250"/>
            <a:ext cx="19446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95413" y="133350"/>
            <a:ext cx="6608762" cy="1646238"/>
          </a:xfrm>
        </p:spPr>
      </p:pic>
      <p:pic>
        <p:nvPicPr>
          <p:cNvPr id="3" name="Текст 2"/>
          <p:cNvPicPr>
            <a:picLocks noGrp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4075" y="2243138"/>
            <a:ext cx="7339013" cy="3925887"/>
          </a:xfrm>
        </p:spPr>
      </p:pic>
      <p:pic>
        <p:nvPicPr>
          <p:cNvPr id="25603" name="Picture 2" descr="C:\Users\Учитель№1\Pictures\Школа\1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260350"/>
            <a:ext cx="1252537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Rectangle 6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3550" y="963613"/>
            <a:ext cx="8242300" cy="1236662"/>
          </a:xfrm>
        </p:spPr>
      </p:pic>
      <p:sp>
        <p:nvSpPr>
          <p:cNvPr id="26626" name="Rectangle 9"/>
          <p:cNvSpPr>
            <a:spLocks noGrp="1" noChangeArrowheads="1"/>
          </p:cNvSpPr>
          <p:nvPr>
            <p:ph idx="4294967295"/>
          </p:nvPr>
        </p:nvSpPr>
        <p:spPr>
          <a:xfrm>
            <a:off x="539750" y="549275"/>
            <a:ext cx="8229600" cy="18716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b="1" smtClean="0"/>
              <a:t>  А теперь, в конце урока хочется, чтобы вы выразили свое отношение к нашей сегодняшней работе и всему уроку в целом. Ответьте на вопросы в листах рефлексии и сдайте их мне. </a:t>
            </a:r>
          </a:p>
        </p:txBody>
      </p:sp>
      <p:sp>
        <p:nvSpPr>
          <p:cNvPr id="26627" name="Rectangle 14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26628" name="Picture 13" descr="http://festival.1september.ru/articles/410046/Image1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39750" y="2133600"/>
            <a:ext cx="820896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TextBox 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98700" y="5383213"/>
            <a:ext cx="4546600" cy="852487"/>
          </a:xfrm>
          <a:prstGeom prst="rect">
            <a:avLst/>
          </a:prstGeom>
          <a:noFill/>
        </p:spPr>
      </p:pic>
      <p:pic>
        <p:nvPicPr>
          <p:cNvPr id="26630" name="Picture 3" descr="C:\Users\Учитель№1\Pictures\Школа\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663" y="4997450"/>
            <a:ext cx="14573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8850" y="5303838"/>
            <a:ext cx="128587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0347" y="836712"/>
            <a:ext cx="4079645" cy="1872208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Девиз урока: </a:t>
            </a:r>
            <a:br>
              <a:rPr lang="ru-RU" dirty="0" smtClean="0"/>
            </a:br>
            <a:r>
              <a:rPr lang="ru-RU" dirty="0" smtClean="0"/>
              <a:t>«Кто ищет – тот всегда найдет…»</a:t>
            </a:r>
            <a:endParaRPr lang="ru-RU" dirty="0"/>
          </a:p>
        </p:txBody>
      </p:sp>
      <p:sp>
        <p:nvSpPr>
          <p:cNvPr id="14338" name="Текст 5"/>
          <p:cNvSpPr>
            <a:spLocks noGrp="1"/>
          </p:cNvSpPr>
          <p:nvPr>
            <p:ph type="body" sz="half" idx="2"/>
          </p:nvPr>
        </p:nvSpPr>
        <p:spPr>
          <a:xfrm>
            <a:off x="1076325" y="3497263"/>
            <a:ext cx="3387725" cy="21399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8195" name="Picture 3" descr="C:\Users\Учитель№1\Pictures\Школа\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679700"/>
            <a:ext cx="2952750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Users\Учитель№1\Pictures\Школа\circle_limit_small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19625" y="1196975"/>
            <a:ext cx="4249738" cy="4248150"/>
          </a:xfr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668221" cy="936104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Личностные цели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258888" y="1916113"/>
            <a:ext cx="6734175" cy="3457575"/>
          </a:xfrm>
          <a:blipFill>
            <a:blip r:embed="rId2"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rtlCol="0">
            <a:normAutofit fontScale="92500" lnSpcReduction="20000"/>
          </a:bodyPr>
          <a:lstStyle/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/>
              <a:t>самостоятельно </a:t>
            </a:r>
            <a:r>
              <a:rPr lang="ru-RU" dirty="0"/>
              <a:t>добывать знания, анализировать и обобщать;</a:t>
            </a:r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/>
              <a:t>уверенно </a:t>
            </a:r>
            <a:r>
              <a:rPr lang="ru-RU" dirty="0"/>
              <a:t>и грамотно выражать свои мысли на математическом языке ,  составлять задачи и вопросы по готовому рисунку;</a:t>
            </a:r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/>
              <a:t>применять </a:t>
            </a:r>
            <a:r>
              <a:rPr lang="ru-RU" dirty="0"/>
              <a:t>теоретические знания при решении практических задач;</a:t>
            </a:r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/>
              <a:t>научиться </a:t>
            </a:r>
            <a:r>
              <a:rPr lang="ru-RU" dirty="0"/>
              <a:t>ничего не принимать на веру;</a:t>
            </a:r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/>
              <a:t>не </a:t>
            </a:r>
            <a:r>
              <a:rPr lang="ru-RU" dirty="0"/>
              <a:t>боятся ошибок, развивать умение отстаивать свое мнение;</a:t>
            </a:r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/>
              <a:t>добиваться </a:t>
            </a:r>
            <a:r>
              <a:rPr lang="ru-RU" dirty="0"/>
              <a:t>поставленной цели путем «проб и ошибок».</a:t>
            </a:r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dirty="0" smtClean="0"/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dirty="0" smtClean="0"/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1944216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/>
              <a:t>Задание: </a:t>
            </a:r>
            <a:br>
              <a:rPr lang="ru-RU" sz="3600" dirty="0" smtClean="0"/>
            </a:br>
            <a:r>
              <a:rPr lang="ru-RU" sz="3600" dirty="0" smtClean="0"/>
              <a:t>придумайте различные задачи по готовому чертежу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3438" y="2349500"/>
            <a:ext cx="3384550" cy="2735263"/>
          </a:xfrm>
          <a:blipFill>
            <a:blip r:embed="rId2"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rtlCol="0">
            <a:normAutofit/>
          </a:bodyPr>
          <a:lstStyle/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Площадь 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Периметр 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Стороны 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Углы 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Синус, косинус и тангенс угла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1116013" y="2074863"/>
            <a:ext cx="2916237" cy="32258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1656184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/>
              <a:t>Задание:</a:t>
            </a:r>
            <a:br>
              <a:rPr lang="ru-RU" sz="3600" dirty="0" smtClean="0"/>
            </a:br>
            <a:r>
              <a:rPr lang="ru-RU" sz="3600" dirty="0" smtClean="0"/>
              <a:t>назовите различные способы нахождения площади треугольника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76375" y="2205038"/>
            <a:ext cx="6516688" cy="4176712"/>
          </a:xfrm>
        </p:spPr>
        <p:txBody>
          <a:bodyPr/>
          <a:lstStyle/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По клеткам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Достраиваем до прямоугольника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Половина произведения основания на высоту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Половина произведения смежных сторон на синус угла между ними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Формула Герона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Произведение полупериметра треугольника на радиус вписанной окружности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Частное от деления произведения сторон треугольника на 4</a:t>
            </a:r>
            <a:r>
              <a:rPr lang="en-US" smtClean="0"/>
              <a:t>R</a:t>
            </a:r>
            <a:r>
              <a:rPr lang="ru-RU" smtClean="0"/>
              <a:t>, где </a:t>
            </a:r>
            <a:r>
              <a:rPr lang="en-US" smtClean="0"/>
              <a:t>R</a:t>
            </a:r>
            <a:r>
              <a:rPr lang="ru-RU" smtClean="0"/>
              <a:t>радиус описанной окружности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endParaRPr lang="ru-RU" smtClean="0"/>
          </a:p>
          <a:p>
            <a:pPr marL="457200" indent="-457200" algn="l">
              <a:buFont typeface="Trebuchet MS" pitchFamily="34" charset="0"/>
              <a:buAutoNum type="arabicPeriod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880" cy="1584176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/>
              <a:t>«Математику нельзя изучать, наблюдая, как это делает сосед…»</a:t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                       </a:t>
            </a:r>
            <a:r>
              <a:rPr lang="ru-RU" sz="3200" dirty="0" err="1" smtClean="0"/>
              <a:t>Айвен</a:t>
            </a:r>
            <a:r>
              <a:rPr lang="ru-RU" sz="3200" dirty="0" smtClean="0"/>
              <a:t> </a:t>
            </a:r>
            <a:r>
              <a:rPr lang="ru-RU" sz="3200" dirty="0" err="1" smtClean="0"/>
              <a:t>Нивен</a:t>
            </a:r>
            <a:endParaRPr lang="ru-RU" sz="3200" dirty="0"/>
          </a:p>
        </p:txBody>
      </p:sp>
      <p:grpSp>
        <p:nvGrpSpPr>
          <p:cNvPr id="6" name="Объект 5"/>
          <p:cNvGrpSpPr>
            <a:grpSpLocks noGrp="1"/>
          </p:cNvGrpSpPr>
          <p:nvPr/>
        </p:nvGrpSpPr>
        <p:grpSpPr bwMode="auto">
          <a:xfrm>
            <a:off x="1152525" y="2266950"/>
            <a:ext cx="6570663" cy="3646488"/>
            <a:chOff x="726" y="1428"/>
            <a:chExt cx="4139" cy="2297"/>
          </a:xfrm>
        </p:grpSpPr>
        <p:pic>
          <p:nvPicPr>
            <p:cNvPr id="18434" name="Объект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26" y="1428"/>
              <a:ext cx="4139" cy="2297"/>
            </a:xfrm>
            <a:prstGeom prst="rect">
              <a:avLst/>
            </a:prstGeom>
            <a:noFill/>
          </p:spPr>
        </p:pic>
        <p:sp>
          <p:nvSpPr>
            <p:cNvPr id="18435" name="Text Box 3"/>
            <p:cNvSpPr txBox="1">
              <a:spLocks noChangeArrowheads="1"/>
            </p:cNvSpPr>
            <p:nvPr/>
          </p:nvSpPr>
          <p:spPr bwMode="auto">
            <a:xfrm>
              <a:off x="793" y="1480"/>
              <a:ext cx="4032" cy="2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4450">
                <a:spcBef>
                  <a:spcPct val="20000"/>
                </a:spcBef>
                <a:spcAft>
                  <a:spcPts val="300"/>
                </a:spcAft>
                <a:buClr>
                  <a:srgbClr val="C3260C"/>
                </a:buClr>
                <a:buSzPct val="130000"/>
                <a:buFont typeface="Georgia" pitchFamily="18" charset="0"/>
                <a:buNone/>
              </a:pPr>
              <a:r>
                <a:rPr lang="ru-RU" sz="2200">
                  <a:solidFill>
                    <a:srgbClr val="404040"/>
                  </a:solidFill>
                  <a:latin typeface="Trebuchet MS" pitchFamily="34" charset="0"/>
                </a:rPr>
                <a:t>Тема урока: «</a:t>
              </a:r>
              <a:r>
                <a:rPr lang="ru-RU" sz="2400">
                  <a:solidFill>
                    <a:srgbClr val="404040"/>
                  </a:solidFill>
                  <a:latin typeface="Trebuchet MS" pitchFamily="34" charset="0"/>
                </a:rPr>
                <a:t>Решение одной задачи –вычисление площади треугольника</a:t>
              </a:r>
              <a:r>
                <a:rPr lang="ru-RU" sz="2200">
                  <a:solidFill>
                    <a:srgbClr val="404040"/>
                  </a:solidFill>
                  <a:latin typeface="Trebuchet MS" pitchFamily="34" charset="0"/>
                </a:rPr>
                <a:t>»</a:t>
              </a:r>
            </a:p>
            <a:p>
              <a:pPr marL="44450">
                <a:spcBef>
                  <a:spcPct val="20000"/>
                </a:spcBef>
                <a:spcAft>
                  <a:spcPts val="300"/>
                </a:spcAft>
                <a:buClr>
                  <a:srgbClr val="C3260C"/>
                </a:buClr>
                <a:buSzPct val="130000"/>
                <a:buFont typeface="Georgia" pitchFamily="18" charset="0"/>
                <a:buChar char="*"/>
              </a:pPr>
              <a:endParaRPr lang="ru-RU" sz="2200">
                <a:solidFill>
                  <a:srgbClr val="404040"/>
                </a:solidFill>
                <a:latin typeface="Trebuchet MS" pitchFamily="34" charset="0"/>
              </a:endParaRPr>
            </a:p>
            <a:p>
              <a:pPr marL="44450">
                <a:spcBef>
                  <a:spcPct val="20000"/>
                </a:spcBef>
                <a:spcAft>
                  <a:spcPts val="300"/>
                </a:spcAft>
                <a:buClr>
                  <a:srgbClr val="C3260C"/>
                </a:buClr>
                <a:buSzPct val="130000"/>
                <a:buFont typeface="Georgia" pitchFamily="18" charset="0"/>
                <a:buNone/>
              </a:pPr>
              <a:r>
                <a:rPr lang="ru-RU" sz="2200">
                  <a:solidFill>
                    <a:srgbClr val="404040"/>
                  </a:solidFill>
                  <a:latin typeface="Trebuchet MS" pitchFamily="34" charset="0"/>
                </a:rPr>
                <a:t>Цель урока: систематизировать и обобщить полученные знания по теме «Вычисление площади треугольника», развить умение и навыки решения практических задач на вычисление площадей фигур.</a:t>
              </a: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9517"/>
            <a:ext cx="8568952" cy="853259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Математический диктант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773238"/>
            <a:ext cx="1133475" cy="1133475"/>
          </a:xfr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5538" y="1728788"/>
            <a:ext cx="17240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1728788"/>
            <a:ext cx="17240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4029075"/>
            <a:ext cx="15335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4114800"/>
            <a:ext cx="15335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67188" y="3975100"/>
            <a:ext cx="11334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72808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Проверка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913" y="2349500"/>
            <a:ext cx="6400800" cy="3473450"/>
          </a:xfrm>
        </p:spPr>
        <p:txBody>
          <a:bodyPr rtlCol="0">
            <a:normAutofit/>
          </a:bodyPr>
          <a:lstStyle/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4,5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4,5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483" name="Picture 2" descr="C:\Users\Учитель№1\Pictures\Школа\пишу письмо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2276475"/>
            <a:ext cx="2765425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79713" y="404664"/>
            <a:ext cx="6912768" cy="1512168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>
                <a:solidFill>
                  <a:srgbClr val="FF0000"/>
                </a:solidFill>
              </a:rPr>
              <a:t> Задача №1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Вычислить площадь фигуры</a:t>
            </a:r>
            <a:endParaRPr lang="ru-RU" sz="3600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>
          <a:xfrm>
            <a:off x="4787900" y="2420938"/>
            <a:ext cx="3346450" cy="3475037"/>
          </a:xfrm>
          <a:blipFill>
            <a:blip r:embed="rId2"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rtlCol="0">
            <a:normAutofit lnSpcReduction="10000"/>
          </a:bodyPr>
          <a:lstStyle/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Решение.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Разобьем фигуру на два треугольника.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Площадь первого равна 4,5.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Площадь второго равна 6.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Площадь фигуры равна 10,5.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507" name="Picture 2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2708275"/>
            <a:ext cx="3705225" cy="2449513"/>
          </a:xfr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195513" y="3068638"/>
            <a:ext cx="0" cy="1223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9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15888"/>
            <a:ext cx="19446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822</TotalTime>
  <Words>206</Words>
  <Application>Microsoft Office PowerPoint</Application>
  <PresentationFormat>Экран (4:3)</PresentationFormat>
  <Paragraphs>42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алгебры в 9 классе по теме «Геометрическая прогрессия»</dc:title>
  <dc:creator>Учитель№1</dc:creator>
  <cp:lastModifiedBy>User</cp:lastModifiedBy>
  <cp:revision>58</cp:revision>
  <dcterms:created xsi:type="dcterms:W3CDTF">2013-02-12T20:03:22Z</dcterms:created>
  <dcterms:modified xsi:type="dcterms:W3CDTF">2013-03-23T16:26:27Z</dcterms:modified>
</cp:coreProperties>
</file>