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4" r:id="rId15"/>
    <p:sldId id="272" r:id="rId16"/>
    <p:sldId id="269" r:id="rId17"/>
    <p:sldId id="27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107" d="100"/>
          <a:sy n="107" d="100"/>
        </p:scale>
        <p:origin x="-84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1A8BB-4DFB-4CEA-9325-D16F9B3CAA28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9CC60-094E-4145-849F-26DBDCBB79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31C89-42FA-446F-8F89-AF192D719135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98440-C7B1-4C63-862E-EFDF103F1F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A4749-6599-4E53-8EB6-B5D213ED9E25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D2C20-45AA-4576-A964-011827C0FE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82805-ABFF-4DC1-85D8-4454AB0CE4FC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9FBDF-0E5F-4F73-81C4-3D0D516ED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D7CD7-BAB9-40A1-A832-A58A296ECB2E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9A56C-3F12-4B9B-A74B-024358FB4A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6984C-E270-4F0D-A98F-A5F50051CAB9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C1BB4-7375-4FC0-B75B-595F1E5422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5D2A9-19DC-4837-83DC-7E5EA83CA9C5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CCD43-BFB2-42BF-AD1A-B9B3EFFF0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8DD4B-641A-4BAD-B112-20A965543AF2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F5ECB-2A40-4230-AAB5-B51767FA1C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AA965-864C-4BDA-AF98-E4BE6866DCB9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F2486-D333-4618-A2F1-BF65B8A289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78789-C139-474A-8C95-1BE55D28F6D5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CD2D8-31ED-49CE-A10B-A02CB2B53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D4894-263C-45EF-8DB0-A6F24021C2D1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F6716-CF3B-4024-B2C9-7CC9126C3B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254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460C18D-AE59-4880-9680-BE5930E8F4B3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C3C5A81-D58A-453C-8B56-EFF140F40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86" r:id="rId9"/>
    <p:sldLayoutId id="2147483677" r:id="rId10"/>
    <p:sldLayoutId id="2147483676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audio" Target="NULL" TargetMode="Externa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4.png"/><Relationship Id="rId4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gif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://festival.1september.ru/articles/410046/Image1.gif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55650" y="4506913"/>
            <a:ext cx="3457575" cy="1041400"/>
          </a:xfrm>
        </p:spPr>
        <p:txBody>
          <a:bodyPr/>
          <a:lstStyle/>
          <a:p>
            <a:r>
              <a:rPr lang="ru-RU" sz="2000" smtClean="0"/>
              <a:t>Учитель математики высшей квалификационной категории МБОУ СОШ №32 г. Новочеркасска Кручинина Вера Борисовна</a:t>
            </a:r>
          </a:p>
          <a:p>
            <a:pPr algn="ctr"/>
            <a:r>
              <a:rPr lang="ru-RU" sz="2000" smtClean="0"/>
              <a:t>2013 год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332656"/>
            <a:ext cx="7175351" cy="1793167"/>
          </a:xfrm>
        </p:spPr>
        <p:txBody>
          <a:bodyPr/>
          <a:lstStyle/>
          <a:p>
            <a:pPr marL="18288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400" dirty="0" smtClean="0"/>
              <a:t>Урок алгебры в 9 классе по теме «Геометрическая прогрессия»</a:t>
            </a:r>
            <a:endParaRPr lang="ru-RU" sz="4400" dirty="0"/>
          </a:p>
        </p:txBody>
      </p:sp>
      <p:pic>
        <p:nvPicPr>
          <p:cNvPr id="13315" name="Picture 2" descr="C:\Users\Учитель№1\Documents\Для моей страницы\1 сентября 183_c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429000"/>
            <a:ext cx="3425825" cy="3197225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36903" cy="1224136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dirty="0" smtClean="0"/>
              <a:t>Основное свойство геометрической прогрессии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116013" y="2205038"/>
            <a:ext cx="3373437" cy="3816350"/>
          </a:xfr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rgbClr val="0070C0"/>
            </a:solidFill>
          </a:ln>
        </p:spPr>
        <p:txBody>
          <a:bodyPr/>
          <a:lstStyle/>
          <a:p>
            <a:pPr marL="44450" indent="0">
              <a:buFont typeface="Georgia" pitchFamily="18" charset="0"/>
              <a:buNone/>
            </a:pPr>
            <a:r>
              <a:rPr lang="ru-RU" u="sng" smtClean="0"/>
              <a:t>Ученик:</a:t>
            </a:r>
          </a:p>
          <a:p>
            <a:pPr marL="44450" indent="0">
              <a:buFont typeface="Georgia" pitchFamily="18" charset="0"/>
              <a:buNone/>
            </a:pPr>
            <a:r>
              <a:rPr lang="ru-RU" smtClean="0"/>
              <a:t>Если взять три последовательных члена г.п., то средний из них равен квадратному корню из произведения соседних с ним членов.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643438" y="2205038"/>
            <a:ext cx="3348037" cy="3816350"/>
          </a:xfr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rgbClr val="0070C0"/>
            </a:solidFill>
          </a:ln>
        </p:spPr>
        <p:txBody>
          <a:bodyPr/>
          <a:lstStyle/>
          <a:p>
            <a:pPr marL="44450" indent="0">
              <a:buFont typeface="Georgia" pitchFamily="18" charset="0"/>
              <a:buNone/>
            </a:pPr>
            <a:r>
              <a:rPr lang="ru-RU" u="sng" smtClean="0"/>
              <a:t>Автор:</a:t>
            </a:r>
          </a:p>
          <a:p>
            <a:pPr marL="44450" indent="0">
              <a:buFont typeface="Georgia" pitchFamily="18" charset="0"/>
              <a:buNone/>
            </a:pPr>
            <a:r>
              <a:rPr lang="ru-RU" smtClean="0"/>
              <a:t>Если все члены прогрессии положительны, то каждый член г.п., начиная со второго, равен среднему геометрическому двух соседних с ним членов.</a:t>
            </a:r>
          </a:p>
        </p:txBody>
      </p:sp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5508625" y="5445125"/>
          <a:ext cx="1498600" cy="393700"/>
        </p:xfrm>
        <a:graphic>
          <a:graphicData uri="http://schemas.openxmlformats.org/presentationml/2006/ole">
            <p:oleObj spid="_x0000_s2057" name="Формула" r:id="rId4" imgW="1498320" imgH="393480" progId="Equation.3">
              <p:embed/>
            </p:oleObj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31640" y="620688"/>
            <a:ext cx="6512511" cy="114300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Физкультминутка </a:t>
            </a:r>
            <a:endParaRPr lang="ru-RU" dirty="0"/>
          </a:p>
        </p:txBody>
      </p:sp>
      <p:pic>
        <p:nvPicPr>
          <p:cNvPr id="8194" name="Picture 2" descr="C:\Users\Учитель№1\Pictures\Школа\GESTI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1989138"/>
            <a:ext cx="404812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027988" y="5932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5060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1080120"/>
          </a:xfrm>
        </p:spPr>
        <p:txBody>
          <a:bodyPr/>
          <a:lstStyle/>
          <a:p>
            <a:pPr marL="0" indent="0" algn="l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dirty="0" smtClean="0"/>
              <a:t>Записать первые пять членов геометрической прогрессии, если </a:t>
            </a:r>
            <a:endParaRPr lang="ru-RU" sz="2800" dirty="0"/>
          </a:p>
        </p:txBody>
      </p:sp>
      <p:sp>
        <p:nvSpPr>
          <p:cNvPr id="3097" name="Текст 5"/>
          <p:cNvSpPr>
            <a:spLocks noGrp="1"/>
          </p:cNvSpPr>
          <p:nvPr>
            <p:ph type="body" idx="1"/>
          </p:nvPr>
        </p:nvSpPr>
        <p:spPr>
          <a:xfrm>
            <a:off x="971550" y="1484313"/>
            <a:ext cx="7021513" cy="3959225"/>
          </a:xfrm>
        </p:spPr>
        <p:txBody>
          <a:bodyPr/>
          <a:lstStyle/>
          <a:p>
            <a:pPr algn="ctr"/>
            <a:r>
              <a:rPr lang="ru-RU" smtClean="0"/>
              <a:t>Решение.</a:t>
            </a:r>
          </a:p>
          <a:p>
            <a:pPr algn="l"/>
            <a:endParaRPr lang="ru-RU" smtClean="0"/>
          </a:p>
          <a:p>
            <a:pPr algn="l"/>
            <a:endParaRPr lang="ru-RU" smtClean="0"/>
          </a:p>
        </p:txBody>
      </p:sp>
      <p:graphicFrame>
        <p:nvGraphicFramePr>
          <p:cNvPr id="3094" name="Object 22"/>
          <p:cNvGraphicFramePr>
            <a:graphicFrameLocks noChangeAspect="1"/>
          </p:cNvGraphicFramePr>
          <p:nvPr/>
        </p:nvGraphicFramePr>
        <p:xfrm>
          <a:off x="3635375" y="981075"/>
          <a:ext cx="1638300" cy="342900"/>
        </p:xfrm>
        <a:graphic>
          <a:graphicData uri="http://schemas.openxmlformats.org/presentationml/2006/ole">
            <p:oleObj spid="_x0000_s3094" name="Формула" r:id="rId3" imgW="1638000" imgH="342720" progId="Equation.3">
              <p:embed/>
            </p:oleObj>
          </a:graphicData>
        </a:graphic>
      </p:graphicFrame>
      <p:graphicFrame>
        <p:nvGraphicFramePr>
          <p:cNvPr id="8" name="Object 23"/>
          <p:cNvGraphicFramePr>
            <a:graphicFrameLocks noChangeAspect="1"/>
          </p:cNvGraphicFramePr>
          <p:nvPr/>
        </p:nvGraphicFramePr>
        <p:xfrm>
          <a:off x="900113" y="2205038"/>
          <a:ext cx="2489200" cy="2044700"/>
        </p:xfrm>
        <a:graphic>
          <a:graphicData uri="http://schemas.openxmlformats.org/presentationml/2006/ole">
            <p:oleObj spid="_x0000_s3095" name="Формула" r:id="rId4" imgW="2489040" imgH="2044440" progId="Equation.3">
              <p:embed/>
            </p:oleObj>
          </a:graphicData>
        </a:graphic>
      </p:graphicFrame>
      <p:pic>
        <p:nvPicPr>
          <p:cNvPr id="3098" name="Picture 13" descr="C:\Users\Учитель№1\Pictures\Школа\15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363" y="2133600"/>
            <a:ext cx="367665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352928" cy="1440160"/>
          </a:xfrm>
        </p:spPr>
        <p:txBody>
          <a:bodyPr/>
          <a:lstStyle/>
          <a:p>
            <a:pPr marL="0" indent="0" algn="l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                               Задача </a:t>
            </a:r>
            <a:r>
              <a:rPr lang="ru-RU" sz="2800" dirty="0">
                <a:solidFill>
                  <a:srgbClr val="FF0000"/>
                </a:solidFill>
              </a:rPr>
              <a:t>№1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Решить самостоятельно: записать первые четыре члена </a:t>
            </a:r>
            <a:r>
              <a:rPr lang="ru-RU" sz="2800" dirty="0" err="1" smtClean="0"/>
              <a:t>г.п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sp>
        <p:nvSpPr>
          <p:cNvPr id="4137" name="Текст 2"/>
          <p:cNvSpPr>
            <a:spLocks noGrp="1"/>
          </p:cNvSpPr>
          <p:nvPr>
            <p:ph type="body" idx="1"/>
          </p:nvPr>
        </p:nvSpPr>
        <p:spPr>
          <a:xfrm>
            <a:off x="755650" y="1989138"/>
            <a:ext cx="7237413" cy="3454400"/>
          </a:xfrm>
        </p:spPr>
        <p:txBody>
          <a:bodyPr/>
          <a:lstStyle/>
          <a:p>
            <a:pPr algn="ctr"/>
            <a:r>
              <a:rPr lang="ru-RU" smtClean="0"/>
              <a:t>Решение.</a:t>
            </a:r>
          </a:p>
          <a:p>
            <a:pPr algn="l"/>
            <a:endParaRPr lang="ru-RU" smtClean="0"/>
          </a:p>
        </p:txBody>
      </p:sp>
      <p:graphicFrame>
        <p:nvGraphicFramePr>
          <p:cNvPr id="4133" name="Object 37"/>
          <p:cNvGraphicFramePr>
            <a:graphicFrameLocks noChangeAspect="1"/>
          </p:cNvGraphicFramePr>
          <p:nvPr/>
        </p:nvGraphicFramePr>
        <p:xfrm>
          <a:off x="4489450" y="3257550"/>
          <a:ext cx="165100" cy="342900"/>
        </p:xfrm>
        <a:graphic>
          <a:graphicData uri="http://schemas.openxmlformats.org/presentationml/2006/ole">
            <p:oleObj spid="_x0000_s4133" name="Формула" r:id="rId3" imgW="164880" imgH="342720" progId="Equation.3">
              <p:embed/>
            </p:oleObj>
          </a:graphicData>
        </a:graphic>
      </p:graphicFrame>
      <p:graphicFrame>
        <p:nvGraphicFramePr>
          <p:cNvPr id="4134" name="Object 38"/>
          <p:cNvGraphicFramePr>
            <a:graphicFrameLocks noChangeAspect="1"/>
          </p:cNvGraphicFramePr>
          <p:nvPr/>
        </p:nvGraphicFramePr>
        <p:xfrm>
          <a:off x="3851275" y="1557338"/>
          <a:ext cx="1828800" cy="342900"/>
        </p:xfrm>
        <a:graphic>
          <a:graphicData uri="http://schemas.openxmlformats.org/presentationml/2006/ole">
            <p:oleObj spid="_x0000_s4134" name="Формула" r:id="rId4" imgW="1828800" imgH="342720" progId="Equation.3">
              <p:embed/>
            </p:oleObj>
          </a:graphicData>
        </a:graphic>
      </p:graphicFrame>
      <p:graphicFrame>
        <p:nvGraphicFramePr>
          <p:cNvPr id="6" name="Object 39"/>
          <p:cNvGraphicFramePr>
            <a:graphicFrameLocks noChangeAspect="1"/>
          </p:cNvGraphicFramePr>
          <p:nvPr/>
        </p:nvGraphicFramePr>
        <p:xfrm>
          <a:off x="900113" y="2349500"/>
          <a:ext cx="3022600" cy="2044700"/>
        </p:xfrm>
        <a:graphic>
          <a:graphicData uri="http://schemas.openxmlformats.org/presentationml/2006/ole">
            <p:oleObj spid="_x0000_s4135" name="Формула" r:id="rId5" imgW="3022560" imgH="2044440" progId="Equation.3">
              <p:embed/>
            </p:oleObj>
          </a:graphicData>
        </a:graphic>
      </p:graphicFrame>
      <p:pic>
        <p:nvPicPr>
          <p:cNvPr id="4138" name="Picture 7" descr="2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58888" y="96838"/>
            <a:ext cx="1292225" cy="8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Rectangle 5"/>
          <p:cNvSpPr>
            <a:spLocks noGrp="1" noChangeArrowheads="1"/>
          </p:cNvSpPr>
          <p:nvPr>
            <p:ph type="title"/>
          </p:nvPr>
        </p:nvSpPr>
        <p:spPr>
          <a:xfrm>
            <a:off x="683420" y="334963"/>
            <a:ext cx="8137052" cy="114300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dirty="0" smtClean="0"/>
              <a:t>Определите вид последовательности</a:t>
            </a:r>
            <a:endParaRPr lang="ru-RU" sz="3600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28775"/>
            <a:ext cx="4906963" cy="4467225"/>
          </a:xfrm>
        </p:spPr>
        <p:txBody>
          <a:bodyPr/>
          <a:lstStyle/>
          <a:p>
            <a:r>
              <a:rPr lang="ru-RU" sz="3600" smtClean="0">
                <a:solidFill>
                  <a:srgbClr val="00FF00"/>
                </a:solidFill>
              </a:rPr>
              <a:t>1;2;3;4;5;…                  </a:t>
            </a:r>
          </a:p>
          <a:p>
            <a:r>
              <a:rPr lang="ru-RU" sz="3600" smtClean="0"/>
              <a:t>-2;-4;-8;-16;…</a:t>
            </a:r>
          </a:p>
          <a:p>
            <a:r>
              <a:rPr lang="ru-RU" sz="3600" smtClean="0">
                <a:solidFill>
                  <a:srgbClr val="FF00FF"/>
                </a:solidFill>
              </a:rPr>
              <a:t>7;7;7;7;…</a:t>
            </a:r>
          </a:p>
          <a:p>
            <a:r>
              <a:rPr lang="ru-RU" sz="3600" smtClean="0">
                <a:solidFill>
                  <a:srgbClr val="0000FF"/>
                </a:solidFill>
              </a:rPr>
              <a:t>10;1;0,1;0,01;…</a:t>
            </a:r>
          </a:p>
          <a:p>
            <a:r>
              <a:rPr lang="ru-RU" sz="3600" smtClean="0">
                <a:solidFill>
                  <a:srgbClr val="A50021"/>
                </a:solidFill>
              </a:rPr>
              <a:t>-5;10;-20;40;-80</a:t>
            </a:r>
            <a:r>
              <a:rPr lang="ru-RU" smtClean="0">
                <a:solidFill>
                  <a:srgbClr val="A50021"/>
                </a:solidFill>
              </a:rPr>
              <a:t>;…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867400" y="1628775"/>
            <a:ext cx="28194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3600" smtClean="0">
                <a:solidFill>
                  <a:srgbClr val="00FF00"/>
                </a:solidFill>
              </a:rPr>
              <a:t>d=1</a:t>
            </a:r>
          </a:p>
          <a:p>
            <a:pPr>
              <a:buFontTx/>
              <a:buNone/>
            </a:pPr>
            <a:r>
              <a:rPr lang="en-US" sz="3600" smtClean="0"/>
              <a:t>q=2</a:t>
            </a:r>
          </a:p>
          <a:p>
            <a:pPr>
              <a:buFontTx/>
              <a:buNone/>
            </a:pPr>
            <a:r>
              <a:rPr lang="en-US" sz="3600" smtClean="0">
                <a:solidFill>
                  <a:srgbClr val="FF00FF"/>
                </a:solidFill>
              </a:rPr>
              <a:t>d=0   q=1</a:t>
            </a:r>
          </a:p>
          <a:p>
            <a:pPr>
              <a:buFontTx/>
              <a:buNone/>
            </a:pPr>
            <a:r>
              <a:rPr lang="en-US" sz="3600" smtClean="0">
                <a:solidFill>
                  <a:srgbClr val="0000FF"/>
                </a:solidFill>
              </a:rPr>
              <a:t>q=0,1</a:t>
            </a:r>
          </a:p>
          <a:p>
            <a:pPr>
              <a:buFontTx/>
              <a:buNone/>
            </a:pPr>
            <a:r>
              <a:rPr lang="en-US" sz="3600" smtClean="0">
                <a:solidFill>
                  <a:srgbClr val="A50021"/>
                </a:solidFill>
              </a:rPr>
              <a:t>q=-2</a:t>
            </a:r>
            <a:endParaRPr lang="ru-RU" sz="3600" smtClean="0">
              <a:solidFill>
                <a:srgbClr val="A50021"/>
              </a:solidFill>
            </a:endParaRPr>
          </a:p>
        </p:txBody>
      </p:sp>
      <p:sp>
        <p:nvSpPr>
          <p:cNvPr id="30724" name="WordArt 4"/>
          <p:cNvSpPr>
            <a:spLocks noChangeArrowheads="1" noChangeShapeType="1" noTextEdit="1"/>
          </p:cNvSpPr>
          <p:nvPr/>
        </p:nvSpPr>
        <p:spPr bwMode="auto">
          <a:xfrm>
            <a:off x="755650" y="620713"/>
            <a:ext cx="76866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7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7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76250"/>
            <a:ext cx="7772400" cy="1470025"/>
          </a:xfrm>
        </p:spPr>
        <p:txBody>
          <a:bodyPr/>
          <a:lstStyle/>
          <a:p>
            <a:pPr marL="18288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Задача № 2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23850" y="2205038"/>
            <a:ext cx="8351838" cy="4103687"/>
          </a:xfrm>
        </p:spPr>
        <p:txBody>
          <a:bodyPr/>
          <a:lstStyle/>
          <a:p>
            <a:r>
              <a:rPr lang="ru-RU" sz="4400" b="1" smtClean="0"/>
              <a:t>Величины углов выпуклого четырехугольника образуют геометрическую прогрессию со знаменателем 2.Найдите эти углы.</a:t>
            </a:r>
            <a:r>
              <a:rPr lang="ru-RU" sz="3600" b="1" smtClean="0"/>
              <a:t> </a:t>
            </a:r>
          </a:p>
          <a:p>
            <a:endParaRPr lang="ru-RU" sz="2800" smtClean="0"/>
          </a:p>
        </p:txBody>
      </p:sp>
      <p:pic>
        <p:nvPicPr>
          <p:cNvPr id="31747" name="Picture 5" descr="b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188913"/>
            <a:ext cx="194945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6596213" cy="1296144"/>
          </a:xfrm>
        </p:spPr>
        <p:txBody>
          <a:bodyPr>
            <a:normAutofit fontScale="90000"/>
          </a:bodyPr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В</a:t>
            </a:r>
            <a:r>
              <a:rPr lang="ru-RU" sz="2800" dirty="0" smtClean="0"/>
              <a:t>ыберите утверждение, которое подходит вам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2420888"/>
            <a:ext cx="7128792" cy="3744416"/>
          </a:xfrm>
          <a:blipFill>
            <a:blip r:embed="rId2"/>
            <a:tile tx="0" ty="0" sx="100000" sy="100000" flip="none" algn="tl"/>
          </a:blipFill>
        </p:spPr>
        <p:txBody>
          <a:bodyPr rtlCol="0">
            <a:normAutofit/>
          </a:bodyPr>
          <a:lstStyle/>
          <a:p>
            <a:pPr marL="514350" indent="-514350" algn="l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28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Было </a:t>
            </a:r>
            <a:r>
              <a:rPr lang="ru-RU" sz="28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интересно и все </a:t>
            </a:r>
            <a:r>
              <a:rPr lang="ru-RU" sz="28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понятно.</a:t>
            </a:r>
          </a:p>
          <a:p>
            <a:pPr marL="514350" indent="-514350" algn="l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28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И</a:t>
            </a:r>
            <a:r>
              <a:rPr lang="ru-RU" sz="28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нтересно</a:t>
            </a:r>
            <a:r>
              <a:rPr lang="ru-RU" sz="28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, но испытываю небольшие </a:t>
            </a:r>
            <a:r>
              <a:rPr lang="ru-RU" sz="28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затруднения.</a:t>
            </a:r>
          </a:p>
          <a:p>
            <a:pPr marL="514350" indent="-514350" algn="l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28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М</a:t>
            </a:r>
            <a:r>
              <a:rPr lang="ru-RU" sz="28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ногое </a:t>
            </a:r>
            <a:r>
              <a:rPr lang="ru-RU" sz="28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непонятно, нужна помощь.</a:t>
            </a:r>
            <a:br>
              <a:rPr lang="ru-RU" sz="28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</a:br>
            <a:endParaRPr lang="ru-RU" sz="2800" b="1" dirty="0" smtClean="0">
              <a:gradFill>
                <a:gsLst>
                  <a:gs pos="0">
                    <a:prstClr val="black"/>
                  </a:gs>
                  <a:gs pos="40000">
                    <a:prstClr val="black">
                      <a:lumMod val="75000"/>
                      <a:lumOff val="25000"/>
                    </a:prstClr>
                  </a:gs>
                  <a:gs pos="100000">
                    <a:srgbClr val="212745">
                      <a:alpha val="65000"/>
                    </a:srgb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ea typeface="+mj-ea"/>
              <a:cs typeface="+mj-cs"/>
            </a:endParaRPr>
          </a:p>
          <a:p>
            <a:pPr algn="l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28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д/з: п.20 стр.101, № 271, №319 (по желанию)</a:t>
            </a:r>
            <a:endParaRPr lang="ru-RU" dirty="0"/>
          </a:p>
        </p:txBody>
      </p:sp>
      <p:pic>
        <p:nvPicPr>
          <p:cNvPr id="32771" name="Picture 2" descr="C:\Users\Учитель№1\Pictures\Школа\1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260350"/>
            <a:ext cx="1252537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1052513"/>
            <a:ext cx="8229600" cy="1143000"/>
          </a:xfrm>
        </p:spPr>
        <p:txBody>
          <a:bodyPr/>
          <a:lstStyle/>
          <a:p>
            <a:pPr marL="838200" indent="-83820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4000" dirty="0" smtClean="0"/>
          </a:p>
        </p:txBody>
      </p:sp>
      <p:sp>
        <p:nvSpPr>
          <p:cNvPr id="33794" name="Rectangle 9"/>
          <p:cNvSpPr>
            <a:spLocks noGrp="1" noChangeArrowheads="1"/>
          </p:cNvSpPr>
          <p:nvPr>
            <p:ph idx="4294967295"/>
          </p:nvPr>
        </p:nvSpPr>
        <p:spPr>
          <a:xfrm>
            <a:off x="539750" y="549275"/>
            <a:ext cx="8229600" cy="1871663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b="1" smtClean="0"/>
              <a:t>  А теперь, в конце урока хочется, чтобы вы выразили свое отношение к нашей сегодняшней работе и всему уроку в целом. Ответьте на вопросы в листах рефлексии и сдайте их мне. </a:t>
            </a:r>
          </a:p>
        </p:txBody>
      </p:sp>
      <p:sp>
        <p:nvSpPr>
          <p:cNvPr id="33795" name="Rectangle 14"/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pic>
        <p:nvPicPr>
          <p:cNvPr id="33796" name="Picture 13" descr="http://festival.1september.ru/articles/410046/Image1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539750" y="2133600"/>
            <a:ext cx="8208963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51700" y="5149850"/>
            <a:ext cx="950913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303748" y="5387400"/>
            <a:ext cx="4536504" cy="840161"/>
          </a:xfrm>
          <a:prstGeom prst="rect">
            <a:avLst/>
          </a:prstGeom>
          <a:noFill/>
        </p:spPr>
        <p:txBody>
          <a:bodyPr>
            <a:prstTxWarp prst="textChevron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+mn-lt"/>
              </a:rPr>
              <a:t>Спасибо за внимание!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33799" name="Picture 3" descr="C:\Users\Учитель№1\Pictures\Школа\5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663" y="4997450"/>
            <a:ext cx="145732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0347" y="836712"/>
            <a:ext cx="4079645" cy="1872208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Девиз урока: </a:t>
            </a:r>
            <a:br>
              <a:rPr lang="ru-RU" dirty="0" smtClean="0"/>
            </a:br>
            <a:r>
              <a:rPr lang="ru-RU" dirty="0" smtClean="0"/>
              <a:t>«Нельзя быть любознательным с ленцой…»</a:t>
            </a:r>
            <a:endParaRPr lang="ru-RU" dirty="0"/>
          </a:p>
        </p:txBody>
      </p:sp>
      <p:pic>
        <p:nvPicPr>
          <p:cNvPr id="2050" name="Picture 2" descr="C:\Users\Учитель№1\Pictures\Школа\alhambra_small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51388" y="836613"/>
            <a:ext cx="3492500" cy="4419600"/>
          </a:xfrm>
          <a:ln w="57150">
            <a:solidFill>
              <a:srgbClr val="0070C0"/>
            </a:solidFill>
          </a:ln>
        </p:spPr>
      </p:pic>
      <p:sp>
        <p:nvSpPr>
          <p:cNvPr id="14339" name="Текст 5"/>
          <p:cNvSpPr>
            <a:spLocks noGrp="1"/>
          </p:cNvSpPr>
          <p:nvPr>
            <p:ph type="body" sz="half" idx="2"/>
          </p:nvPr>
        </p:nvSpPr>
        <p:spPr>
          <a:xfrm>
            <a:off x="1076325" y="3497263"/>
            <a:ext cx="3387725" cy="213995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051" name="Picture 3" descr="C:\Users\Учитель№1\Pictures\Школа\EKZAM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3155950"/>
            <a:ext cx="3311525" cy="2649538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31640" y="548680"/>
            <a:ext cx="6668221" cy="936104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Личностные цели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258888" y="1916113"/>
            <a:ext cx="6734175" cy="3457575"/>
          </a:xfrm>
          <a:blipFill dpi="0" rotWithShape="1">
            <a:blip r:embed="rId2"/>
            <a:srcRect/>
            <a:tile tx="0" ty="0" sx="100000" sy="100000" flip="none" algn="tl"/>
          </a:blipFill>
          <a:ln>
            <a:solidFill>
              <a:srgbClr val="0070C0"/>
            </a:solidFill>
          </a:ln>
        </p:spPr>
        <p:txBody>
          <a:bodyPr/>
          <a:lstStyle/>
          <a:p>
            <a:pPr marL="457200" indent="-457200" algn="l">
              <a:buFont typeface="Trebuchet MS" pitchFamily="34" charset="0"/>
              <a:buAutoNum type="arabicPeriod"/>
            </a:pPr>
            <a:r>
              <a:rPr lang="ru-RU" smtClean="0"/>
              <a:t>Самостоятельно добывать знания</a:t>
            </a:r>
          </a:p>
          <a:p>
            <a:pPr marL="457200" indent="-457200" algn="l">
              <a:buFont typeface="Trebuchet MS" pitchFamily="34" charset="0"/>
              <a:buAutoNum type="arabicPeriod"/>
            </a:pPr>
            <a:r>
              <a:rPr lang="ru-RU" smtClean="0"/>
              <a:t>Уверенно и грамотно выражать свои мысли на математическом языке и языке формул.</a:t>
            </a:r>
          </a:p>
          <a:p>
            <a:pPr marL="457200" indent="-457200" algn="l">
              <a:buFont typeface="Trebuchet MS" pitchFamily="34" charset="0"/>
              <a:buAutoNum type="arabicPeriod"/>
            </a:pPr>
            <a:r>
              <a:rPr lang="ru-RU" smtClean="0"/>
              <a:t>Правильно и последовательно выполнять алгебраические преобразования.</a:t>
            </a:r>
          </a:p>
          <a:p>
            <a:pPr marL="457200" indent="-457200" algn="l">
              <a:buFont typeface="Trebuchet MS" pitchFamily="34" charset="0"/>
              <a:buAutoNum type="arabicPeriod"/>
            </a:pPr>
            <a:r>
              <a:rPr lang="ru-RU" smtClean="0"/>
              <a:t>Научиться ничего не принимать на веру.</a:t>
            </a:r>
          </a:p>
          <a:p>
            <a:pPr marL="457200" indent="-457200" algn="l">
              <a:buFont typeface="Trebuchet MS" pitchFamily="34" charset="0"/>
              <a:buAutoNum type="arabicPeriod"/>
            </a:pPr>
            <a:r>
              <a:rPr lang="ru-RU" smtClean="0"/>
              <a:t>Не боятся ошибок, развивать умение отстаивать свое мнение.</a:t>
            </a:r>
          </a:p>
          <a:p>
            <a:pPr marL="457200" indent="-457200" algn="l">
              <a:buFont typeface="Trebuchet MS" pitchFamily="34" charset="0"/>
              <a:buAutoNum type="arabicPeriod"/>
            </a:pPr>
            <a:endParaRPr lang="ru-RU" smtClean="0"/>
          </a:p>
          <a:p>
            <a:pPr marL="457200" indent="-457200" algn="l">
              <a:buFont typeface="Trebuchet MS" pitchFamily="34" charset="0"/>
              <a:buAutoNum type="arabicPeriod"/>
            </a:pPr>
            <a:endParaRPr lang="ru-RU" smtClean="0"/>
          </a:p>
          <a:p>
            <a:pPr marL="457200" indent="-457200" algn="l">
              <a:buFont typeface="Trebuchet MS" pitchFamily="34" charset="0"/>
              <a:buAutoNum type="arabicPeriod"/>
            </a:pPr>
            <a:endParaRPr lang="ru-RU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36904" cy="1944216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dirty="0" smtClean="0"/>
              <a:t>Задание: </a:t>
            </a:r>
            <a:br>
              <a:rPr lang="ru-RU" sz="3600" dirty="0" smtClean="0"/>
            </a:br>
            <a:r>
              <a:rPr lang="ru-RU" sz="3600" dirty="0" smtClean="0"/>
              <a:t>напишите в один из столбиков любую последовательность чисел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971550" y="2349500"/>
            <a:ext cx="3302000" cy="2735263"/>
          </a:xfrm>
          <a:blipFill dpi="0" rotWithShape="1">
            <a:blip r:embed="rId2"/>
            <a:srcRect/>
            <a:tile tx="0" ty="0" sx="100000" sy="100000" flip="none" algn="tl"/>
          </a:blipFill>
          <a:ln>
            <a:solidFill>
              <a:srgbClr val="0070C0"/>
            </a:solidFill>
          </a:ln>
        </p:spPr>
        <p:txBody>
          <a:bodyPr/>
          <a:lstStyle/>
          <a:p>
            <a:pPr marL="501650" indent="-457200">
              <a:buFont typeface="Trebuchet MS" pitchFamily="34" charset="0"/>
              <a:buAutoNum type="arabicPeriod"/>
            </a:pPr>
            <a:r>
              <a:rPr lang="ru-RU" smtClean="0"/>
              <a:t>2, 4, 6…</a:t>
            </a:r>
          </a:p>
          <a:p>
            <a:pPr marL="501650" indent="-457200">
              <a:buFont typeface="Trebuchet MS" pitchFamily="34" charset="0"/>
              <a:buAutoNum type="arabicPeriod"/>
            </a:pPr>
            <a:r>
              <a:rPr lang="ru-RU" smtClean="0"/>
              <a:t>- 1, 7, 23…</a:t>
            </a:r>
          </a:p>
          <a:p>
            <a:pPr marL="501650" indent="-457200">
              <a:buFont typeface="Trebuchet MS" pitchFamily="34" charset="0"/>
              <a:buAutoNum type="arabicPeriod"/>
            </a:pPr>
            <a:r>
              <a:rPr lang="ru-RU" smtClean="0"/>
              <a:t>1, 2, 4, 7…</a:t>
            </a:r>
          </a:p>
          <a:p>
            <a:pPr marL="501650" indent="-457200">
              <a:buFont typeface="Trebuchet MS" pitchFamily="34" charset="0"/>
              <a:buAutoNum type="arabicPeriod"/>
            </a:pPr>
            <a:r>
              <a:rPr lang="ru-RU" smtClean="0"/>
              <a:t>6, 6, 6, 6…</a:t>
            </a:r>
          </a:p>
          <a:p>
            <a:pPr marL="501650" indent="-457200">
              <a:buFont typeface="Trebuchet MS" pitchFamily="34" charset="0"/>
              <a:buAutoNum type="arabicPeriod"/>
            </a:pPr>
            <a:r>
              <a:rPr lang="ru-RU" smtClean="0"/>
              <a:t>-1, -2, -3…</a:t>
            </a:r>
          </a:p>
          <a:p>
            <a:pPr marL="501650" indent="-457200">
              <a:buFont typeface="Trebuchet MS" pitchFamily="34" charset="0"/>
              <a:buAutoNum type="arabicPeriod"/>
            </a:pPr>
            <a:r>
              <a:rPr lang="ru-RU" smtClean="0"/>
              <a:t>3, 4, 6, 7… </a:t>
            </a:r>
          </a:p>
          <a:p>
            <a:pPr marL="501650" indent="-457200">
              <a:buFont typeface="Trebuchet MS" pitchFamily="34" charset="0"/>
              <a:buAutoNum type="arabicPeriod"/>
            </a:pP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643438" y="2349500"/>
            <a:ext cx="3384550" cy="2735263"/>
          </a:xfrm>
          <a:blipFill dpi="0" rotWithShape="1">
            <a:blip r:embed="rId2"/>
            <a:srcRect/>
            <a:tile tx="0" ty="0" sx="100000" sy="100000" flip="none" algn="tl"/>
          </a:blipFill>
          <a:ln>
            <a:solidFill>
              <a:srgbClr val="0070C0"/>
            </a:solidFill>
          </a:ln>
        </p:spPr>
        <p:txBody>
          <a:bodyPr/>
          <a:lstStyle/>
          <a:p>
            <a:pPr marL="501650" indent="-457200">
              <a:buFont typeface="Trebuchet MS" pitchFamily="34" charset="0"/>
              <a:buAutoNum type="arabicPeriod"/>
            </a:pPr>
            <a:r>
              <a:rPr lang="ru-RU" smtClean="0"/>
              <a:t>3, 9, 27…</a:t>
            </a:r>
          </a:p>
          <a:p>
            <a:pPr marL="501650" indent="-457200">
              <a:buFont typeface="Trebuchet MS" pitchFamily="34" charset="0"/>
              <a:buAutoNum type="arabicPeriod"/>
            </a:pPr>
            <a:r>
              <a:rPr lang="ru-RU" smtClean="0"/>
              <a:t>1, - 1, 1, - 1…</a:t>
            </a:r>
          </a:p>
          <a:p>
            <a:pPr marL="501650" indent="-457200">
              <a:buFont typeface="Trebuchet MS" pitchFamily="34" charset="0"/>
              <a:buAutoNum type="arabicPeriod"/>
            </a:pPr>
            <a:r>
              <a:rPr lang="ru-RU" smtClean="0"/>
              <a:t>1, 3, 9, 27…</a:t>
            </a:r>
          </a:p>
          <a:p>
            <a:pPr marL="501650" indent="-457200">
              <a:buFont typeface="Trebuchet MS" pitchFamily="34" charset="0"/>
              <a:buAutoNum type="arabicPeriod"/>
            </a:pPr>
            <a:r>
              <a:rPr lang="ru-RU" smtClean="0"/>
              <a:t>2, -4, 6, -8…</a:t>
            </a:r>
          </a:p>
          <a:p>
            <a:pPr marL="501650" indent="-457200">
              <a:buFont typeface="Trebuchet MS" pitchFamily="34" charset="0"/>
              <a:buAutoNum type="arabicPeriod"/>
            </a:pPr>
            <a:r>
              <a:rPr lang="ru-RU" smtClean="0"/>
              <a:t>3, -3, 3, -3…</a:t>
            </a:r>
          </a:p>
          <a:p>
            <a:pPr marL="501650" indent="-457200">
              <a:buFont typeface="Trebuchet MS" pitchFamily="34" charset="0"/>
              <a:buAutoNum type="arabicPeriod"/>
            </a:pPr>
            <a:r>
              <a:rPr lang="ru-RU" smtClean="0"/>
              <a:t>10, 9, 8, 7…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334201" cy="1728192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dirty="0" smtClean="0"/>
              <a:t>Задание:</a:t>
            </a:r>
            <a:br>
              <a:rPr lang="ru-RU" sz="3600" dirty="0" smtClean="0"/>
            </a:br>
            <a:r>
              <a:rPr lang="ru-RU" sz="3600" dirty="0" smtClean="0"/>
              <a:t>сравните математические объекты в каждой группе</a:t>
            </a: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4008" y="2636912"/>
            <a:ext cx="3346704" cy="3474720"/>
          </a:xfrm>
          <a:blipFill>
            <a:blip r:embed="rId2"/>
            <a:tile tx="0" ty="0" sx="100000" sy="100000" flip="none" algn="tl"/>
          </a:blipFill>
          <a:ln>
            <a:solidFill>
              <a:srgbClr val="0070C0"/>
            </a:solidFill>
          </a:ln>
        </p:spPr>
        <p:txBody>
          <a:bodyPr rtlCol="0">
            <a:prstTxWarp prst="textInflateBottom">
              <a:avLst/>
            </a:prstTxWarp>
            <a:normAutofit/>
          </a:bodyPr>
          <a:lstStyle/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Выбери меня, выбери меня…</a:t>
            </a:r>
            <a:endParaRPr lang="ru-RU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218" name="Picture 2" descr="C:\Users\Учитель№1\Pictures\Школа\20.gif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/>
          <a:srcRect/>
          <a:stretch>
            <a:fillRect/>
          </a:stretch>
        </p:blipFill>
        <p:spPr>
          <a:xfrm>
            <a:off x="1617663" y="3141663"/>
            <a:ext cx="2343150" cy="24669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20880" cy="1584176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dirty="0" smtClean="0"/>
              <a:t>«Математику нельзя изучать, наблюдая, как это делает сосед…»</a:t>
            </a:r>
            <a:br>
              <a:rPr lang="ru-RU" sz="3200" dirty="0" smtClean="0"/>
            </a:br>
            <a:r>
              <a:rPr lang="ru-RU" sz="3200" dirty="0"/>
              <a:t> </a:t>
            </a:r>
            <a:r>
              <a:rPr lang="ru-RU" sz="3200" dirty="0" smtClean="0"/>
              <a:t>                          </a:t>
            </a:r>
            <a:r>
              <a:rPr lang="ru-RU" sz="3200" dirty="0" err="1" smtClean="0"/>
              <a:t>Айвен</a:t>
            </a:r>
            <a:r>
              <a:rPr lang="ru-RU" sz="3200" dirty="0" smtClean="0"/>
              <a:t> </a:t>
            </a:r>
            <a:r>
              <a:rPr lang="ru-RU" sz="3200" dirty="0" err="1" smtClean="0"/>
              <a:t>Нивен</a:t>
            </a: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1259632" y="2348880"/>
            <a:ext cx="6400800" cy="3474720"/>
          </a:xfrm>
          <a:blipFill>
            <a:blip r:embed="rId2"/>
            <a:tile tx="0" ty="0" sx="100000" sy="100000" flip="none" algn="tl"/>
          </a:blipFill>
          <a:ln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>
            <a:normAutofit/>
          </a:bodyPr>
          <a:lstStyle/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Тема урока: «Геометрическая прогрессия»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Цель урока: сформулировать определение геометрической прогрессии, составить различные способы нахождения элементов геометрической прогрессии.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352928" cy="114300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Математический диктант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650" y="1700213"/>
            <a:ext cx="7848600" cy="4681537"/>
          </a:xfrm>
        </p:spPr>
        <p:txBody>
          <a:bodyPr rtlCol="0">
            <a:normAutofit fontScale="92500" lnSpcReduction="10000"/>
          </a:bodyPr>
          <a:lstStyle/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Задана последовательность чисел: 7, 11, 15… Указать четвертый член этой последовательности и ее вид.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Запишите первые пять членов арифметической прогрессии, если известен ее первый член, он равен 8 и разность </a:t>
            </a:r>
            <a:r>
              <a:rPr lang="ru-RU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а.п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которая равна -3.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Запишите первые четыре члена последовательности, если известен ее первый член, он равен 27 и каждый следующий меньше предыдущего в 3 раза.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Дана последовательность чисел: 2, 4, 8, 16… укажите закономерность, по которой находят ее члены.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Найдите произведение второго и четвертого членов этой последовательности, извлеките корень из полученного произведения, какому члену последовательности равен поученный результат?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272808" cy="114300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Проверка выполнения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31913" y="2349500"/>
            <a:ext cx="6400800" cy="3473450"/>
          </a:xfrm>
        </p:spPr>
        <p:txBody>
          <a:bodyPr rtlCol="0">
            <a:normAutofit/>
          </a:bodyPr>
          <a:lstStyle/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19, арифметическая прогрессия.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8, 5, 2, -1, -4.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27, 9, 3, 1.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Каждый	 следующий член больше предыдущего в 2 раза.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64, 8, третьему члену.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80919" cy="1224136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Определение геометрической прогрессии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quarter" idx="13"/>
          </p:nvPr>
        </p:nvSpPr>
        <p:spPr>
          <a:xfrm>
            <a:off x="1042988" y="2420938"/>
            <a:ext cx="3446462" cy="3455987"/>
          </a:xfr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rgbClr val="0070C0"/>
            </a:solidFill>
          </a:ln>
        </p:spPr>
        <p:txBody>
          <a:bodyPr/>
          <a:lstStyle/>
          <a:p>
            <a:pPr marL="44450" indent="0">
              <a:buFont typeface="Georgia" pitchFamily="18" charset="0"/>
              <a:buNone/>
            </a:pPr>
            <a:r>
              <a:rPr lang="ru-RU" u="sng" smtClean="0"/>
              <a:t>Ученик:</a:t>
            </a:r>
          </a:p>
          <a:p>
            <a:pPr marL="44450" indent="0">
              <a:buFont typeface="Georgia" pitchFamily="18" charset="0"/>
              <a:buNone/>
            </a:pPr>
            <a:r>
              <a:rPr lang="ru-RU" smtClean="0"/>
              <a:t>Последовательность, в которой каждый следующий ее член изменяется в несколько раз называется геометрической прогрессией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quarter" idx="14"/>
          </p:nvPr>
        </p:nvSpPr>
        <p:spPr>
          <a:xfrm>
            <a:off x="4787900" y="2420938"/>
            <a:ext cx="3346450" cy="3475037"/>
          </a:xfrm>
          <a:blipFill>
            <a:blip r:embed="rId3"/>
            <a:tile tx="0" ty="0" sx="100000" sy="100000" flip="none" algn="tl"/>
          </a:blipFill>
          <a:ln>
            <a:solidFill>
              <a:srgbClr val="0070C0"/>
            </a:solidFill>
          </a:ln>
        </p:spPr>
        <p:txBody>
          <a:bodyPr rtlCol="0">
            <a:normAutofit fontScale="85000" lnSpcReduction="20000"/>
          </a:bodyPr>
          <a:lstStyle/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Автор: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Числовая последовательность 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называется геометрической прогрессией, если для всех натуральных 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выполняется равенство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 –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некоторое число, неравное нулю.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1040" name="Object 16"/>
          <p:cNvGraphicFramePr>
            <a:graphicFrameLocks noChangeAspect="1"/>
          </p:cNvGraphicFramePr>
          <p:nvPr/>
        </p:nvGraphicFramePr>
        <p:xfrm>
          <a:off x="4932363" y="3284538"/>
          <a:ext cx="1727200" cy="342900"/>
        </p:xfrm>
        <a:graphic>
          <a:graphicData uri="http://schemas.openxmlformats.org/presentationml/2006/ole">
            <p:oleObj spid="_x0000_s1040" name="Формула" r:id="rId4" imgW="1726920" imgH="342720" progId="Equation.3">
              <p:embed/>
            </p:oleObj>
          </a:graphicData>
        </a:graphic>
      </p:graphicFrame>
      <p:graphicFrame>
        <p:nvGraphicFramePr>
          <p:cNvPr id="1041" name="Object 17"/>
          <p:cNvGraphicFramePr>
            <a:graphicFrameLocks noChangeAspect="1"/>
          </p:cNvGraphicFramePr>
          <p:nvPr/>
        </p:nvGraphicFramePr>
        <p:xfrm>
          <a:off x="4932363" y="4941888"/>
          <a:ext cx="1854200" cy="342900"/>
        </p:xfrm>
        <a:graphic>
          <a:graphicData uri="http://schemas.openxmlformats.org/presentationml/2006/ole">
            <p:oleObj spid="_x0000_s1041" name="Формула" r:id="rId5" imgW="1854000" imgH="342720" progId="Equation.3">
              <p:embed/>
            </p:oleObj>
          </a:graphicData>
        </a:graphic>
      </p:graphicFrame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86100" y="4808538"/>
            <a:ext cx="11715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animBg="1"/>
      <p:bldP spid="11" grpId="0" build="p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516</TotalTime>
  <Words>358</Words>
  <Application>Microsoft Office PowerPoint</Application>
  <PresentationFormat>Экран (4:3)</PresentationFormat>
  <Paragraphs>62</Paragraphs>
  <Slides>17</Slides>
  <Notes>0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Trebuchet MS</vt:lpstr>
      <vt:lpstr>Arial</vt:lpstr>
      <vt:lpstr>Georgia</vt:lpstr>
      <vt:lpstr>Calibri</vt:lpstr>
      <vt:lpstr>Воздушный поток</vt:lpstr>
      <vt:lpstr>Воздушный поток</vt:lpstr>
      <vt:lpstr>Воздушный поток</vt:lpstr>
      <vt:lpstr>Воздушный поток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алгебры в 9 классе по теме «Геометрическая прогрессия»</dc:title>
  <dc:creator>Учитель№1</dc:creator>
  <cp:lastModifiedBy>User</cp:lastModifiedBy>
  <cp:revision>34</cp:revision>
  <dcterms:created xsi:type="dcterms:W3CDTF">2013-02-12T20:03:22Z</dcterms:created>
  <dcterms:modified xsi:type="dcterms:W3CDTF">2013-03-23T16:25:09Z</dcterms:modified>
</cp:coreProperties>
</file>