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16" r:id="rId2"/>
  </p:sldMasterIdLst>
  <p:notesMasterIdLst>
    <p:notesMasterId r:id="rId40"/>
  </p:notesMasterIdLst>
  <p:sldIdLst>
    <p:sldId id="300" r:id="rId3"/>
    <p:sldId id="301" r:id="rId4"/>
    <p:sldId id="288" r:id="rId5"/>
    <p:sldId id="289" r:id="rId6"/>
    <p:sldId id="299" r:id="rId7"/>
    <p:sldId id="278" r:id="rId8"/>
    <p:sldId id="281" r:id="rId9"/>
    <p:sldId id="283" r:id="rId10"/>
    <p:sldId id="285" r:id="rId11"/>
    <p:sldId id="279" r:id="rId12"/>
    <p:sldId id="280" r:id="rId13"/>
    <p:sldId id="277" r:id="rId14"/>
    <p:sldId id="282" r:id="rId15"/>
    <p:sldId id="284" r:id="rId16"/>
    <p:sldId id="290" r:id="rId17"/>
    <p:sldId id="266" r:id="rId18"/>
    <p:sldId id="265" r:id="rId19"/>
    <p:sldId id="261" r:id="rId20"/>
    <p:sldId id="256" r:id="rId21"/>
    <p:sldId id="262" r:id="rId22"/>
    <p:sldId id="257" r:id="rId23"/>
    <p:sldId id="263" r:id="rId24"/>
    <p:sldId id="264" r:id="rId25"/>
    <p:sldId id="291" r:id="rId26"/>
    <p:sldId id="269" r:id="rId27"/>
    <p:sldId id="270" r:id="rId28"/>
    <p:sldId id="271" r:id="rId29"/>
    <p:sldId id="272" r:id="rId30"/>
    <p:sldId id="286" r:id="rId31"/>
    <p:sldId id="308" r:id="rId32"/>
    <p:sldId id="302" r:id="rId33"/>
    <p:sldId id="303" r:id="rId34"/>
    <p:sldId id="304" r:id="rId35"/>
    <p:sldId id="305" r:id="rId36"/>
    <p:sldId id="306" r:id="rId37"/>
    <p:sldId id="307" r:id="rId38"/>
    <p:sldId id="309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53D5"/>
    <a:srgbClr val="4B25EF"/>
    <a:srgbClr val="3BD943"/>
    <a:srgbClr val="06521A"/>
    <a:srgbClr val="66FF66"/>
    <a:srgbClr val="66FF33"/>
    <a:srgbClr val="155733"/>
    <a:srgbClr val="077B1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869699F-10B3-4C0C-8158-C2E89660F50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4A771F-76A2-4A80-9720-47C944D36D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7D823C-3295-4C47-8336-642A2239405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atin typeface="Arial" charset="0"/>
              </a:rPr>
              <a:t>За каждый отгаданный ребус  два очка.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342880" y="4714884"/>
            <a:ext cx="7772400" cy="1470025"/>
          </a:xfrm>
        </p:spPr>
        <p:txBody>
          <a:bodyPr>
            <a:normAutofit/>
          </a:bodyPr>
          <a:lstStyle>
            <a:lvl1pPr>
              <a:defRPr sz="5400" b="1" cap="none" spc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8588" y="578645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 smtClean="0"/>
              <a:t>Образец подзаголовка</a:t>
            </a:r>
            <a:endParaRPr lang="en-US" altLang="zh-CN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5CBD6-FB4D-4F15-9DB6-FA71912001EA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CAC27-B22A-4167-8FED-49335DCF1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DFA71-3AD3-4E9A-861A-59D640BFF512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03B33-18BA-4757-8BE7-18AF207B8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9F268-74CD-4A2E-9D08-477E83AB0CB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91DA4-015C-4E6F-8C38-5D0BBC5383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4B4D7-92F2-4593-84AA-8466C4846E96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6F3AF-8C5D-41D1-BC15-2F5DD8F58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7B7DE-4C30-44BB-A36E-6A3BAB0EE7F9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6C6C5-80B8-4854-8769-2CE62347C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13E01-D367-448D-88BB-C2FC58997B7A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B6243-9C6B-4B5F-9002-BD508EEAC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814A8-AB79-4E11-9201-B34BCD0D7287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90861-C250-4D50-90BC-64186ABE7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68BE6-6475-4280-B0C7-38C784ECD8FA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0712A-FE28-48C7-A8FA-94575969D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9D562-12A1-4D67-917D-8EA193878353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3DB8-ED40-4FE5-84F2-9E05212F6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B5501-7CC3-43A2-B5AA-DFBF45860755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B432F-99A6-47F5-A7D6-428E76420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-571536" y="-71462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 dirty="0"/>
          </a:p>
        </p:txBody>
      </p:sp>
      <p:sp>
        <p:nvSpPr>
          <p:cNvPr id="7" name="SmartArt 占位符 6"/>
          <p:cNvSpPr>
            <a:spLocks noGrp="1"/>
          </p:cNvSpPr>
          <p:nvPr>
            <p:ph type="dgm" sz="quarter" idx="11"/>
          </p:nvPr>
        </p:nvSpPr>
        <p:spPr>
          <a:xfrm>
            <a:off x="714348" y="1785938"/>
            <a:ext cx="4572007" cy="4143392"/>
          </a:xfrm>
        </p:spPr>
        <p:txBody>
          <a:bodyPr rtlCol="0">
            <a:normAutofit/>
          </a:bodyPr>
          <a:lstStyle/>
          <a:p>
            <a:pPr lvl="0"/>
            <a:r>
              <a:rPr lang="ru-RU" altLang="zh-CN" noProof="0" smtClean="0"/>
              <a:t>Вставка рисунка SmartArt</a:t>
            </a:r>
            <a:endParaRPr lang="zh-CN" altLang="en-US" noProof="0"/>
          </a:p>
        </p:txBody>
      </p:sp>
      <p:sp>
        <p:nvSpPr>
          <p:cNvPr id="10" name="内容占位符 9"/>
          <p:cNvSpPr>
            <a:spLocks noGrp="1"/>
          </p:cNvSpPr>
          <p:nvPr>
            <p:ph sz="quarter" idx="12"/>
          </p:nvPr>
        </p:nvSpPr>
        <p:spPr>
          <a:xfrm>
            <a:off x="5429250" y="1785938"/>
            <a:ext cx="3214688" cy="4143375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A7FA9-44D8-4DEB-80F6-B152188147FE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064AA-BDBD-4FC1-A000-68680E92A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-642974" y="-24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 dirty="0"/>
          </a:p>
        </p:txBody>
      </p:sp>
      <p:sp>
        <p:nvSpPr>
          <p:cNvPr id="5" name="SmartArt 占位符 4"/>
          <p:cNvSpPr>
            <a:spLocks noGrp="1"/>
          </p:cNvSpPr>
          <p:nvPr>
            <p:ph type="dgm" sz="quarter" idx="10"/>
          </p:nvPr>
        </p:nvSpPr>
        <p:spPr>
          <a:xfrm>
            <a:off x="714375" y="1857375"/>
            <a:ext cx="4000500" cy="4286250"/>
          </a:xfrm>
        </p:spPr>
        <p:txBody>
          <a:bodyPr rtlCol="0">
            <a:normAutofit/>
          </a:bodyPr>
          <a:lstStyle/>
          <a:p>
            <a:pPr lvl="0"/>
            <a:r>
              <a:rPr lang="ru-RU" altLang="zh-CN" noProof="0" smtClean="0"/>
              <a:t>Вставка рисунка SmartArt</a:t>
            </a:r>
            <a:endParaRPr lang="zh-CN" altLang="en-US" noProof="0"/>
          </a:p>
        </p:txBody>
      </p:sp>
      <p:sp>
        <p:nvSpPr>
          <p:cNvPr id="8" name="内容占位符 7"/>
          <p:cNvSpPr>
            <a:spLocks noGrp="1"/>
          </p:cNvSpPr>
          <p:nvPr>
            <p:ph sz="quarter" idx="11"/>
          </p:nvPr>
        </p:nvSpPr>
        <p:spPr>
          <a:xfrm>
            <a:off x="5000625" y="1857375"/>
            <a:ext cx="3714750" cy="428625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28596" y="1714487"/>
            <a:ext cx="2071703" cy="2071703"/>
          </a:xfrm>
        </p:spPr>
        <p:txBody>
          <a:bodyPr rtlCol="0">
            <a:normAutofit/>
          </a:bodyPr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2571735" y="1714488"/>
            <a:ext cx="2071703" cy="2071703"/>
          </a:xfrm>
        </p:spPr>
        <p:txBody>
          <a:bodyPr rtlCol="0">
            <a:normAutofit/>
          </a:bodyPr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428595" y="3857627"/>
            <a:ext cx="2071703" cy="2071703"/>
          </a:xfrm>
        </p:spPr>
        <p:txBody>
          <a:bodyPr rtlCol="0">
            <a:normAutofit/>
          </a:bodyPr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2571736" y="3857627"/>
            <a:ext cx="2071703" cy="2071703"/>
          </a:xfrm>
        </p:spPr>
        <p:txBody>
          <a:bodyPr rtlCol="0">
            <a:normAutofit/>
          </a:bodyPr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-785850" y="-16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4"/>
          </p:nvPr>
        </p:nvSpPr>
        <p:spPr>
          <a:xfrm>
            <a:off x="4786313" y="1714500"/>
            <a:ext cx="3786187" cy="4214813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标题幻灯片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00063" y="1143000"/>
            <a:ext cx="8143875" cy="1357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与标题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-928726" y="5143512"/>
            <a:ext cx="8229600" cy="1143000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FE8F8-71F3-4C40-B2AB-B568E7DC0CF5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568BD-099C-4A0A-AECD-43D6F2E04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A69D4-E2BE-45C1-B7D4-A06DA6F6D7ED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AAA96-F665-4F97-A4AC-2B807BB44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CE58E6-CDC4-4EAA-BE97-76279527D676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4B00143-8F4A-406D-8CCD-5ABA56B64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35" r:id="rId8"/>
    <p:sldLayoutId id="2147483736" r:id="rId9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3ABEA50-5E87-4BF6-AB36-6FCB7424DAE4}" type="datetimeFigureOut">
              <a:rPr lang="ru-RU"/>
              <a:pPr>
                <a:defRPr/>
              </a:pPr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DE7BA15-16AD-4AF3-B71D-0604F5982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2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8.xml"/><Relationship Id="rId6" Type="http://schemas.openxmlformats.org/officeDocument/2006/relationships/slide" Target="slide20.xml"/><Relationship Id="rId5" Type="http://schemas.openxmlformats.org/officeDocument/2006/relationships/slide" Target="slide19.xml"/><Relationship Id="rId10" Type="http://schemas.openxmlformats.org/officeDocument/2006/relationships/slide" Target="slide3.xml"/><Relationship Id="rId4" Type="http://schemas.openxmlformats.org/officeDocument/2006/relationships/slide" Target="slide18.xml"/><Relationship Id="rId9" Type="http://schemas.openxmlformats.org/officeDocument/2006/relationships/slide" Target="slide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15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1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15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15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15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15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15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Relationship Id="rId6" Type="http://schemas.openxmlformats.org/officeDocument/2006/relationships/slide" Target="slide15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8.xml"/><Relationship Id="rId5" Type="http://schemas.openxmlformats.org/officeDocument/2006/relationships/slide" Target="slide3.xml"/><Relationship Id="rId4" Type="http://schemas.openxmlformats.org/officeDocument/2006/relationships/slide" Target="slide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1.xml"/><Relationship Id="rId4" Type="http://schemas.openxmlformats.org/officeDocument/2006/relationships/slide" Target="slid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slide" Target="slide24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9.xml"/><Relationship Id="rId4" Type="http://schemas.openxmlformats.org/officeDocument/2006/relationships/slide" Target="slide24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6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10" Type="http://schemas.openxmlformats.org/officeDocument/2006/relationships/slide" Target="slide3.xml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30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8.xml"/><Relationship Id="rId6" Type="http://schemas.openxmlformats.org/officeDocument/2006/relationships/slide" Target="slide29.xml"/><Relationship Id="rId5" Type="http://schemas.openxmlformats.org/officeDocument/2006/relationships/image" Target="../media/image6.jpeg"/><Relationship Id="rId4" Type="http://schemas.openxmlformats.org/officeDocument/2006/relationships/slide" Target="slide1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37.xml"/><Relationship Id="rId3" Type="http://schemas.openxmlformats.org/officeDocument/2006/relationships/slide" Target="slide32.xml"/><Relationship Id="rId7" Type="http://schemas.openxmlformats.org/officeDocument/2006/relationships/slide" Target="slide36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8.xml"/><Relationship Id="rId6" Type="http://schemas.openxmlformats.org/officeDocument/2006/relationships/slide" Target="slide35.xml"/><Relationship Id="rId5" Type="http://schemas.openxmlformats.org/officeDocument/2006/relationships/slide" Target="slide34.xml"/><Relationship Id="rId4" Type="http://schemas.openxmlformats.org/officeDocument/2006/relationships/slide" Target="slide3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" Target="slide30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slide" Target="slide30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slide" Target="slide30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slide" Target="slide30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slide" Target="slide30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slide" Target="slide30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12.xml"/><Relationship Id="rId12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3.xml"/><Relationship Id="rId11" Type="http://schemas.openxmlformats.org/officeDocument/2006/relationships/slide" Target="slide7.xml"/><Relationship Id="rId5" Type="http://schemas.openxmlformats.org/officeDocument/2006/relationships/slide" Target="slide11.xml"/><Relationship Id="rId10" Type="http://schemas.openxmlformats.org/officeDocument/2006/relationships/slide" Target="slide6.xml"/><Relationship Id="rId4" Type="http://schemas.openxmlformats.org/officeDocument/2006/relationships/slide" Target="slide10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75" y="6000750"/>
            <a:ext cx="4143375" cy="857250"/>
          </a:xfrm>
        </p:spPr>
        <p:txBody>
          <a:bodyPr/>
          <a:lstStyle/>
          <a:p>
            <a:r>
              <a:rPr lang="ru-RU" sz="2000" b="1" smtClean="0">
                <a:solidFill>
                  <a:srgbClr val="0070C0"/>
                </a:solidFill>
              </a:rPr>
              <a:t>МБОУ СОШ № 3 ст.Павловской</a:t>
            </a:r>
          </a:p>
          <a:p>
            <a:r>
              <a:rPr lang="ru-RU" sz="2000" b="1" smtClean="0">
                <a:solidFill>
                  <a:srgbClr val="0070C0"/>
                </a:solidFill>
              </a:rPr>
              <a:t>18.01.2013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214422"/>
            <a:ext cx="7858181" cy="36317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15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hance" pitchFamily="34" charset="0"/>
              </a:rPr>
              <a:t>Диалоги </a:t>
            </a:r>
          </a:p>
          <a:p>
            <a:pPr algn="ctr">
              <a:defRPr/>
            </a:pPr>
            <a:r>
              <a:rPr lang="ru-RU" sz="115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hance" pitchFamily="34" charset="0"/>
              </a:rPr>
              <a:t>о животных</a:t>
            </a:r>
          </a:p>
        </p:txBody>
      </p:sp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214313" y="142875"/>
            <a:ext cx="25717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DecorCTT" pitchFamily="2" charset="0"/>
              </a:rPr>
              <a:t>Неделя биологии, экологии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1016000" y="928688"/>
            <a:ext cx="5068888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Этот маленький медведь</a:t>
            </a:r>
          </a:p>
          <a:p>
            <a:r>
              <a:rPr lang="ru-RU" sz="3200">
                <a:latin typeface="Calibri" pitchFamily="34" charset="0"/>
              </a:rPr>
              <a:t>На ветвях привык сидеть.</a:t>
            </a:r>
          </a:p>
          <a:p>
            <a:r>
              <a:rPr lang="ru-RU" sz="3200">
                <a:latin typeface="Calibri" pitchFamily="34" charset="0"/>
              </a:rPr>
              <a:t>Есть и сумка у него</a:t>
            </a:r>
          </a:p>
          <a:p>
            <a:r>
              <a:rPr lang="ru-RU" sz="3200">
                <a:latin typeface="Calibri" pitchFamily="34" charset="0"/>
              </a:rPr>
              <a:t>Для потомства своего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786063" y="4500563"/>
            <a:ext cx="2214562" cy="785812"/>
          </a:xfrm>
          <a:prstGeom prst="round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коала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292725" y="2060575"/>
            <a:ext cx="3351213" cy="41544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38100"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500063" y="5572125"/>
            <a:ext cx="928687" cy="714375"/>
          </a:xfrm>
          <a:prstGeom prst="actionButtonHome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4107656" y="-4107656"/>
            <a:ext cx="500063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4536282" y="2250281"/>
            <a:ext cx="500062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500188" y="928688"/>
            <a:ext cx="5519737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Меньше тигра, больше кошки,</a:t>
            </a:r>
          </a:p>
          <a:p>
            <a:r>
              <a:rPr lang="ru-RU" sz="3200">
                <a:latin typeface="Calibri" pitchFamily="34" charset="0"/>
              </a:rPr>
              <a:t>Над ушами – кисти – рожки,</a:t>
            </a:r>
          </a:p>
          <a:p>
            <a:r>
              <a:rPr lang="ru-RU" sz="3200">
                <a:latin typeface="Calibri" pitchFamily="34" charset="0"/>
              </a:rPr>
              <a:t>С виду краток, но не верь:</a:t>
            </a:r>
          </a:p>
          <a:p>
            <a:r>
              <a:rPr lang="ru-RU" sz="3200">
                <a:latin typeface="Calibri" pitchFamily="34" charset="0"/>
              </a:rPr>
              <a:t>Страшен в гневе этот зверь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31913" y="4286250"/>
            <a:ext cx="1857375" cy="714375"/>
          </a:xfrm>
          <a:prstGeom prst="round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рысь</a:t>
            </a:r>
          </a:p>
        </p:txBody>
      </p:sp>
      <p:pic>
        <p:nvPicPr>
          <p:cNvPr id="4" name="Рисунок 3" descr="lynx-bab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2928938"/>
            <a:ext cx="4891088" cy="3371850"/>
          </a:xfrm>
          <a:prstGeom prst="rect">
            <a:avLst/>
          </a:prstGeom>
          <a:noFill/>
          <a:ln w="38100">
            <a:solidFill>
              <a:srgbClr val="06521A"/>
            </a:solidFill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428625" y="5572125"/>
            <a:ext cx="928688" cy="714375"/>
          </a:xfrm>
          <a:prstGeom prst="actionButtonHome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4107656" y="-4107656"/>
            <a:ext cx="500063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4536282" y="2250281"/>
            <a:ext cx="500062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1143000" y="857250"/>
            <a:ext cx="50165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Он на дне морском живет.</a:t>
            </a:r>
          </a:p>
          <a:p>
            <a:r>
              <a:rPr lang="ru-RU" sz="3200">
                <a:latin typeface="Calibri" pitchFamily="34" charset="0"/>
              </a:rPr>
              <a:t>Боком движется вперед.</a:t>
            </a:r>
          </a:p>
          <a:p>
            <a:r>
              <a:rPr lang="ru-RU" sz="3200">
                <a:latin typeface="Calibri" pitchFamily="34" charset="0"/>
              </a:rPr>
              <a:t>Клешни режут, словно нож,</a:t>
            </a:r>
          </a:p>
          <a:p>
            <a:r>
              <a:rPr lang="ru-RU" sz="3200">
                <a:latin typeface="Calibri" pitchFamily="34" charset="0"/>
              </a:rPr>
              <a:t>С пауком большим он схож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88" y="4143375"/>
            <a:ext cx="2357437" cy="785813"/>
          </a:xfrm>
          <a:prstGeom prst="round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краб</a:t>
            </a:r>
          </a:p>
        </p:txBody>
      </p:sp>
      <p:pic>
        <p:nvPicPr>
          <p:cNvPr id="6" name="Рисунок 5" descr="618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05188" y="3214688"/>
            <a:ext cx="5238750" cy="2857500"/>
          </a:xfrm>
          <a:prstGeom prst="rect">
            <a:avLst/>
          </a:prstGeom>
          <a:noFill/>
          <a:ln w="38100">
            <a:solidFill>
              <a:srgbClr val="06521A"/>
            </a:solidFill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428625" y="5643563"/>
            <a:ext cx="928688" cy="714375"/>
          </a:xfrm>
          <a:prstGeom prst="actionButtonHome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4107656" y="-4107656"/>
            <a:ext cx="500063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4536282" y="2250281"/>
            <a:ext cx="500062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684213" y="908050"/>
            <a:ext cx="77343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Копыта у зверя того и рога,</a:t>
            </a:r>
          </a:p>
          <a:p>
            <a:r>
              <a:rPr lang="ru-RU" sz="3200">
                <a:latin typeface="Calibri" pitchFamily="34" charset="0"/>
              </a:rPr>
              <a:t>Он смело встречает ими врага,</a:t>
            </a:r>
          </a:p>
          <a:p>
            <a:r>
              <a:rPr lang="ru-RU" sz="3200">
                <a:latin typeface="Calibri" pitchFamily="34" charset="0"/>
              </a:rPr>
              <a:t>И коли прогнал его и победил,</a:t>
            </a:r>
          </a:p>
          <a:p>
            <a:r>
              <a:rPr lang="ru-RU" sz="3200">
                <a:latin typeface="Calibri" pitchFamily="34" charset="0"/>
              </a:rPr>
              <a:t>То тут же  всем громко о том протрубил</a:t>
            </a:r>
          </a:p>
        </p:txBody>
      </p:sp>
      <p:pic>
        <p:nvPicPr>
          <p:cNvPr id="5" name="Рисунок 4" descr="50003a9b6bd2dd00c92d1662062ff3f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3071813"/>
            <a:ext cx="5715000" cy="3213100"/>
          </a:xfrm>
          <a:prstGeom prst="rect">
            <a:avLst/>
          </a:prstGeom>
          <a:noFill/>
          <a:ln w="28575">
            <a:solidFill>
              <a:srgbClr val="06521A"/>
            </a:solidFill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928688" y="4429125"/>
            <a:ext cx="1714500" cy="785813"/>
          </a:xfrm>
          <a:prstGeom prst="round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лось</a:t>
            </a: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500063" y="5572125"/>
            <a:ext cx="928687" cy="714375"/>
          </a:xfrm>
          <a:prstGeom prst="actionButtonHome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4107656" y="-4107656"/>
            <a:ext cx="500063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5400000">
            <a:off x="4536282" y="2250281"/>
            <a:ext cx="500062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1214438" y="714375"/>
            <a:ext cx="4649787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Землекоп совсем слепой,</a:t>
            </a:r>
          </a:p>
          <a:p>
            <a:r>
              <a:rPr lang="ru-RU" sz="3200">
                <a:latin typeface="Calibri" pitchFamily="34" charset="0"/>
              </a:rPr>
              <a:t>Роет норы под землей,</a:t>
            </a:r>
          </a:p>
          <a:p>
            <a:r>
              <a:rPr lang="ru-RU" sz="3200">
                <a:latin typeface="Calibri" pitchFamily="34" charset="0"/>
              </a:rPr>
              <a:t>Наверх выглянет порой –</a:t>
            </a:r>
          </a:p>
          <a:p>
            <a:r>
              <a:rPr lang="ru-RU" sz="3200">
                <a:latin typeface="Calibri" pitchFamily="34" charset="0"/>
              </a:rPr>
              <a:t>И опять к себе домой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85938" y="3857625"/>
            <a:ext cx="1785937" cy="642938"/>
          </a:xfrm>
          <a:prstGeom prst="round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крот</a:t>
            </a:r>
          </a:p>
        </p:txBody>
      </p:sp>
      <p:pic>
        <p:nvPicPr>
          <p:cNvPr id="4" name="Рисунок 3" descr="1256732196_aa1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2857500"/>
            <a:ext cx="4572000" cy="3429000"/>
          </a:xfrm>
          <a:prstGeom prst="rect">
            <a:avLst/>
          </a:prstGeom>
          <a:noFill/>
          <a:ln w="28575">
            <a:solidFill>
              <a:srgbClr val="06521A"/>
            </a:solidFill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500063" y="5572125"/>
            <a:ext cx="928687" cy="714375"/>
          </a:xfrm>
          <a:prstGeom prst="actionButtonHome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4107656" y="-4107656"/>
            <a:ext cx="500063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4536282" y="2250281"/>
            <a:ext cx="500062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1563" y="785813"/>
          <a:ext cx="7000875" cy="1857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231"/>
                <a:gridCol w="1750231"/>
                <a:gridCol w="1750231"/>
                <a:gridCol w="1750231"/>
              </a:tblGrid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1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40000"/>
                            <a:lumOff val="6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rect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2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40000"/>
                            <a:lumOff val="6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rect">
                        <a:fillToRect t="100000" r="100000"/>
                      </a:path>
                      <a:tileRect l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3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40000"/>
                            <a:lumOff val="6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rect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4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40000"/>
                            <a:lumOff val="6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rect">
                        <a:fillToRect t="100000" r="100000"/>
                      </a:path>
                      <a:tileRect l="-100000" b="-100000"/>
                    </a:gra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5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40000"/>
                            <a:lumOff val="6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rect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7" action="ppaction://hlinksldjump"/>
                        </a:rPr>
                        <a:t>6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40000"/>
                            <a:lumOff val="6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rect">
                        <a:fillToRect r="100000" b="100000"/>
                      </a:path>
                      <a:tileRect l="-100000" t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8" action="ppaction://hlinksldjump"/>
                        </a:rPr>
                        <a:t>7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40000"/>
                            <a:lumOff val="6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rect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9" action="ppaction://hlinksldjump"/>
                        </a:rPr>
                        <a:t>8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tx2">
                            <a:lumMod val="40000"/>
                            <a:lumOff val="60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rect">
                        <a:fillToRect r="100000" b="100000"/>
                      </a:path>
                      <a:tileRect l="-100000" t="-100000"/>
                    </a:gradFill>
                  </a:tcPr>
                </a:tc>
              </a:tr>
            </a:tbl>
          </a:graphicData>
        </a:graphic>
      </p:graphicFrame>
      <p:sp>
        <p:nvSpPr>
          <p:cNvPr id="24595" name="TextBox 4"/>
          <p:cNvSpPr txBox="1">
            <a:spLocks noChangeArrowheads="1"/>
          </p:cNvSpPr>
          <p:nvPr/>
        </p:nvSpPr>
        <p:spPr bwMode="auto">
          <a:xfrm>
            <a:off x="552450" y="3571875"/>
            <a:ext cx="8051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Выберите номер задания. В каждом номере</a:t>
            </a:r>
          </a:p>
          <a:p>
            <a:r>
              <a:rPr lang="ru-RU" sz="2400" b="1" i="1">
                <a:latin typeface="Calibri" pitchFamily="34" charset="0"/>
              </a:rPr>
              <a:t> необходимо найти лишнее, за правильный выбор</a:t>
            </a:r>
          </a:p>
          <a:p>
            <a:r>
              <a:rPr lang="ru-RU" sz="2400" b="1" i="1">
                <a:latin typeface="Calibri" pitchFamily="34" charset="0"/>
              </a:rPr>
              <a:t>команда получает </a:t>
            </a:r>
            <a:r>
              <a:rPr lang="ru-RU" sz="2400" b="1" i="1">
                <a:solidFill>
                  <a:srgbClr val="002060"/>
                </a:solidFill>
                <a:latin typeface="Calibri" pitchFamily="34" charset="0"/>
              </a:rPr>
              <a:t>три</a:t>
            </a:r>
            <a:r>
              <a:rPr lang="ru-RU" sz="2400" b="1" i="1">
                <a:latin typeface="Calibri" pitchFamily="34" charset="0"/>
              </a:rPr>
              <a:t> очка, и </a:t>
            </a:r>
            <a:r>
              <a:rPr lang="ru-RU" sz="2400" b="1" i="1">
                <a:solidFill>
                  <a:srgbClr val="002060"/>
                </a:solidFill>
                <a:latin typeface="Calibri" pitchFamily="34" charset="0"/>
              </a:rPr>
              <a:t>еще три </a:t>
            </a:r>
            <a:r>
              <a:rPr lang="ru-RU" sz="2400" b="1" i="1">
                <a:latin typeface="Calibri" pitchFamily="34" charset="0"/>
              </a:rPr>
              <a:t>очка, если</a:t>
            </a:r>
          </a:p>
          <a:p>
            <a:r>
              <a:rPr lang="ru-RU" sz="2400" b="1" i="1">
                <a:latin typeface="Calibri" pitchFamily="34" charset="0"/>
              </a:rPr>
              <a:t>выбору будет дано правильное объяснение</a:t>
            </a:r>
          </a:p>
        </p:txBody>
      </p:sp>
      <p:sp>
        <p:nvSpPr>
          <p:cNvPr id="6" name="Управляющая кнопка: далее 5">
            <a:hlinkClick r:id="rId10" action="ppaction://hlinksldjump" highlightClick="1"/>
          </p:cNvPr>
          <p:cNvSpPr/>
          <p:nvPr/>
        </p:nvSpPr>
        <p:spPr>
          <a:xfrm>
            <a:off x="7715250" y="5786438"/>
            <a:ext cx="857250" cy="500062"/>
          </a:xfrm>
          <a:prstGeom prst="actionButtonForwardNext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-5400000">
            <a:off x="4321968" y="-3893343"/>
            <a:ext cx="500063" cy="8286750"/>
          </a:xfrm>
          <a:prstGeom prst="rect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-5400000">
            <a:off x="4357687" y="2500313"/>
            <a:ext cx="428625" cy="8286750"/>
          </a:xfrm>
          <a:prstGeom prst="rect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3143250"/>
            <a:ext cx="2571750" cy="357187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14625" y="3071813"/>
            <a:ext cx="2643188" cy="37147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8688" y="285750"/>
            <a:ext cx="3500437" cy="25717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00563" y="285750"/>
            <a:ext cx="3643312" cy="25717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29250" y="3000375"/>
            <a:ext cx="3571875" cy="37861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7" name="TextBox 7"/>
          <p:cNvSpPr txBox="1">
            <a:spLocks noChangeArrowheads="1"/>
          </p:cNvSpPr>
          <p:nvPr/>
        </p:nvSpPr>
        <p:spPr bwMode="auto">
          <a:xfrm>
            <a:off x="5429250" y="3143250"/>
            <a:ext cx="378618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Ехидна относится к</a:t>
            </a:r>
          </a:p>
          <a:p>
            <a:r>
              <a:rPr lang="ru-RU" sz="2400">
                <a:latin typeface="Calibri" pitchFamily="34" charset="0"/>
              </a:rPr>
              <a:t> самым примитивным</a:t>
            </a:r>
          </a:p>
          <a:p>
            <a:r>
              <a:rPr lang="ru-RU" sz="2400">
                <a:latin typeface="Calibri" pitchFamily="34" charset="0"/>
              </a:rPr>
              <a:t>млекопитающим,</a:t>
            </a:r>
          </a:p>
          <a:p>
            <a:r>
              <a:rPr lang="ru-RU" sz="2400">
                <a:latin typeface="Calibri" pitchFamily="34" charset="0"/>
              </a:rPr>
              <a:t>которые откладывают </a:t>
            </a:r>
          </a:p>
          <a:p>
            <a:r>
              <a:rPr lang="ru-RU" sz="2400">
                <a:latin typeface="Calibri" pitchFamily="34" charset="0"/>
              </a:rPr>
              <a:t>яйца. Остальные </a:t>
            </a:r>
          </a:p>
          <a:p>
            <a:r>
              <a:rPr lang="ru-RU" sz="2400">
                <a:latin typeface="Calibri" pitchFamily="34" charset="0"/>
              </a:rPr>
              <a:t>представители относятся к отряду сумчатых.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86063" y="2428875"/>
            <a:ext cx="1643062" cy="42862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Ехидна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643688" y="2357438"/>
            <a:ext cx="1571625" cy="500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Опоссум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2875" y="6357938"/>
            <a:ext cx="1500188" cy="357187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Коала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786188" y="6215063"/>
            <a:ext cx="1571625" cy="5715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Кенгуру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08625" y="2955925"/>
            <a:ext cx="3429000" cy="385762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Управляющая кнопка: домой 13">
            <a:hlinkClick r:id="rId6" action="ppaction://hlinksldjump" highlightClick="1"/>
          </p:cNvPr>
          <p:cNvSpPr/>
          <p:nvPr/>
        </p:nvSpPr>
        <p:spPr>
          <a:xfrm>
            <a:off x="8358188" y="6072188"/>
            <a:ext cx="714375" cy="714375"/>
          </a:xfrm>
          <a:prstGeom prst="actionButtonHome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428625"/>
            <a:ext cx="2214563" cy="257175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28625"/>
            <a:ext cx="2214563" cy="25717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57438" y="428625"/>
            <a:ext cx="2214562" cy="25717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428625"/>
            <a:ext cx="2214562" cy="25717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313" y="3143250"/>
            <a:ext cx="2000250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Киви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28875" y="3143250"/>
            <a:ext cx="2000250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Пингвин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14875" y="3143250"/>
            <a:ext cx="2000250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Журавль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929438" y="3143250"/>
            <a:ext cx="2000250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Страус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85813" y="4286250"/>
            <a:ext cx="7531100" cy="178593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635" name="TextBox 10"/>
          <p:cNvSpPr txBox="1">
            <a:spLocks noChangeArrowheads="1"/>
          </p:cNvSpPr>
          <p:nvPr/>
        </p:nvSpPr>
        <p:spPr bwMode="auto">
          <a:xfrm>
            <a:off x="1000125" y="4572000"/>
            <a:ext cx="67675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Из всех представителей только журавль </a:t>
            </a:r>
          </a:p>
          <a:p>
            <a:r>
              <a:rPr lang="ru-RU" sz="2800">
                <a:latin typeface="Calibri" pitchFamily="34" charset="0"/>
              </a:rPr>
              <a:t>летающая птица. Киви пингвин и страус не</a:t>
            </a:r>
          </a:p>
          <a:p>
            <a:r>
              <a:rPr lang="ru-RU" sz="2800">
                <a:latin typeface="Calibri" pitchFamily="34" charset="0"/>
              </a:rPr>
              <a:t> способны к полету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57250" y="4286250"/>
            <a:ext cx="7386638" cy="178593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Управляющая кнопка: домой 12">
            <a:hlinkClick r:id="rId6" action="ppaction://hlinksldjump" highlightClick="1"/>
          </p:cNvPr>
          <p:cNvSpPr/>
          <p:nvPr/>
        </p:nvSpPr>
        <p:spPr>
          <a:xfrm>
            <a:off x="8358188" y="6072188"/>
            <a:ext cx="714375" cy="714375"/>
          </a:xfrm>
          <a:prstGeom prst="actionButtonHome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9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3643313"/>
            <a:ext cx="3429000" cy="257175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86125" y="285750"/>
            <a:ext cx="2857500" cy="25717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5750" y="285750"/>
            <a:ext cx="3000375" cy="25717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43625" y="285750"/>
            <a:ext cx="2857500" cy="25717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50" y="2857500"/>
            <a:ext cx="2000250" cy="42862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Катушка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86125" y="2857500"/>
            <a:ext cx="1928813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Прудовик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86500" y="2786063"/>
            <a:ext cx="2857500" cy="642937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Виноградная улитка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50" y="6215063"/>
            <a:ext cx="1785938" cy="57150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Конус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86188" y="3643313"/>
            <a:ext cx="5214937" cy="27860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9" name="TextBox 10"/>
          <p:cNvSpPr txBox="1">
            <a:spLocks noChangeArrowheads="1"/>
          </p:cNvSpPr>
          <p:nvPr/>
        </p:nvSpPr>
        <p:spPr bwMode="auto">
          <a:xfrm>
            <a:off x="3868738" y="3786188"/>
            <a:ext cx="50673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Все эти представители относятся </a:t>
            </a:r>
          </a:p>
          <a:p>
            <a:r>
              <a:rPr lang="ru-RU" sz="2400">
                <a:latin typeface="Calibri" pitchFamily="34" charset="0"/>
              </a:rPr>
              <a:t>к  классу брюхоногих, но только</a:t>
            </a:r>
          </a:p>
          <a:p>
            <a:r>
              <a:rPr lang="ru-RU" sz="2400">
                <a:latin typeface="Calibri" pitchFamily="34" charset="0"/>
              </a:rPr>
              <a:t>виноградная улитка живет в </a:t>
            </a:r>
          </a:p>
          <a:p>
            <a:r>
              <a:rPr lang="ru-RU" sz="2400">
                <a:latin typeface="Calibri" pitchFamily="34" charset="0"/>
              </a:rPr>
              <a:t>наземно-воздушной среде, а</a:t>
            </a:r>
          </a:p>
          <a:p>
            <a:r>
              <a:rPr lang="ru-RU" sz="2400">
                <a:latin typeface="Calibri" pitchFamily="34" charset="0"/>
              </a:rPr>
              <a:t>остальные особи  в водной </a:t>
            </a:r>
          </a:p>
          <a:p>
            <a:r>
              <a:rPr lang="ru-RU" sz="2400">
                <a:latin typeface="Calibri" pitchFamily="34" charset="0"/>
              </a:rPr>
              <a:t>среде обитания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857625" y="3643313"/>
            <a:ext cx="5072063" cy="2786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Управляющая кнопка: домой 12">
            <a:hlinkClick r:id="rId6" action="ppaction://hlinksldjump" highlightClick="1"/>
          </p:cNvPr>
          <p:cNvSpPr/>
          <p:nvPr/>
        </p:nvSpPr>
        <p:spPr>
          <a:xfrm>
            <a:off x="8429625" y="6143625"/>
            <a:ext cx="714375" cy="714375"/>
          </a:xfrm>
          <a:prstGeom prst="actionButtonHome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2286000" cy="371475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0"/>
            <a:ext cx="2286000" cy="37147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0"/>
            <a:ext cx="2286000" cy="37147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0800000">
            <a:off x="6858000" y="0"/>
            <a:ext cx="2286000" cy="37147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0" y="3786188"/>
            <a:ext cx="2286000" cy="71437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трубач</a:t>
            </a:r>
            <a:endParaRPr lang="ru-RU" sz="2400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286000" y="3786188"/>
            <a:ext cx="2286000" cy="71437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tx1"/>
                </a:solidFill>
              </a:rPr>
              <a:t>Эвглена-зеленая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572000" y="3786188"/>
            <a:ext cx="2286000" cy="71437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инфузория-туфелька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858000" y="3786188"/>
            <a:ext cx="2286000" cy="71437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tx1"/>
                </a:solidFill>
              </a:rPr>
              <a:t>стилорихия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71500" y="4857750"/>
            <a:ext cx="8143875" cy="150018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8683" name="TextBox 24"/>
          <p:cNvSpPr txBox="1">
            <a:spLocks noChangeArrowheads="1"/>
          </p:cNvSpPr>
          <p:nvPr/>
        </p:nvSpPr>
        <p:spPr bwMode="auto">
          <a:xfrm>
            <a:off x="857250" y="4929188"/>
            <a:ext cx="77866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Эвглена – зеленая  относится к  типу Саркожгутиковых, а остальные представители к типу Инфузорий или Ресничных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2938" y="4857750"/>
            <a:ext cx="8001000" cy="150018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Управляющая кнопка: домой 12">
            <a:hlinkClick r:id="rId6" action="ppaction://hlinksldjump" highlightClick="1"/>
          </p:cNvPr>
          <p:cNvSpPr/>
          <p:nvPr/>
        </p:nvSpPr>
        <p:spPr>
          <a:xfrm>
            <a:off x="8358188" y="6143625"/>
            <a:ext cx="714375" cy="714375"/>
          </a:xfrm>
          <a:prstGeom prst="actionButtonHome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  <p:bldP spid="20" grpId="0" animBg="1"/>
      <p:bldP spid="22" grpId="0" animBg="1"/>
      <p:bldP spid="23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a5dc1e6f3fa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1811338"/>
            <a:ext cx="4694237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85852" y="142852"/>
            <a:ext cx="5572164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Разминка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" y="214313"/>
            <a:ext cx="3143250" cy="257175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929313" y="214313"/>
            <a:ext cx="3071812" cy="25717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86125" y="214313"/>
            <a:ext cx="2643188" cy="25717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3643313"/>
            <a:ext cx="2857500" cy="25717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625" y="2857500"/>
            <a:ext cx="2428875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Паук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14688" y="2857500"/>
            <a:ext cx="2428875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Муха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15063" y="2857500"/>
            <a:ext cx="2428875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Бабочка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38" y="6286500"/>
            <a:ext cx="2428875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Кузнечик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29000" y="3857625"/>
            <a:ext cx="5429250" cy="214312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707" name="TextBox 10"/>
          <p:cNvSpPr txBox="1">
            <a:spLocks noChangeArrowheads="1"/>
          </p:cNvSpPr>
          <p:nvPr/>
        </p:nvSpPr>
        <p:spPr bwMode="auto">
          <a:xfrm>
            <a:off x="3429000" y="3898900"/>
            <a:ext cx="51022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Паук относится  к классу </a:t>
            </a:r>
          </a:p>
          <a:p>
            <a:r>
              <a:rPr lang="ru-RU" sz="2400">
                <a:latin typeface="Calibri" pitchFamily="34" charset="0"/>
              </a:rPr>
              <a:t>паукообразных, а муха, бабочка и </a:t>
            </a:r>
          </a:p>
          <a:p>
            <a:r>
              <a:rPr lang="ru-RU" sz="2400">
                <a:latin typeface="Calibri" pitchFamily="34" charset="0"/>
              </a:rPr>
              <a:t>кузнечик представители класса</a:t>
            </a:r>
          </a:p>
          <a:p>
            <a:r>
              <a:rPr lang="ru-RU" sz="2400">
                <a:latin typeface="Calibri" pitchFamily="34" charset="0"/>
              </a:rPr>
              <a:t>насекомых.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00438" y="3857625"/>
            <a:ext cx="5286375" cy="214312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Управляющая кнопка: домой 12">
            <a:hlinkClick r:id="rId6" action="ppaction://hlinksldjump" highlightClick="1"/>
          </p:cNvPr>
          <p:cNvSpPr/>
          <p:nvPr/>
        </p:nvSpPr>
        <p:spPr>
          <a:xfrm>
            <a:off x="8358188" y="6072188"/>
            <a:ext cx="714375" cy="714375"/>
          </a:xfrm>
          <a:prstGeom prst="actionButtonHome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>
            <a:off x="142875" y="500063"/>
            <a:ext cx="2214563" cy="264318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500063"/>
            <a:ext cx="2214563" cy="264318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57438" y="500063"/>
            <a:ext cx="2214562" cy="264318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500063"/>
            <a:ext cx="2214562" cy="2643187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4463" y="3214688"/>
            <a:ext cx="2124075" cy="85725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Стрекательная клетка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6100" y="3214688"/>
            <a:ext cx="2592388" cy="85725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chemeClr val="tx1"/>
                </a:solidFill>
              </a:rPr>
              <a:t>Пищеварительно</a:t>
            </a:r>
            <a:r>
              <a:rPr lang="ru-RU" sz="2000" b="1" dirty="0">
                <a:solidFill>
                  <a:schemeClr val="tx1"/>
                </a:solidFill>
              </a:rPr>
              <a:t>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мускульная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клетка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86000" y="3214688"/>
            <a:ext cx="2070100" cy="85725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Половая клетка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(яйцеклетка)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965950" y="3214688"/>
            <a:ext cx="2214563" cy="857250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Покровно-мускульная клетка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50" y="4286250"/>
            <a:ext cx="8572500" cy="18573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31" name="TextBox 10"/>
          <p:cNvSpPr txBox="1">
            <a:spLocks noChangeArrowheads="1"/>
          </p:cNvSpPr>
          <p:nvPr/>
        </p:nvSpPr>
        <p:spPr bwMode="auto">
          <a:xfrm>
            <a:off x="571500" y="4500563"/>
            <a:ext cx="81835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Пищеварительная клетка находится во внутреннем слое</a:t>
            </a:r>
          </a:p>
          <a:p>
            <a:r>
              <a:rPr lang="ru-RU" sz="2000">
                <a:latin typeface="Calibri" pitchFamily="34" charset="0"/>
              </a:rPr>
              <a:t>(энтодерме), а стрекательные, половые и кожно-мускульные</a:t>
            </a:r>
          </a:p>
          <a:p>
            <a:r>
              <a:rPr lang="ru-RU" sz="2000">
                <a:latin typeface="Calibri" pitchFamily="34" charset="0"/>
              </a:rPr>
              <a:t>клетки, располагаются в наружном (эктодерме) слое клеток</a:t>
            </a:r>
          </a:p>
          <a:p>
            <a:r>
              <a:rPr lang="ru-RU" sz="2000">
                <a:latin typeface="Calibri" pitchFamily="34" charset="0"/>
              </a:rPr>
              <a:t> тела гидры.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88" y="4286250"/>
            <a:ext cx="8429625" cy="185737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Управляющая кнопка: домой 12">
            <a:hlinkClick r:id="rId6" action="ppaction://hlinksldjump" highlightClick="1"/>
          </p:cNvPr>
          <p:cNvSpPr/>
          <p:nvPr/>
        </p:nvSpPr>
        <p:spPr>
          <a:xfrm>
            <a:off x="8358188" y="6072188"/>
            <a:ext cx="714375" cy="714375"/>
          </a:xfrm>
          <a:prstGeom prst="actionButtonHome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8" grpId="0" animBg="1"/>
      <p:bldP spid="9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142875"/>
            <a:ext cx="3857625" cy="257175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50" y="2714625"/>
            <a:ext cx="3857625" cy="25717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43375" y="142875"/>
            <a:ext cx="4000500" cy="25717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143375" y="2714625"/>
            <a:ext cx="4000500" cy="25717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50" y="2286000"/>
            <a:ext cx="1643063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камбала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6250" y="2143125"/>
            <a:ext cx="1857375" cy="64293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Морская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лисица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88" y="4714875"/>
            <a:ext cx="1785937" cy="642938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Морской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дьявол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14813" y="4714875"/>
            <a:ext cx="2500312" cy="71437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Электрический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скат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5750" y="5500688"/>
            <a:ext cx="8572500" cy="128587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55" name="TextBox 10"/>
          <p:cNvSpPr txBox="1">
            <a:spLocks noChangeArrowheads="1"/>
          </p:cNvSpPr>
          <p:nvPr/>
        </p:nvSpPr>
        <p:spPr bwMode="auto">
          <a:xfrm>
            <a:off x="285750" y="5473700"/>
            <a:ext cx="77422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Морская лисица, электрический скат и морской </a:t>
            </a:r>
          </a:p>
          <a:p>
            <a:r>
              <a:rPr lang="ru-RU" sz="2400">
                <a:latin typeface="Calibri" pitchFamily="34" charset="0"/>
              </a:rPr>
              <a:t>дьявол относятся к классу хрящевых рыб, а камбала</a:t>
            </a:r>
          </a:p>
          <a:p>
            <a:r>
              <a:rPr lang="ru-RU" sz="2400">
                <a:latin typeface="Calibri" pitchFamily="34" charset="0"/>
              </a:rPr>
              <a:t>относится к классу костных рыб.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88" y="5500688"/>
            <a:ext cx="8429625" cy="128587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 useBgFill="1">
        <p:nvSpPr>
          <p:cNvPr id="13" name="Управляющая кнопка: домой 12">
            <a:hlinkClick r:id="rId6" action="ppaction://hlinksldjump" highlightClick="1"/>
          </p:cNvPr>
          <p:cNvSpPr/>
          <p:nvPr/>
        </p:nvSpPr>
        <p:spPr>
          <a:xfrm>
            <a:off x="8358188" y="4714875"/>
            <a:ext cx="714375" cy="714375"/>
          </a:xfrm>
          <a:prstGeom prst="actionButtonHome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14313"/>
            <a:ext cx="3857625" cy="257175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43375" y="2786063"/>
            <a:ext cx="3786188" cy="25717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3375" y="214313"/>
            <a:ext cx="3786188" cy="25717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2786063"/>
            <a:ext cx="3857625" cy="25717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50" y="2286000"/>
            <a:ext cx="1928813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chemeClr val="tx1"/>
                </a:solidFill>
                <a:cs typeface="Arial" charset="0"/>
              </a:rPr>
              <a:t>Кобра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50" y="4929188"/>
            <a:ext cx="3643313" cy="500062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chemeClr val="tx1"/>
                </a:solidFill>
                <a:cs typeface="Arial" charset="0"/>
              </a:rPr>
              <a:t>Нильский крокодил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14813" y="2357438"/>
            <a:ext cx="3643312" cy="42862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chemeClr val="tx1"/>
                </a:solidFill>
                <a:cs typeface="Arial" charset="0"/>
              </a:rPr>
              <a:t>Прыткая ящерица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14813" y="4857750"/>
            <a:ext cx="3714750" cy="500063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>
                <a:solidFill>
                  <a:schemeClr val="tx1"/>
                </a:solidFill>
                <a:cs typeface="Arial" charset="0"/>
              </a:rPr>
              <a:t>Пятнистая саламандра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313" y="5500688"/>
            <a:ext cx="8786812" cy="13573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9" name="TextBox 11"/>
          <p:cNvSpPr txBox="1">
            <a:spLocks noChangeArrowheads="1"/>
          </p:cNvSpPr>
          <p:nvPr/>
        </p:nvSpPr>
        <p:spPr bwMode="auto">
          <a:xfrm>
            <a:off x="571500" y="5500688"/>
            <a:ext cx="80724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Пятнистая саламандра является представителем </a:t>
            </a:r>
          </a:p>
          <a:p>
            <a:r>
              <a:rPr lang="ru-RU" sz="2400">
                <a:latin typeface="Calibri" pitchFamily="34" charset="0"/>
              </a:rPr>
              <a:t>класса земноводных, а кобра, крокодил и ящерица </a:t>
            </a:r>
          </a:p>
          <a:p>
            <a:r>
              <a:rPr lang="ru-RU" sz="2400">
                <a:latin typeface="Calibri" pitchFamily="34" charset="0"/>
              </a:rPr>
              <a:t>относятся к классу пресмыкающихся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5750" y="5500688"/>
            <a:ext cx="8643938" cy="1285875"/>
          </a:xfrm>
          <a:prstGeom prst="round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Управляющая кнопка: домой 13">
            <a:hlinkClick r:id="rId6" action="ppaction://hlinksldjump" highlightClick="1"/>
          </p:cNvPr>
          <p:cNvSpPr/>
          <p:nvPr/>
        </p:nvSpPr>
        <p:spPr>
          <a:xfrm>
            <a:off x="8286750" y="4714875"/>
            <a:ext cx="714375" cy="714375"/>
          </a:xfrm>
          <a:prstGeom prst="actionButtonHome">
            <a:avLst/>
          </a:prstGeom>
          <a:gradFill>
            <a:gsLst>
              <a:gs pos="83000">
                <a:schemeClr val="tx2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071688" y="1143000"/>
          <a:ext cx="4286250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8760"/>
                <a:gridCol w="1428760"/>
                <a:gridCol w="1428760"/>
              </a:tblGrid>
              <a:tr h="1143008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1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86000">
                          <a:schemeClr val="accent3">
                            <a:lumMod val="7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2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86000">
                          <a:schemeClr val="accent3">
                            <a:lumMod val="7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3</a:t>
                      </a:r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86000">
                          <a:schemeClr val="accent3">
                            <a:lumMod val="75000"/>
                          </a:schemeClr>
                        </a:gs>
                        <a:gs pos="50000">
                          <a:schemeClr val="tx2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7025" y="3857625"/>
            <a:ext cx="8637588" cy="191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  <a:cs typeface="+mn-cs"/>
              </a:rPr>
              <a:t>В этом задании дано шесть подсказок,  по которым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  <a:cs typeface="+mn-cs"/>
              </a:rPr>
              <a:t>необходимо угадать животное. Если угадать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  <a:cs typeface="+mn-cs"/>
              </a:rPr>
              <a:t>получится на пятой подсказке то команда получает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дополнительное очко</a:t>
            </a:r>
            <a:r>
              <a:rPr lang="ru-RU" sz="2400" b="1" i="1" dirty="0">
                <a:latin typeface="+mn-lt"/>
                <a:cs typeface="+mn-cs"/>
              </a:rPr>
              <a:t>. Каждое задание оценивается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  <a:cs typeface="+mn-cs"/>
              </a:rPr>
              <a:t>в </a:t>
            </a: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пять</a:t>
            </a:r>
            <a:r>
              <a:rPr lang="ru-RU" sz="2400" b="1" i="1" dirty="0">
                <a:latin typeface="+mn-lt"/>
                <a:cs typeface="+mn-cs"/>
              </a:rPr>
              <a:t> баллов.</a:t>
            </a:r>
          </a:p>
        </p:txBody>
      </p:sp>
      <p:sp>
        <p:nvSpPr>
          <p:cNvPr id="7" name="Управляющая кнопка: далее 6">
            <a:hlinkClick r:id="rId5" action="ppaction://hlinksldjump" highlightClick="1"/>
          </p:cNvPr>
          <p:cNvSpPr/>
          <p:nvPr/>
        </p:nvSpPr>
        <p:spPr>
          <a:xfrm>
            <a:off x="7786688" y="5786438"/>
            <a:ext cx="857250" cy="500062"/>
          </a:xfrm>
          <a:prstGeom prst="actionButtonForwardNext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323850" cy="685800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820150" y="0"/>
            <a:ext cx="323850" cy="685800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 rot="5400000">
            <a:off x="4357687" y="2395538"/>
            <a:ext cx="428625" cy="8496300"/>
          </a:xfrm>
          <a:prstGeom prst="rect">
            <a:avLst/>
          </a:prstGeom>
          <a:gradFill rotWithShape="0">
            <a:gsLst>
              <a:gs pos="0">
                <a:srgbClr val="C6D9F1"/>
              </a:gs>
              <a:gs pos="50000">
                <a:srgbClr val="C6D9F1"/>
              </a:gs>
              <a:gs pos="83000">
                <a:srgbClr val="C3D69B"/>
              </a:gs>
              <a:gs pos="100000">
                <a:srgbClr val="E1E8F5"/>
              </a:gs>
            </a:gsLst>
            <a:path path="shape">
              <a:fillToRect l="50000" t="50000" r="50000" b="50000"/>
            </a:path>
          </a:gradFill>
          <a:ln w="25400" algn="ctr">
            <a:noFill/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 rot="-5400000">
            <a:off x="4321968" y="-3998118"/>
            <a:ext cx="500063" cy="8496300"/>
          </a:xfrm>
          <a:prstGeom prst="rect">
            <a:avLst/>
          </a:prstGeom>
          <a:gradFill rotWithShape="0">
            <a:gsLst>
              <a:gs pos="0">
                <a:srgbClr val="C6D9F1"/>
              </a:gs>
              <a:gs pos="50000">
                <a:srgbClr val="C6D9F1"/>
              </a:gs>
              <a:gs pos="83000">
                <a:srgbClr val="C3D69B"/>
              </a:gs>
              <a:gs pos="100000">
                <a:srgbClr val="E1E8F5"/>
              </a:gs>
            </a:gsLst>
            <a:path path="shape">
              <a:fillToRect l="50000" t="50000" r="50000" b="50000"/>
            </a:path>
          </a:gradFill>
          <a:ln w="25400" algn="ctr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2263" y="285750"/>
            <a:ext cx="8713787" cy="6143625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Это животное </a:t>
            </a:r>
            <a:r>
              <a:rPr lang="ru-RU" sz="2800" smtClean="0">
                <a:latin typeface="Arial" charset="0"/>
              </a:rPr>
              <a:t>из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/>
              <a:t>класса млекопитающи</a:t>
            </a:r>
            <a:r>
              <a:rPr lang="ru-RU" smtClean="0">
                <a:latin typeface="Arial" charset="0"/>
              </a:rPr>
              <a:t>х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Зверек среднего размера, хвост как у бобра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Пальцы лап имеют плавательные перепонки, хорошо плавает и ныряет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Питается мелкими обитателями рек (головастиками, личинками и т.д.) отцеживая их из воды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Откладывает яйца, но детенышей выкармливает молоком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Голова заканчивается широким клювом, что отразилось в названии животного</a:t>
            </a:r>
          </a:p>
          <a:p>
            <a:pPr marL="514350" indent="-514350">
              <a:lnSpc>
                <a:spcPct val="90000"/>
              </a:lnSpc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323850" cy="685800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 rot="-5400000">
            <a:off x="4405313" y="2476500"/>
            <a:ext cx="404812" cy="8358188"/>
          </a:xfrm>
          <a:prstGeom prst="rect">
            <a:avLst/>
          </a:prstGeom>
          <a:gradFill rotWithShape="0">
            <a:gsLst>
              <a:gs pos="0">
                <a:srgbClr val="C6D9F1"/>
              </a:gs>
              <a:gs pos="50000">
                <a:srgbClr val="C6D9F1"/>
              </a:gs>
              <a:gs pos="83000">
                <a:srgbClr val="C3D69B"/>
              </a:gs>
              <a:gs pos="100000">
                <a:srgbClr val="E1E8F5"/>
              </a:gs>
            </a:gsLst>
            <a:path path="shape">
              <a:fillToRect l="50000" t="50000" r="50000" b="50000"/>
            </a:path>
          </a:gradFill>
          <a:ln w="25400" algn="ctr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 rot="-5400000">
            <a:off x="4393406" y="-4069556"/>
            <a:ext cx="357188" cy="8496300"/>
          </a:xfrm>
          <a:prstGeom prst="rect">
            <a:avLst/>
          </a:prstGeom>
          <a:gradFill rotWithShape="0">
            <a:gsLst>
              <a:gs pos="0">
                <a:srgbClr val="C6D9F1"/>
              </a:gs>
              <a:gs pos="50000">
                <a:srgbClr val="C6D9F1"/>
              </a:gs>
              <a:gs pos="83000">
                <a:srgbClr val="C3D69B"/>
              </a:gs>
              <a:gs pos="100000">
                <a:srgbClr val="E1E8F5"/>
              </a:gs>
            </a:gsLst>
            <a:path path="shape">
              <a:fillToRect l="50000" t="50000" r="50000" b="50000"/>
            </a:path>
          </a:gradFill>
          <a:ln w="25400" algn="ctr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820150" y="0"/>
            <a:ext cx="323850" cy="685800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7" descr="platypus_63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357188"/>
            <a:ext cx="6010275" cy="28575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j7p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500313"/>
            <a:ext cx="4714875" cy="428625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6357938" y="6072188"/>
            <a:ext cx="2714625" cy="714375"/>
          </a:xfrm>
          <a:prstGeom prst="roundRect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Утконос</a:t>
            </a:r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71438" y="6000750"/>
            <a:ext cx="714375" cy="785813"/>
          </a:xfrm>
          <a:prstGeom prst="actionButtonHome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88913"/>
            <a:ext cx="8429625" cy="6072187"/>
          </a:xfrm>
        </p:spPr>
        <p:txBody>
          <a:bodyPr/>
          <a:lstStyle/>
          <a:p>
            <a:pPr marL="514350" indent="-514350">
              <a:buFont typeface="Arial" charset="0"/>
              <a:buNone/>
            </a:pPr>
            <a:r>
              <a:rPr lang="ru-RU" sz="2800" smtClean="0"/>
              <a:t>1. Это хищник длина которого примерно 3 см, для которого охота — главное занятие в жизни.</a:t>
            </a:r>
          </a:p>
          <a:p>
            <a:pPr marL="514350" indent="-514350">
              <a:buFont typeface="Calibri" pitchFamily="34" charset="0"/>
              <a:buNone/>
            </a:pPr>
            <a:r>
              <a:rPr lang="ru-RU" sz="2400" smtClean="0">
                <a:latin typeface="Arial" charset="0"/>
              </a:rPr>
              <a:t>2</a:t>
            </a:r>
            <a:r>
              <a:rPr lang="ru-RU" sz="2800" smtClean="0">
                <a:latin typeface="Arial" charset="0"/>
              </a:rPr>
              <a:t>.</a:t>
            </a:r>
            <a:r>
              <a:rPr lang="ru-RU" sz="2800" smtClean="0"/>
              <a:t> Быстроходный, маневренный  нападает практически на любую водную живность, особенно если она мельче него.</a:t>
            </a:r>
          </a:p>
          <a:p>
            <a:pPr marL="514350" indent="-514350">
              <a:buFont typeface="Arial" charset="0"/>
              <a:buNone/>
            </a:pPr>
            <a:r>
              <a:rPr lang="ru-RU" sz="2800" smtClean="0"/>
              <a:t>3. Обитая в воде, дышит атмосферным воздухом</a:t>
            </a:r>
          </a:p>
          <a:p>
            <a:pPr marL="514350" indent="-514350">
              <a:buFont typeface="Arial" charset="0"/>
              <a:buNone/>
            </a:pPr>
            <a:r>
              <a:rPr lang="ru-RU" sz="2800" smtClean="0"/>
              <a:t>4. Относится к классу насекомых</a:t>
            </a:r>
          </a:p>
          <a:p>
            <a:pPr marL="514350" indent="-514350">
              <a:buFont typeface="Arial" charset="0"/>
              <a:buNone/>
            </a:pPr>
            <a:r>
              <a:rPr lang="ru-RU" sz="2800" smtClean="0"/>
              <a:t>5. Личинки тоже живут в воде, но не похожи на взрослую особь</a:t>
            </a:r>
          </a:p>
          <a:p>
            <a:pPr marL="514350" indent="-514350">
              <a:buFont typeface="Arial" charset="0"/>
              <a:buNone/>
            </a:pPr>
            <a:r>
              <a:rPr lang="ru-RU" sz="2800" smtClean="0"/>
              <a:t>6. Задние лапки у этих жуков превратились в пару весел с волосками, что дает  им значительную гребную силу</a:t>
            </a:r>
          </a:p>
          <a:p>
            <a:pPr marL="514350" indent="-514350"/>
            <a:endParaRPr lang="ru-RU" sz="280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 rot="-5400000">
            <a:off x="4477544" y="2548731"/>
            <a:ext cx="260350" cy="8358188"/>
          </a:xfrm>
          <a:prstGeom prst="rect">
            <a:avLst/>
          </a:prstGeom>
          <a:gradFill rotWithShape="0">
            <a:gsLst>
              <a:gs pos="0">
                <a:srgbClr val="C6D9F1"/>
              </a:gs>
              <a:gs pos="50000">
                <a:srgbClr val="C6D9F1"/>
              </a:gs>
              <a:gs pos="83000">
                <a:srgbClr val="C3D69B"/>
              </a:gs>
              <a:gs pos="100000">
                <a:srgbClr val="E1E8F5"/>
              </a:gs>
            </a:gsLst>
            <a:path path="shape">
              <a:fillToRect l="50000" t="50000" r="50000" b="50000"/>
            </a:path>
          </a:gradFill>
          <a:ln w="25400" algn="ctr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 rot="-5400000">
            <a:off x="4405312" y="-3976687"/>
            <a:ext cx="333375" cy="8286750"/>
          </a:xfrm>
          <a:prstGeom prst="rect">
            <a:avLst/>
          </a:prstGeom>
          <a:gradFill rotWithShape="0">
            <a:gsLst>
              <a:gs pos="0">
                <a:srgbClr val="C6D9F1"/>
              </a:gs>
              <a:gs pos="50000">
                <a:srgbClr val="C6D9F1"/>
              </a:gs>
              <a:gs pos="83000">
                <a:srgbClr val="C3D69B"/>
              </a:gs>
              <a:gs pos="100000">
                <a:srgbClr val="E1E8F5"/>
              </a:gs>
            </a:gsLst>
            <a:path path="shape">
              <a:fillToRect l="50000" t="50000" r="50000" b="50000"/>
            </a:path>
          </a:gradFill>
          <a:ln w="25400" algn="ctr">
            <a:noFill/>
            <a:miter lim="800000"/>
            <a:headEnd/>
            <a:tailEnd/>
          </a:ln>
        </p:spPr>
        <p:txBody>
          <a:bodyPr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15375" y="26988"/>
            <a:ext cx="428625" cy="685800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00750" y="6237288"/>
            <a:ext cx="3143250" cy="549275"/>
          </a:xfrm>
          <a:prstGeom prst="roundRect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Жук плавунец</a:t>
            </a:r>
          </a:p>
        </p:txBody>
      </p:sp>
      <p:pic>
        <p:nvPicPr>
          <p:cNvPr id="9" name="Рисунок 8" descr="Рисунок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8286750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71438" y="6000750"/>
            <a:ext cx="714375" cy="785813"/>
          </a:xfrm>
          <a:prstGeom prst="actionButtonHome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5929313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800" smtClean="0"/>
              <a:t>Это животное относится к типу хордовых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800" smtClean="0"/>
              <a:t>Ведет ночной образ жизни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800" smtClean="0"/>
              <a:t>Способно к полету. В строении скелета хорошо развит киль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800" smtClean="0"/>
              <a:t>Питаясь насекомыми, уничтожают вредителей лесного и сельского хозяйства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2800" smtClean="0"/>
              <a:t>На зиму улетают в теплые края или впадают в спячку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None/>
            </a:pPr>
            <a:r>
              <a:rPr lang="ru-RU" sz="2800" smtClean="0">
                <a:latin typeface="Arial" charset="0"/>
              </a:rPr>
              <a:t>6.</a:t>
            </a:r>
            <a:r>
              <a:rPr lang="ru-RU" sz="2800" smtClean="0"/>
              <a:t> Не имеет оперенья. В полете издаёт ультразвуки, которые отражаясь от предметов улавливаются зверьком и делают его активными  даже в полной темноте </a:t>
            </a:r>
            <a:endParaRPr lang="ru-RU" sz="3000" smtClean="0"/>
          </a:p>
          <a:p>
            <a:pPr marL="514350" indent="-514350">
              <a:lnSpc>
                <a:spcPct val="90000"/>
              </a:lnSpc>
            </a:pPr>
            <a:endParaRPr lang="ru-RU" sz="300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-5400000">
            <a:off x="4357687" y="2500313"/>
            <a:ext cx="428625" cy="828675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-5400000">
            <a:off x="4393406" y="-3964781"/>
            <a:ext cx="428625" cy="8358188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32363" y="6165850"/>
            <a:ext cx="4140200" cy="647700"/>
          </a:xfrm>
          <a:prstGeom prst="roundRect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Летучая мышь</a:t>
            </a:r>
          </a:p>
        </p:txBody>
      </p:sp>
      <p:sp>
        <p:nvSpPr>
          <p:cNvPr id="10" name="Управляющая кнопка: домой 9">
            <a:hlinkClick r:id="rId2" action="ppaction://hlinksldjump" highlightClick="1"/>
          </p:cNvPr>
          <p:cNvSpPr/>
          <p:nvPr/>
        </p:nvSpPr>
        <p:spPr>
          <a:xfrm>
            <a:off x="71438" y="6000750"/>
            <a:ext cx="714375" cy="785813"/>
          </a:xfrm>
          <a:prstGeom prst="actionButtonHome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8" descr="2ADF38AF-A8D2-4C93-991C-2000C6BE1C2A_mw800_mh60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620713"/>
            <a:ext cx="846296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929312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Несмотря на свои маленькие размеры</a:t>
            </a:r>
            <a:r>
              <a:rPr lang="ru-RU" smtClean="0">
                <a:latin typeface="Arial" charset="0"/>
              </a:rPr>
              <a:t>,</a:t>
            </a:r>
            <a:r>
              <a:rPr lang="ru-RU" smtClean="0"/>
              <a:t>  питаясь вредителями растений приносит большую пользу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Зимуют под корой деревьев или опавшими листьями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Относится к типу членистоногих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Способен к полету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Встретить его и его личинки можно в колониях тлей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mtClean="0"/>
              <a:t>Этот небольшой жучок имеет яркий окрас надкрыльев с черными точками на них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4357688" y="-4000500"/>
            <a:ext cx="428625" cy="8429625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-5400000">
            <a:off x="4357687" y="2500313"/>
            <a:ext cx="428625" cy="828675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chemeClr val="accent3">
                  <a:lumMod val="60000"/>
                  <a:lumOff val="40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8" descr="24840e69b95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214313"/>
            <a:ext cx="6350000" cy="6273800"/>
          </a:xfrm>
          <a:prstGeom prst="rect">
            <a:avLst/>
          </a:prstGeom>
          <a:noFill/>
          <a:ln w="38100">
            <a:solidFill>
              <a:srgbClr val="06521A"/>
            </a:solidFill>
            <a:miter lim="800000"/>
            <a:headEnd/>
            <a:tailEnd/>
          </a:ln>
        </p:spPr>
      </p:pic>
      <p:pic>
        <p:nvPicPr>
          <p:cNvPr id="10" name="Рисунок 9" descr="3250937_icon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214313"/>
            <a:ext cx="2476500" cy="1944687"/>
          </a:xfrm>
          <a:prstGeom prst="rect">
            <a:avLst/>
          </a:prstGeom>
          <a:noFill/>
          <a:ln w="28575">
            <a:solidFill>
              <a:srgbClr val="06521A"/>
            </a:solidFill>
            <a:miter lim="800000"/>
            <a:headEnd/>
            <a:tailEnd/>
          </a:ln>
        </p:spPr>
      </p:pic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71438" y="6000750"/>
            <a:ext cx="714375" cy="785813"/>
          </a:xfrm>
          <a:prstGeom prst="actionButtonHome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95963" y="5929313"/>
            <a:ext cx="3276600" cy="857250"/>
          </a:xfrm>
          <a:prstGeom prst="roundRect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Божья коровка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8" descr="Рисунок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3789363"/>
            <a:ext cx="3236912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Рисунок 18" descr="2.jpe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5024438"/>
            <a:ext cx="3843337" cy="126206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8916" name="Рисунок 19" descr="3.jpe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13" y="3857625"/>
            <a:ext cx="1557337" cy="1143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8917" name="Рисунок 20" descr="4.jpe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05363" y="3857625"/>
            <a:ext cx="1695450" cy="1143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Скругленный прямоугольник 11"/>
          <p:cNvSpPr/>
          <p:nvPr/>
        </p:nvSpPr>
        <p:spPr>
          <a:xfrm>
            <a:off x="2495550" y="5805488"/>
            <a:ext cx="1571625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цапля</a:t>
            </a:r>
          </a:p>
        </p:txBody>
      </p:sp>
      <p:pic>
        <p:nvPicPr>
          <p:cNvPr id="38919" name="Рисунок 7" descr="933208209.jpeg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57813" y="571500"/>
            <a:ext cx="3197225" cy="25733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7019925" y="2786063"/>
            <a:ext cx="1481138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сорока</a:t>
            </a:r>
          </a:p>
        </p:txBody>
      </p:sp>
      <p:pic>
        <p:nvPicPr>
          <p:cNvPr id="38921" name="Рисунок 8" descr="art5514_0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75" y="357188"/>
            <a:ext cx="3286125" cy="28067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2286000" y="2786063"/>
            <a:ext cx="1643063" cy="3571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коршун</a:t>
            </a:r>
          </a:p>
        </p:txBody>
      </p:sp>
      <p:pic>
        <p:nvPicPr>
          <p:cNvPr id="2" name="Рисунок 1" descr="4.jpe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5" y="357188"/>
            <a:ext cx="3571875" cy="2838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 descr="2.jpe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3784600"/>
            <a:ext cx="7686675" cy="25241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92725" y="214313"/>
            <a:ext cx="3286125" cy="342900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err="1">
                <a:solidFill>
                  <a:schemeClr val="tx1"/>
                </a:solidFill>
              </a:rPr>
              <a:t>аааааааа</a:t>
            </a:r>
            <a:endParaRPr lang="ru-RU" sz="48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err="1">
                <a:solidFill>
                  <a:schemeClr val="tx1"/>
                </a:solidFill>
              </a:rPr>
              <a:t>аааааааа</a:t>
            </a:r>
            <a:endParaRPr lang="ru-RU" sz="48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err="1">
                <a:solidFill>
                  <a:schemeClr val="tx1"/>
                </a:solidFill>
              </a:rPr>
              <a:t>аааааааа</a:t>
            </a:r>
            <a:endParaRPr lang="ru-RU" sz="48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err="1">
                <a:solidFill>
                  <a:schemeClr val="tx1"/>
                </a:solidFill>
              </a:rPr>
              <a:t>аааааааа</a:t>
            </a:r>
            <a:endParaRPr lang="ru-RU" sz="48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 err="1">
                <a:solidFill>
                  <a:schemeClr val="tx1"/>
                </a:solidFill>
              </a:rPr>
              <a:t>аааааааа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1125" y="1268413"/>
            <a:ext cx="500063" cy="107156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>
                <a:solidFill>
                  <a:schemeClr val="tx1"/>
                </a:solidFill>
                <a:cs typeface="Arial" charset="0"/>
              </a:rPr>
              <a:t>1</a:t>
            </a:r>
          </a:p>
        </p:txBody>
      </p:sp>
      <p:sp>
        <p:nvSpPr>
          <p:cNvPr id="14" name="Овал 13"/>
          <p:cNvSpPr/>
          <p:nvPr/>
        </p:nvSpPr>
        <p:spPr>
          <a:xfrm>
            <a:off x="107950" y="4437063"/>
            <a:ext cx="500063" cy="1143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>
                <a:solidFill>
                  <a:schemeClr val="tx1"/>
                </a:solidFill>
                <a:cs typeface="Arial" charset="0"/>
              </a:rPr>
              <a:t>3</a:t>
            </a:r>
          </a:p>
        </p:txBody>
      </p:sp>
      <p:sp>
        <p:nvSpPr>
          <p:cNvPr id="18" name="Овал 17"/>
          <p:cNvSpPr/>
          <p:nvPr/>
        </p:nvSpPr>
        <p:spPr>
          <a:xfrm>
            <a:off x="4716463" y="1341438"/>
            <a:ext cx="500062" cy="1143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>
                <a:solidFill>
                  <a:schemeClr val="tx1"/>
                </a:solidFill>
                <a:cs typeface="Arial" charset="0"/>
              </a:rPr>
              <a:t>2</a:t>
            </a:r>
          </a:p>
        </p:txBody>
      </p:sp>
      <p:sp useBgFill="1">
        <p:nvSpPr>
          <p:cNvPr id="17" name="Управляющая кнопка: далее 16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15313" y="6286500"/>
            <a:ext cx="857250" cy="500063"/>
          </a:xfrm>
          <a:prstGeom prst="actionButtonForwardNext">
            <a:avLst/>
          </a:prstGeom>
          <a:ln w="25400" algn="ctr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71750" y="2857500"/>
            <a:ext cx="4500563" cy="185737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hlinkClick r:id="rId2" action="ppaction://hlinksldjump"/>
              </a:rPr>
              <a:t>3. </a:t>
            </a:r>
            <a:r>
              <a:rPr lang="ru-RU" sz="3600" dirty="0">
                <a:hlinkClick r:id="rId2" action="ppaction://hlinksldjump"/>
              </a:rPr>
              <a:t>Узнай меня</a:t>
            </a:r>
            <a:endParaRPr lang="ru-RU" sz="3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8" y="928688"/>
            <a:ext cx="4143375" cy="1857375"/>
          </a:xfrm>
          <a:prstGeom prst="roundRect">
            <a:avLst/>
          </a:prstGeom>
          <a:solidFill>
            <a:srgbClr val="66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hlinkClick r:id="rId3" action="ppaction://hlinksldjump"/>
              </a:rPr>
              <a:t>1. </a:t>
            </a:r>
            <a:r>
              <a:rPr lang="ru-RU" sz="3600" dirty="0">
                <a:hlinkClick r:id="rId3" action="ppaction://hlinksldjump"/>
              </a:rPr>
              <a:t>Загадки</a:t>
            </a:r>
            <a:endParaRPr lang="ru-RU" sz="3600" dirty="0">
              <a:hlinkClick r:id="rId3" action="ppaction://hlinksldjump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3438" y="928688"/>
            <a:ext cx="4143375" cy="185737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hlinkClick r:id="rId4" action="ppaction://hlinksldjump"/>
              </a:rPr>
              <a:t>2. </a:t>
            </a:r>
            <a:r>
              <a:rPr lang="ru-RU" sz="3600" dirty="0">
                <a:hlinkClick r:id="rId4" action="ppaction://hlinksldjump"/>
              </a:rPr>
              <a:t>Кто лишний?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-10800000">
            <a:off x="8858250" y="0"/>
            <a:ext cx="28575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-16200000">
            <a:off x="4393406" y="-4107656"/>
            <a:ext cx="357188" cy="85725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-5400000">
            <a:off x="4357687" y="2357438"/>
            <a:ext cx="428625" cy="85725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3850" y="4857750"/>
            <a:ext cx="4143375" cy="1357313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hlink"/>
                </a:solidFill>
                <a:latin typeface="Arial" charset="0"/>
                <a:cs typeface="Arial" charset="0"/>
                <a:hlinkClick r:id="rId6" action="ppaction://hlinksldjump"/>
              </a:rPr>
              <a:t>4</a:t>
            </a:r>
            <a:r>
              <a:rPr lang="ru-RU" sz="3600" dirty="0">
                <a:solidFill>
                  <a:schemeClr val="hlink"/>
                </a:solidFill>
                <a:latin typeface="Arial" charset="0"/>
                <a:cs typeface="Arial" charset="0"/>
                <a:hlinkClick r:id="rId6" action="ppaction://hlinksldjump"/>
              </a:rPr>
              <a:t>.</a:t>
            </a:r>
            <a:r>
              <a:rPr lang="ru-RU" sz="3600" dirty="0">
                <a:solidFill>
                  <a:srgbClr val="FFFFFF"/>
                </a:solidFill>
                <a:latin typeface="Arial" charset="0"/>
                <a:cs typeface="Arial" charset="0"/>
                <a:hlinkClick r:id="rId6" action="ppaction://hlinksldjump"/>
              </a:rPr>
              <a:t> </a:t>
            </a:r>
            <a:r>
              <a:rPr lang="ru-RU" sz="3600" dirty="0">
                <a:solidFill>
                  <a:srgbClr val="FFFFFF"/>
                </a:solidFill>
                <a:cs typeface="Arial" charset="0"/>
                <a:hlinkClick r:id="rId6" action="ppaction://hlinksldjump"/>
              </a:rPr>
              <a:t>Ребусы</a:t>
            </a:r>
            <a:endParaRPr lang="ru-RU" sz="36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43438" y="4857750"/>
            <a:ext cx="4143375" cy="1357313"/>
          </a:xfrm>
          <a:prstGeom prst="round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hlink"/>
                </a:solidFill>
                <a:latin typeface="Arial" charset="0"/>
                <a:cs typeface="Arial" charset="0"/>
                <a:hlinkClick r:id="rId7" action="ppaction://hlinksldjump"/>
              </a:rPr>
              <a:t>5.</a:t>
            </a:r>
            <a:r>
              <a:rPr lang="ru-RU" sz="3600" dirty="0">
                <a:solidFill>
                  <a:schemeClr val="tx1"/>
                </a:solidFill>
                <a:latin typeface="Arial" charset="0"/>
                <a:cs typeface="Arial" charset="0"/>
                <a:hlinkClick r:id="rId7" action="ppaction://hlinksldjump"/>
              </a:rPr>
              <a:t> </a:t>
            </a:r>
            <a:r>
              <a:rPr lang="ru-RU" sz="3600" dirty="0">
                <a:solidFill>
                  <a:schemeClr val="tx1"/>
                </a:solidFill>
                <a:cs typeface="Arial" charset="0"/>
                <a:hlinkClick r:id="rId7" action="ppaction://hlinksldjump"/>
              </a:rPr>
              <a:t>Кто я?</a:t>
            </a:r>
            <a:endParaRPr lang="ru-RU" sz="3600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14290"/>
            <a:ext cx="6341401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Какое животное представлено на рисунке?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14438" y="3214688"/>
          <a:ext cx="6000750" cy="2011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  <a:gridCol w="2000264"/>
                <a:gridCol w="2000264"/>
              </a:tblGrid>
              <a:tr h="964413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2" action="ppaction://hlinksldjump"/>
                        </a:rPr>
                        <a:t>1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3" action="ppaction://hlinksldjump"/>
                        </a:rPr>
                        <a:t>2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4" action="ppaction://hlinksldjump"/>
                        </a:rPr>
                        <a:t>3</a:t>
                      </a:r>
                      <a:endParaRPr lang="ru-RU" sz="6000" dirty="0"/>
                    </a:p>
                  </a:txBody>
                  <a:tcPr/>
                </a:tc>
              </a:tr>
              <a:tr h="964413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5" action="ppaction://hlinksldjump"/>
                        </a:rPr>
                        <a:t>4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6" action="ppaction://hlinksldjump"/>
                        </a:rPr>
                        <a:t>5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hlinkClick r:id="rId7" action="ppaction://hlinksldjump"/>
                        </a:rPr>
                        <a:t>6</a:t>
                      </a:r>
                      <a:endParaRPr lang="ru-RU" sz="6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953" name="TextBox 3"/>
          <p:cNvSpPr txBox="1">
            <a:spLocks noChangeArrowheads="1"/>
          </p:cNvSpPr>
          <p:nvPr/>
        </p:nvSpPr>
        <p:spPr bwMode="auto">
          <a:xfrm>
            <a:off x="1143000" y="5572125"/>
            <a:ext cx="66436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За каждый правильный ответ команда получает 2 балла</a:t>
            </a:r>
            <a:r>
              <a:rPr lang="ru-RU"/>
              <a:t>.</a:t>
            </a:r>
          </a:p>
        </p:txBody>
      </p:sp>
      <p:sp>
        <p:nvSpPr>
          <p:cNvPr id="5" name="Улыбающееся лицо 4">
            <a:hlinkClick r:id="rId8" action="ppaction://hlinksldjump"/>
          </p:cNvPr>
          <p:cNvSpPr/>
          <p:nvPr/>
        </p:nvSpPr>
        <p:spPr>
          <a:xfrm>
            <a:off x="8001000" y="5500688"/>
            <a:ext cx="785813" cy="785812"/>
          </a:xfrm>
          <a:prstGeom prst="smileyFac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85728"/>
            <a:ext cx="241976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я?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5786438"/>
          <a:ext cx="7858125" cy="78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3"/>
                <a:gridCol w="2619393"/>
                <a:gridCol w="2619393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1. Трубкозуб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2. Муравьед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3. Броненосец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86750" y="5786438"/>
            <a:ext cx="714375" cy="785812"/>
          </a:xfrm>
          <a:prstGeom prst="actionButtonHome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4" descr="060706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1500174"/>
            <a:ext cx="5143536" cy="3857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85728"/>
            <a:ext cx="241976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я?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5786438"/>
          <a:ext cx="7858125" cy="78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3"/>
                <a:gridCol w="2619393"/>
                <a:gridCol w="2619393"/>
              </a:tblGrid>
              <a:tr h="78581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 Киви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Казуар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Эму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86750" y="5786438"/>
            <a:ext cx="714375" cy="785812"/>
          </a:xfrm>
          <a:prstGeom prst="actionButtonHome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4" descr="06060704,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1500174"/>
            <a:ext cx="3571900" cy="404061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85728"/>
            <a:ext cx="241976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я?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5786438"/>
          <a:ext cx="7858125" cy="78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3"/>
                <a:gridCol w="2619393"/>
                <a:gridCol w="2619393"/>
              </a:tblGrid>
              <a:tr h="78581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 Анаконда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Питон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Гадюка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86750" y="5786438"/>
            <a:ext cx="714375" cy="785812"/>
          </a:xfrm>
          <a:prstGeom prst="actionButtonHome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4" descr="06050609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1714488"/>
            <a:ext cx="4143404" cy="37424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85728"/>
            <a:ext cx="241976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я?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5786438"/>
          <a:ext cx="7858125" cy="78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3"/>
                <a:gridCol w="2619393"/>
                <a:gridCol w="2619393"/>
              </a:tblGrid>
              <a:tr h="78581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 Саламандра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ru-RU" sz="2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Гикон</a:t>
                      </a:r>
                      <a:endParaRPr lang="ru-RU" sz="2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Тритон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86750" y="5786438"/>
            <a:ext cx="714375" cy="785812"/>
          </a:xfrm>
          <a:prstGeom prst="actionButtonHome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4" descr="06040502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1548466"/>
            <a:ext cx="4286280" cy="40617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85728"/>
            <a:ext cx="241976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я?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5786438"/>
          <a:ext cx="7858125" cy="78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3"/>
                <a:gridCol w="2619393"/>
                <a:gridCol w="2619393"/>
              </a:tblGrid>
              <a:tr h="78581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 Ехидна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Дикобраз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Муравьед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86750" y="5786438"/>
            <a:ext cx="714375" cy="785812"/>
          </a:xfrm>
          <a:prstGeom prst="actionButtonHome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5" descr="06070601.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5508" y="1703651"/>
            <a:ext cx="4176756" cy="37970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285728"/>
            <a:ext cx="241976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я?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625" y="5786438"/>
          <a:ext cx="7858125" cy="785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9393"/>
                <a:gridCol w="2619393"/>
                <a:gridCol w="2619393"/>
              </a:tblGrid>
              <a:tr h="785818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 Панда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Куница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Опоссум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86750" y="5786438"/>
            <a:ext cx="714375" cy="785812"/>
          </a:xfrm>
          <a:prstGeom prst="actionButtonHome">
            <a:avLst/>
          </a:prstGeom>
          <a:gradFill>
            <a:gsLst>
              <a:gs pos="83000">
                <a:schemeClr val="accent3">
                  <a:lumMod val="75000"/>
                </a:scheme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4" descr="06070602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36" y="1714488"/>
            <a:ext cx="3143272" cy="38953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1670" y="214290"/>
            <a:ext cx="6929486" cy="50167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3175">
                  <a:noFill/>
                </a:ln>
                <a:solidFill>
                  <a:srgbClr val="B053D5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Берегите Землю! Берегите!</a:t>
            </a:r>
          </a:p>
          <a:p>
            <a:pPr>
              <a:defRPr/>
            </a:pPr>
            <a:r>
              <a:rPr lang="ru-RU" sz="3200" b="1" dirty="0">
                <a:ln w="3175">
                  <a:noFill/>
                </a:ln>
                <a:solidFill>
                  <a:srgbClr val="B053D5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Жаворонка в </a:t>
            </a:r>
            <a:r>
              <a:rPr lang="ru-RU" sz="3200" b="1" dirty="0" err="1">
                <a:ln w="3175">
                  <a:noFill/>
                </a:ln>
                <a:solidFill>
                  <a:srgbClr val="B053D5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голубом</a:t>
            </a:r>
            <a:r>
              <a:rPr lang="ru-RU" sz="3200" b="1" dirty="0">
                <a:ln w="3175">
                  <a:noFill/>
                </a:ln>
                <a:solidFill>
                  <a:srgbClr val="B053D5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зените,</a:t>
            </a:r>
          </a:p>
          <a:p>
            <a:pPr>
              <a:defRPr/>
            </a:pPr>
            <a:r>
              <a:rPr lang="ru-RU" sz="3200" b="1" dirty="0">
                <a:ln w="3175">
                  <a:noFill/>
                </a:ln>
                <a:solidFill>
                  <a:srgbClr val="B053D5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Бабочку на стебле повилики,</a:t>
            </a:r>
          </a:p>
          <a:p>
            <a:pPr>
              <a:defRPr/>
            </a:pPr>
            <a:r>
              <a:rPr lang="ru-RU" sz="3200" b="1" dirty="0">
                <a:ln w="3175">
                  <a:noFill/>
                </a:ln>
                <a:solidFill>
                  <a:srgbClr val="B053D5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На тропинке солнечные блики»</a:t>
            </a:r>
          </a:p>
          <a:p>
            <a:pPr>
              <a:defRPr/>
            </a:pPr>
            <a:r>
              <a:rPr lang="ru-RU" sz="3200" b="1" dirty="0">
                <a:ln w="3175">
                  <a:noFill/>
                </a:ln>
                <a:solidFill>
                  <a:srgbClr val="B053D5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На камнях играющего краба,</a:t>
            </a:r>
          </a:p>
          <a:p>
            <a:pPr>
              <a:defRPr/>
            </a:pPr>
            <a:r>
              <a:rPr lang="ru-RU" sz="3200" b="1" dirty="0">
                <a:ln w="3175">
                  <a:noFill/>
                </a:ln>
                <a:solidFill>
                  <a:srgbClr val="B053D5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Над пустыней тень от баобаба,</a:t>
            </a:r>
          </a:p>
          <a:p>
            <a:pPr>
              <a:defRPr/>
            </a:pPr>
            <a:r>
              <a:rPr lang="ru-RU" sz="3200" b="1" dirty="0">
                <a:ln w="3175">
                  <a:noFill/>
                </a:ln>
                <a:solidFill>
                  <a:srgbClr val="B053D5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Ястреба, парящего над полем,</a:t>
            </a:r>
          </a:p>
          <a:p>
            <a:pPr>
              <a:defRPr/>
            </a:pPr>
            <a:r>
              <a:rPr lang="ru-RU" sz="3200" b="1" dirty="0">
                <a:ln w="3175">
                  <a:noFill/>
                </a:ln>
                <a:solidFill>
                  <a:srgbClr val="B053D5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Ясный месяц над речным покоем.</a:t>
            </a:r>
          </a:p>
          <a:p>
            <a:pPr algn="r">
              <a:defRPr/>
            </a:pPr>
            <a:r>
              <a:rPr lang="ru-RU" sz="3200" b="1" dirty="0">
                <a:ln w="3175">
                  <a:noFill/>
                </a:ln>
                <a:solidFill>
                  <a:srgbClr val="B053D5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М.Дудин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7643813" y="5786438"/>
            <a:ext cx="857250" cy="500062"/>
          </a:xfrm>
          <a:prstGeom prst="actionButtonForwardNex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3315" name="Группа 24"/>
          <p:cNvGrpSpPr>
            <a:grpSpLocks/>
          </p:cNvGrpSpPr>
          <p:nvPr/>
        </p:nvGrpSpPr>
        <p:grpSpPr bwMode="auto">
          <a:xfrm>
            <a:off x="1500188" y="1500188"/>
            <a:ext cx="6072187" cy="2271712"/>
            <a:chOff x="1285852" y="571480"/>
            <a:chExt cx="6072230" cy="227172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285852" y="1714485"/>
              <a:ext cx="1214446" cy="1128717"/>
            </a:xfrm>
            <a:prstGeom prst="roundRect">
              <a:avLst/>
            </a:prstGeom>
            <a:gradFill>
              <a:gsLst>
                <a:gs pos="83000">
                  <a:srgbClr val="66FF66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15573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hlinkClick r:id="rId4" action="ppaction://hlinksldjump"/>
                </a:rPr>
                <a:t>6</a:t>
              </a:r>
              <a:endParaRPr lang="ru-RU" sz="4800" b="1" dirty="0"/>
            </a:p>
          </p:txBody>
        </p:sp>
        <p:sp>
          <p:nvSpPr>
            <p:cNvPr id="15" name="Скругленный прямоугольник 14"/>
            <p:cNvSpPr/>
            <p:nvPr/>
          </p:nvSpPr>
          <p:spPr>
            <a:xfrm>
              <a:off x="2500298" y="1714485"/>
              <a:ext cx="1214447" cy="1128717"/>
            </a:xfrm>
            <a:prstGeom prst="roundRect">
              <a:avLst/>
            </a:prstGeom>
            <a:gradFill>
              <a:gsLst>
                <a:gs pos="83000">
                  <a:srgbClr val="66FF66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15573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hlinkClick r:id="rId5" action="ppaction://hlinksldjump"/>
                </a:rPr>
                <a:t>7</a:t>
              </a:r>
              <a:endParaRPr lang="ru-RU" sz="4800" b="1" dirty="0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4929190" y="1714485"/>
              <a:ext cx="1214447" cy="1128717"/>
            </a:xfrm>
            <a:prstGeom prst="roundRect">
              <a:avLst/>
            </a:prstGeom>
            <a:gradFill>
              <a:gsLst>
                <a:gs pos="83000">
                  <a:srgbClr val="66FF66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15573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hlinkClick r:id="rId6" action="ppaction://hlinksldjump"/>
                </a:rPr>
                <a:t>9</a:t>
              </a:r>
              <a:endParaRPr lang="ru-RU" sz="4800" b="1" dirty="0"/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3714744" y="1714485"/>
              <a:ext cx="1214446" cy="1128717"/>
            </a:xfrm>
            <a:prstGeom prst="roundRect">
              <a:avLst/>
            </a:prstGeom>
            <a:gradFill>
              <a:gsLst>
                <a:gs pos="83000">
                  <a:srgbClr val="66FF66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15573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hlinkClick r:id="rId7" action="ppaction://hlinksldjump"/>
                </a:rPr>
                <a:t>8</a:t>
              </a:r>
              <a:endParaRPr lang="ru-RU" sz="4800" b="1" dirty="0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6143636" y="1714485"/>
              <a:ext cx="1214446" cy="1128717"/>
            </a:xfrm>
            <a:prstGeom prst="roundRect">
              <a:avLst/>
            </a:prstGeom>
            <a:gradFill>
              <a:gsLst>
                <a:gs pos="83000">
                  <a:srgbClr val="66FF66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15573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400" b="1" dirty="0">
                  <a:hlinkClick r:id="rId8" action="ppaction://hlinksldjump"/>
                </a:rPr>
                <a:t>10</a:t>
              </a:r>
              <a:endParaRPr lang="ru-RU" sz="4400" b="1" dirty="0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1285852" y="571480"/>
              <a:ext cx="1214446" cy="1128717"/>
            </a:xfrm>
            <a:prstGeom prst="roundRect">
              <a:avLst/>
            </a:prstGeom>
            <a:gradFill>
              <a:gsLst>
                <a:gs pos="83000">
                  <a:srgbClr val="66FF66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15573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hlinkClick r:id="rId9" action="ppaction://hlinksldjump"/>
                </a:rPr>
                <a:t>1</a:t>
              </a:r>
              <a:endParaRPr lang="ru-RU" sz="4800" b="1" dirty="0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2500298" y="585767"/>
              <a:ext cx="1214447" cy="1128718"/>
            </a:xfrm>
            <a:prstGeom prst="roundRect">
              <a:avLst/>
            </a:prstGeom>
            <a:gradFill>
              <a:gsLst>
                <a:gs pos="83000">
                  <a:srgbClr val="66FF66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15573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hlinkClick r:id="rId10" action="ppaction://hlinksldjump"/>
                </a:rPr>
                <a:t>2</a:t>
              </a:r>
              <a:endParaRPr lang="ru-RU" sz="4800" b="1" dirty="0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3714744" y="571480"/>
              <a:ext cx="1214446" cy="1128717"/>
            </a:xfrm>
            <a:prstGeom prst="roundRect">
              <a:avLst/>
            </a:prstGeom>
            <a:gradFill>
              <a:gsLst>
                <a:gs pos="83000">
                  <a:srgbClr val="66FF66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15573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hlinkClick r:id="rId11" action="ppaction://hlinksldjump"/>
                </a:rPr>
                <a:t>3</a:t>
              </a:r>
              <a:endParaRPr lang="ru-RU" sz="4800" b="1" dirty="0"/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4929190" y="571480"/>
              <a:ext cx="1214447" cy="1128717"/>
            </a:xfrm>
            <a:prstGeom prst="roundRect">
              <a:avLst/>
            </a:prstGeom>
            <a:gradFill>
              <a:gsLst>
                <a:gs pos="83000">
                  <a:srgbClr val="66FF66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15573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hlinkClick r:id="rId12" action="ppaction://hlinksldjump"/>
                </a:rPr>
                <a:t>4</a:t>
              </a:r>
              <a:endParaRPr lang="ru-RU" sz="4800" b="1" dirty="0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6143636" y="571480"/>
              <a:ext cx="1214446" cy="1128717"/>
            </a:xfrm>
            <a:prstGeom prst="roundRect">
              <a:avLst/>
            </a:prstGeom>
            <a:gradFill>
              <a:gsLst>
                <a:gs pos="83000">
                  <a:srgbClr val="66FF66"/>
                </a:gs>
                <a:gs pos="50000">
                  <a:schemeClr val="tx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155733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4800" b="1" dirty="0">
                  <a:hlinkClick r:id="rId13" action="ppaction://hlinksldjump"/>
                </a:rPr>
                <a:t>5</a:t>
              </a:r>
              <a:endParaRPr lang="ru-RU" sz="4800" b="1" dirty="0"/>
            </a:p>
          </p:txBody>
        </p:sp>
      </p:grpSp>
      <p:sp>
        <p:nvSpPr>
          <p:cNvPr id="24" name="Прямоугольник 23"/>
          <p:cNvSpPr/>
          <p:nvPr/>
        </p:nvSpPr>
        <p:spPr>
          <a:xfrm rot="5400000">
            <a:off x="4536281" y="-4107656"/>
            <a:ext cx="500063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0" y="0"/>
            <a:ext cx="500063" cy="6357938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 rot="5400000">
            <a:off x="4107657" y="2250281"/>
            <a:ext cx="500062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9" name="TextBox 29"/>
          <p:cNvSpPr txBox="1">
            <a:spLocks noChangeArrowheads="1"/>
          </p:cNvSpPr>
          <p:nvPr/>
        </p:nvSpPr>
        <p:spPr bwMode="auto">
          <a:xfrm>
            <a:off x="482600" y="4429125"/>
            <a:ext cx="730408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Выберите номер задания. За каждую верно </a:t>
            </a:r>
          </a:p>
          <a:p>
            <a:r>
              <a:rPr lang="ru-RU" sz="2800" b="1" i="1">
                <a:latin typeface="Calibri" pitchFamily="34" charset="0"/>
              </a:rPr>
              <a:t>Отгаданную загадку команда получает </a:t>
            </a:r>
            <a:r>
              <a:rPr lang="ru-RU" sz="2800" b="1" i="1">
                <a:solidFill>
                  <a:srgbClr val="06521A"/>
                </a:solidFill>
                <a:latin typeface="Calibri" pitchFamily="34" charset="0"/>
              </a:rPr>
              <a:t>два</a:t>
            </a:r>
          </a:p>
          <a:p>
            <a:r>
              <a:rPr lang="ru-RU" sz="2800" b="1" i="1">
                <a:latin typeface="Calibri" pitchFamily="34" charset="0"/>
              </a:rPr>
              <a:t>очка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8643938" y="428625"/>
            <a:ext cx="500062" cy="6357938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857375" y="857250"/>
            <a:ext cx="555783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По  сути-  зверь, а с виду рыба,</a:t>
            </a:r>
          </a:p>
          <a:p>
            <a:r>
              <a:rPr lang="ru-RU" sz="3200">
                <a:latin typeface="Calibri" pitchFamily="34" charset="0"/>
              </a:rPr>
              <a:t>Огромен, я его боюсь.</a:t>
            </a:r>
          </a:p>
          <a:p>
            <a:r>
              <a:rPr lang="ru-RU" sz="3200">
                <a:latin typeface="Calibri" pitchFamily="34" charset="0"/>
              </a:rPr>
              <a:t>А догадаться вы смогли бы,</a:t>
            </a:r>
          </a:p>
          <a:p>
            <a:r>
              <a:rPr lang="ru-RU" sz="3200">
                <a:latin typeface="Calibri" pitchFamily="34" charset="0"/>
              </a:rPr>
              <a:t>Кто пищу цедит через ус?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71625" y="4286250"/>
            <a:ext cx="1714500" cy="785813"/>
          </a:xfrm>
          <a:prstGeom prst="round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кит</a:t>
            </a: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500063" y="5572125"/>
            <a:ext cx="928687" cy="714375"/>
          </a:xfrm>
          <a:prstGeom prst="actionButtonHome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6" descr="88cd0443bce5ce9b-larg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3071813"/>
            <a:ext cx="5000625" cy="3201987"/>
          </a:xfrm>
          <a:prstGeom prst="rect">
            <a:avLst/>
          </a:prstGeom>
          <a:noFill/>
          <a:ln w="28575">
            <a:solidFill>
              <a:srgbClr val="06521A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4500562" y="-4143374"/>
            <a:ext cx="500063" cy="8786812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5400000">
            <a:off x="4143376" y="2214562"/>
            <a:ext cx="500062" cy="8786813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500188" y="1000125"/>
            <a:ext cx="5106987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Подрастала – хвост растила,</a:t>
            </a:r>
          </a:p>
          <a:p>
            <a:r>
              <a:rPr lang="ru-RU" sz="3200">
                <a:latin typeface="Calibri" pitchFamily="34" charset="0"/>
              </a:rPr>
              <a:t>Платье темное носила.</a:t>
            </a:r>
          </a:p>
          <a:p>
            <a:r>
              <a:rPr lang="ru-RU" sz="3200">
                <a:latin typeface="Calibri" pitchFamily="34" charset="0"/>
              </a:rPr>
              <a:t>Подросла – зеленой стала,</a:t>
            </a:r>
          </a:p>
          <a:p>
            <a:r>
              <a:rPr lang="ru-RU" sz="3200">
                <a:latin typeface="Calibri" pitchFamily="34" charset="0"/>
              </a:rPr>
              <a:t>Хвост на «весла» поменяла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214438" y="3857625"/>
            <a:ext cx="2500312" cy="785813"/>
          </a:xfrm>
          <a:prstGeom prst="roundRect">
            <a:avLst/>
          </a:prstGeom>
          <a:gradFill flip="none" rotWithShape="1">
            <a:gsLst>
              <a:gs pos="92000">
                <a:srgbClr val="66FF33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лягушка</a:t>
            </a:r>
          </a:p>
        </p:txBody>
      </p:sp>
      <p:pic>
        <p:nvPicPr>
          <p:cNvPr id="4" name="Рисунок 3" descr="428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3143250"/>
            <a:ext cx="4100513" cy="3000375"/>
          </a:xfrm>
          <a:prstGeom prst="rect">
            <a:avLst/>
          </a:prstGeom>
          <a:noFill/>
          <a:ln w="38100">
            <a:solidFill>
              <a:srgbClr val="06521A"/>
            </a:solidFill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500063" y="5572125"/>
            <a:ext cx="928687" cy="714375"/>
          </a:xfrm>
          <a:prstGeom prst="actionButtonHome">
            <a:avLst/>
          </a:prstGeom>
          <a:gradFill flip="none" rotWithShape="1">
            <a:gsLst>
              <a:gs pos="90000">
                <a:srgbClr val="66FF33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38100"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4107656" y="-4107656"/>
            <a:ext cx="500063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4536282" y="2250281"/>
            <a:ext cx="500062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285875" y="857250"/>
            <a:ext cx="497046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Уж очень вид у них чудной:</a:t>
            </a:r>
          </a:p>
          <a:p>
            <a:r>
              <a:rPr lang="ru-RU" sz="3200">
                <a:latin typeface="Calibri" pitchFamily="34" charset="0"/>
              </a:rPr>
              <a:t>У папы локоны волной,</a:t>
            </a:r>
          </a:p>
          <a:p>
            <a:r>
              <a:rPr lang="ru-RU" sz="3200">
                <a:latin typeface="Calibri" pitchFamily="34" charset="0"/>
              </a:rPr>
              <a:t>А мама ходит стриженой.</a:t>
            </a:r>
          </a:p>
          <a:p>
            <a:r>
              <a:rPr lang="ru-RU" sz="3200">
                <a:latin typeface="Calibri" pitchFamily="34" charset="0"/>
              </a:rPr>
              <a:t>За что она обижена?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71563" y="3857625"/>
            <a:ext cx="2857500" cy="1011238"/>
          </a:xfrm>
          <a:prstGeom prst="round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Лев и львица</a:t>
            </a:r>
          </a:p>
        </p:txBody>
      </p:sp>
      <p:pic>
        <p:nvPicPr>
          <p:cNvPr id="4" name="Рисунок 3" descr="f_1512188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2890838"/>
            <a:ext cx="4556125" cy="3362325"/>
          </a:xfrm>
          <a:prstGeom prst="rect">
            <a:avLst/>
          </a:prstGeom>
          <a:noFill/>
          <a:ln w="28575">
            <a:solidFill>
              <a:srgbClr val="06521A"/>
            </a:solidFill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500063" y="5572125"/>
            <a:ext cx="928687" cy="714375"/>
          </a:xfrm>
          <a:prstGeom prst="actionButtonHome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4107656" y="-4107656"/>
            <a:ext cx="500063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4536282" y="2250281"/>
            <a:ext cx="500062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928688" y="785813"/>
            <a:ext cx="491807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Её скрывает, словно маска,</a:t>
            </a:r>
          </a:p>
          <a:p>
            <a:r>
              <a:rPr lang="ru-RU" sz="3200">
                <a:latin typeface="Calibri" pitchFamily="34" charset="0"/>
              </a:rPr>
              <a:t>От всех защитная окраска.</a:t>
            </a:r>
          </a:p>
          <a:p>
            <a:r>
              <a:rPr lang="ru-RU" sz="3200">
                <a:latin typeface="Calibri" pitchFamily="34" charset="0"/>
              </a:rPr>
              <a:t>Размечена, как переход,</a:t>
            </a:r>
          </a:p>
          <a:p>
            <a:r>
              <a:rPr lang="ru-RU" sz="3200">
                <a:latin typeface="Calibri" pitchFamily="34" charset="0"/>
              </a:rPr>
              <a:t>Она по Африке идет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3000" y="4000500"/>
            <a:ext cx="2143125" cy="785813"/>
          </a:xfrm>
          <a:prstGeom prst="round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зебра</a:t>
            </a:r>
          </a:p>
        </p:txBody>
      </p:sp>
      <p:pic>
        <p:nvPicPr>
          <p:cNvPr id="4" name="Рисунок 3" descr="Hartmanns Zebra web ma_Aug_20052099-08-03_14-02-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2928938"/>
            <a:ext cx="4999037" cy="3343275"/>
          </a:xfrm>
          <a:prstGeom prst="rect">
            <a:avLst/>
          </a:prstGeom>
          <a:noFill/>
          <a:ln w="28575">
            <a:solidFill>
              <a:srgbClr val="06521A"/>
            </a:solidFill>
            <a:miter lim="800000"/>
            <a:headEnd/>
            <a:tailEnd/>
          </a:ln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500063" y="5572125"/>
            <a:ext cx="928687" cy="714375"/>
          </a:xfrm>
          <a:prstGeom prst="actionButtonHome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4107656" y="-4107656"/>
            <a:ext cx="500063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4536282" y="2250281"/>
            <a:ext cx="500062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712788" y="785813"/>
            <a:ext cx="5145087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По волнам гуляет зонтик,</a:t>
            </a:r>
          </a:p>
          <a:p>
            <a:r>
              <a:rPr lang="ru-RU" sz="3200">
                <a:latin typeface="Calibri" pitchFamily="34" charset="0"/>
              </a:rPr>
              <a:t>Если встретите – не троньте!</a:t>
            </a:r>
          </a:p>
          <a:p>
            <a:r>
              <a:rPr lang="ru-RU" sz="3200">
                <a:latin typeface="Calibri" pitchFamily="34" charset="0"/>
              </a:rPr>
              <a:t>Вот так чудо, вот так диво!</a:t>
            </a:r>
          </a:p>
          <a:p>
            <a:r>
              <a:rPr lang="ru-RU" sz="3200">
                <a:latin typeface="Calibri" pitchFamily="34" charset="0"/>
              </a:rPr>
              <a:t>Зонтик жжется, как крапива</a:t>
            </a:r>
          </a:p>
        </p:txBody>
      </p:sp>
      <p:pic>
        <p:nvPicPr>
          <p:cNvPr id="3" name="Рисунок 2" descr="meduzy-more-zhivotnye-534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03938" y="2357438"/>
            <a:ext cx="2500312" cy="3810000"/>
          </a:xfrm>
          <a:prstGeom prst="rect">
            <a:avLst/>
          </a:prstGeom>
          <a:noFill/>
          <a:ln w="28575">
            <a:solidFill>
              <a:srgbClr val="06521A"/>
            </a:solidFill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428875" y="3929063"/>
            <a:ext cx="2500313" cy="928687"/>
          </a:xfrm>
          <a:prstGeom prst="round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медуза</a:t>
            </a:r>
          </a:p>
        </p:txBody>
      </p:sp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500063" y="5572125"/>
            <a:ext cx="928687" cy="714375"/>
          </a:xfrm>
          <a:prstGeom prst="actionButtonHome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 w="38100">
            <a:solidFill>
              <a:srgbClr val="0652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715375" y="0"/>
            <a:ext cx="428625" cy="6858000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4107656" y="-4107656"/>
            <a:ext cx="500063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4536282" y="2250281"/>
            <a:ext cx="500062" cy="8715375"/>
          </a:xfrm>
          <a:prstGeom prst="rect">
            <a:avLst/>
          </a:prstGeom>
          <a:gradFill>
            <a:gsLst>
              <a:gs pos="83000">
                <a:srgbClr val="66FF66"/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ол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4607</TotalTime>
  <Words>987</Words>
  <Application>Microsoft Office PowerPoint</Application>
  <PresentationFormat>Экран (4:3)</PresentationFormat>
  <Paragraphs>244</Paragraphs>
  <Slides>37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Arial</vt:lpstr>
      <vt:lpstr>Calibri</vt:lpstr>
      <vt:lpstr>DecorCTT</vt:lpstr>
      <vt:lpstr>поле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Дмитрий Каленюк</cp:lastModifiedBy>
  <cp:revision>436</cp:revision>
  <dcterms:created xsi:type="dcterms:W3CDTF">2011-04-29T13:52:27Z</dcterms:created>
  <dcterms:modified xsi:type="dcterms:W3CDTF">2013-04-09T15:08:33Z</dcterms:modified>
</cp:coreProperties>
</file>