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557C2EF-C91A-43BA-BF1B-DE2E1FFF3D04}" type="datetimeFigureOut">
              <a:rPr lang="ru-RU" smtClean="0"/>
              <a:t>03.10.2012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C91C7870-BA33-4818-A6D8-41DF1B622E0F}"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557C2EF-C91A-43BA-BF1B-DE2E1FFF3D04}" type="datetimeFigureOut">
              <a:rPr lang="ru-RU" smtClean="0"/>
              <a:t>03.10.2012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1C7870-BA33-4818-A6D8-41DF1B622E0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557C2EF-C91A-43BA-BF1B-DE2E1FFF3D04}" type="datetimeFigureOut">
              <a:rPr lang="ru-RU" smtClean="0"/>
              <a:t>03.10.2012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1C7870-BA33-4818-A6D8-41DF1B622E0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557C2EF-C91A-43BA-BF1B-DE2E1FFF3D04}" type="datetimeFigureOut">
              <a:rPr lang="ru-RU" smtClean="0"/>
              <a:t>03.10.2012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1C7870-BA33-4818-A6D8-41DF1B622E0F}"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557C2EF-C91A-43BA-BF1B-DE2E1FFF3D04}" type="datetimeFigureOut">
              <a:rPr lang="ru-RU" smtClean="0"/>
              <a:t>03.10.2012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91C7870-BA33-4818-A6D8-41DF1B622E0F}"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557C2EF-C91A-43BA-BF1B-DE2E1FFF3D04}" type="datetimeFigureOut">
              <a:rPr lang="ru-RU" smtClean="0"/>
              <a:t>03.10.2012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91C7870-BA33-4818-A6D8-41DF1B622E0F}"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557C2EF-C91A-43BA-BF1B-DE2E1FFF3D04}" type="datetimeFigureOut">
              <a:rPr lang="ru-RU" smtClean="0"/>
              <a:t>03.10.2012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91C7870-BA33-4818-A6D8-41DF1B622E0F}"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557C2EF-C91A-43BA-BF1B-DE2E1FFF3D04}" type="datetimeFigureOut">
              <a:rPr lang="ru-RU" smtClean="0"/>
              <a:t>03.10.2012</a:t>
            </a:fld>
            <a:endParaRPr lang="ru-RU"/>
          </a:p>
        </p:txBody>
      </p:sp>
      <p:sp>
        <p:nvSpPr>
          <p:cNvPr id="8" name="Номер слайда 7"/>
          <p:cNvSpPr>
            <a:spLocks noGrp="1"/>
          </p:cNvSpPr>
          <p:nvPr>
            <p:ph type="sldNum" sz="quarter" idx="11"/>
          </p:nvPr>
        </p:nvSpPr>
        <p:spPr/>
        <p:txBody>
          <a:bodyPr/>
          <a:lstStyle/>
          <a:p>
            <a:fld id="{C91C7870-BA33-4818-A6D8-41DF1B622E0F}" type="slidenum">
              <a:rPr lang="ru-RU" smtClean="0"/>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557C2EF-C91A-43BA-BF1B-DE2E1FFF3D04}" type="datetimeFigureOut">
              <a:rPr lang="ru-RU" smtClean="0"/>
              <a:t>03.10.2012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91C7870-BA33-4818-A6D8-41DF1B622E0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557C2EF-C91A-43BA-BF1B-DE2E1FFF3D04}" type="datetimeFigureOut">
              <a:rPr lang="ru-RU" smtClean="0"/>
              <a:t>03.10.2012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C91C7870-BA33-4818-A6D8-41DF1B622E0F}"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557C2EF-C91A-43BA-BF1B-DE2E1FFF3D04}" type="datetimeFigureOut">
              <a:rPr lang="ru-RU" smtClean="0"/>
              <a:t>03.10.2012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91C7870-BA33-4818-A6D8-41DF1B622E0F}"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557C2EF-C91A-43BA-BF1B-DE2E1FFF3D04}" type="datetimeFigureOut">
              <a:rPr lang="ru-RU" smtClean="0"/>
              <a:t>03.10.2012</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C91C7870-BA33-4818-A6D8-41DF1B622E0F}"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b="0" smtClean="0"/>
              <a:t>Eastern Orthodox Church</a:t>
            </a:r>
            <a:br>
              <a:rPr b="0" smtClean="0"/>
            </a:br>
            <a:endParaRPr lang="ru-RU" dirty="0"/>
          </a:p>
        </p:txBody>
      </p:sp>
      <p:sp>
        <p:nvSpPr>
          <p:cNvPr id="3" name="Подзаголовок 2"/>
          <p:cNvSpPr>
            <a:spLocks noGrp="1"/>
          </p:cNvSpPr>
          <p:nvPr>
            <p:ph type="subTitle" idx="1"/>
          </p:nvPr>
        </p:nvSpPr>
        <p:spPr/>
        <p:txBody>
          <a:bodyPr>
            <a:normAutofit/>
          </a:bodyPr>
          <a:lstStyle/>
          <a:p>
            <a:r>
              <a:rPr lang="en-US" sz="1400" dirty="0" smtClean="0"/>
              <a:t>Project made by </a:t>
            </a:r>
            <a:r>
              <a:rPr lang="en-US" sz="1400" dirty="0" err="1" smtClean="0"/>
              <a:t>Nastya</a:t>
            </a:r>
            <a:r>
              <a:rPr lang="en-US" sz="1400" dirty="0" smtClean="0"/>
              <a:t> </a:t>
            </a:r>
            <a:r>
              <a:rPr lang="en-US" sz="1400" dirty="0" err="1" smtClean="0"/>
              <a:t>Ivanova</a:t>
            </a:r>
            <a:r>
              <a:rPr lang="en-US" sz="1400" dirty="0" smtClean="0"/>
              <a:t> </a:t>
            </a:r>
          </a:p>
          <a:p>
            <a:r>
              <a:rPr lang="en-US" sz="1400" dirty="0" smtClean="0"/>
              <a:t>Form 10 “A” school 1371</a:t>
            </a:r>
            <a:endParaRPr lang="ru-RU"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Eastern Orthodox </a:t>
            </a:r>
            <a:r>
              <a:rPr 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Church</a:t>
            </a:r>
            <a:endParaRPr lang="ru-RU"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Содержимое 2"/>
          <p:cNvSpPr>
            <a:spLocks noGrp="1"/>
          </p:cNvSpPr>
          <p:nvPr>
            <p:ph idx="1"/>
          </p:nvPr>
        </p:nvSpPr>
        <p:spPr>
          <a:xfrm>
            <a:off x="457200" y="1600200"/>
            <a:ext cx="4543428" cy="4543444"/>
          </a:xfrm>
        </p:spPr>
        <p:txBody>
          <a:bodyPr>
            <a:normAutofit fontScale="55000" lnSpcReduction="20000"/>
          </a:bodyPr>
          <a:lstStyle/>
          <a:p>
            <a:r>
              <a:rPr lang="en-US" dirty="0" smtClean="0"/>
              <a:t>The </a:t>
            </a:r>
            <a:r>
              <a:rPr lang="en-US" b="1" dirty="0" smtClean="0"/>
              <a:t>Eastern Orthodox Church</a:t>
            </a:r>
            <a:r>
              <a:rPr lang="en-US" dirty="0" smtClean="0"/>
              <a:t>, officially called the </a:t>
            </a:r>
            <a:r>
              <a:rPr lang="en-US" b="1" dirty="0" smtClean="0"/>
              <a:t>Orthodox Catholic </a:t>
            </a:r>
            <a:r>
              <a:rPr lang="en-US" b="1" dirty="0" smtClean="0"/>
              <a:t>Church</a:t>
            </a:r>
            <a:r>
              <a:rPr lang="en-US" dirty="0" smtClean="0"/>
              <a:t> and commonly referred to as the </a:t>
            </a:r>
            <a:r>
              <a:rPr lang="en-US" b="1" dirty="0" smtClean="0"/>
              <a:t>Orthodox </a:t>
            </a:r>
            <a:r>
              <a:rPr lang="en-US" b="1" dirty="0" smtClean="0"/>
              <a:t>Church</a:t>
            </a:r>
            <a:r>
              <a:rPr lang="en-US" dirty="0" smtClean="0"/>
              <a:t>,</a:t>
            </a:r>
            <a:r>
              <a:rPr lang="en-US" dirty="0" smtClean="0"/>
              <a:t> is the second largest Christian church in the </a:t>
            </a:r>
            <a:r>
              <a:rPr lang="en-US" dirty="0" smtClean="0"/>
              <a:t>world,</a:t>
            </a:r>
            <a:r>
              <a:rPr lang="en-US" dirty="0" smtClean="0"/>
              <a:t> with an estimated 300 million adherents</a:t>
            </a:r>
            <a:r>
              <a:rPr lang="en-US" dirty="0" smtClean="0"/>
              <a:t>,</a:t>
            </a:r>
            <a:r>
              <a:rPr lang="en-US" dirty="0" smtClean="0"/>
              <a:t> primarily in Eastern </a:t>
            </a:r>
            <a:r>
              <a:rPr lang="en-US" dirty="0" smtClean="0"/>
              <a:t>and Southeastern </a:t>
            </a:r>
            <a:r>
              <a:rPr lang="en-US" dirty="0" smtClean="0"/>
              <a:t>Europe. It is the religious denomination of the majority of the populations of Russia, Belarus, Ukraine, Moldova, Georgia</a:t>
            </a:r>
            <a:r>
              <a:rPr lang="en-US" dirty="0" smtClean="0"/>
              <a:t>, Romania</a:t>
            </a:r>
            <a:r>
              <a:rPr lang="en-US" dirty="0" smtClean="0"/>
              <a:t>, Serbia, Montenegro, Macedonia, Bulgaria, Greece, and Cyprus. It teaches that it is the One, Holy, Catholic and Apostolic Church established by Jesus Christ and his Apostles almost 2,000 years ago.</a:t>
            </a:r>
            <a:endParaRPr lang="ru-RU" dirty="0"/>
          </a:p>
        </p:txBody>
      </p:sp>
      <p:pic>
        <p:nvPicPr>
          <p:cNvPr id="1026" name="Picture 2" descr="C:\Users\Tihiro\Desktop\492px-00058_christ_pantocrator_mosaic_hagia_sophia_656x800.jpg"/>
          <p:cNvPicPr>
            <a:picLocks noChangeAspect="1" noChangeArrowheads="1"/>
          </p:cNvPicPr>
          <p:nvPr/>
        </p:nvPicPr>
        <p:blipFill>
          <a:blip r:embed="rId2"/>
          <a:srcRect/>
          <a:stretch>
            <a:fillRect/>
          </a:stretch>
        </p:blipFill>
        <p:spPr bwMode="auto">
          <a:xfrm>
            <a:off x="5143504" y="1643050"/>
            <a:ext cx="2638645" cy="32178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428604"/>
            <a:ext cx="7467600" cy="1143000"/>
          </a:xfrm>
        </p:spPr>
        <p:txBody>
          <a:bodyPr>
            <a:normAutofit fontScale="90000"/>
          </a:bodyPr>
          <a:lstStyle/>
          <a:p>
            <a:r>
              <a:rPr 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Eastern Orthodox Church Founding:</a:t>
            </a:r>
            <a:r>
              <a:rPr lang="en-US" b="1" dirty="0" smtClean="0"/>
              <a:t/>
            </a:r>
            <a:br>
              <a:rPr lang="en-US" b="1" dirty="0" smtClean="0"/>
            </a:br>
            <a:endParaRPr lang="ru-RU" dirty="0"/>
          </a:p>
        </p:txBody>
      </p:sp>
      <p:sp>
        <p:nvSpPr>
          <p:cNvPr id="3" name="Содержимое 2"/>
          <p:cNvSpPr>
            <a:spLocks noGrp="1"/>
          </p:cNvSpPr>
          <p:nvPr>
            <p:ph idx="1"/>
          </p:nvPr>
        </p:nvSpPr>
        <p:spPr>
          <a:xfrm>
            <a:off x="457200" y="1600201"/>
            <a:ext cx="4043362" cy="4400568"/>
          </a:xfrm>
        </p:spPr>
        <p:txBody>
          <a:bodyPr>
            <a:normAutofit fontScale="55000" lnSpcReduction="20000"/>
          </a:bodyPr>
          <a:lstStyle/>
          <a:p>
            <a:r>
              <a:rPr lang="en-US" dirty="0" smtClean="0"/>
              <a:t>Until 1054 AD Eastern Orthodoxy and </a:t>
            </a:r>
            <a:r>
              <a:rPr lang="en-US" u="sng" dirty="0" smtClean="0"/>
              <a:t>Roman </a:t>
            </a:r>
            <a:r>
              <a:rPr lang="en-US" u="sng" dirty="0" smtClean="0"/>
              <a:t>Catholicism</a:t>
            </a:r>
            <a:r>
              <a:rPr lang="en-US" dirty="0" smtClean="0"/>
              <a:t> were branches of the same body—the One, Holy, Catholic and Apostolic Church. Divisions between these two branches of Christendom had long existed and were constantly increasing. The widening schism was caused by a mix of cultural, political, and religious differences. In 1054 AD a formal split occurred when Pope Leo IX (head of the Roman branch) excommunicated the Patriarch of Constantinople, Michael </a:t>
            </a:r>
            <a:r>
              <a:rPr lang="en-US" dirty="0" err="1" smtClean="0"/>
              <a:t>Cerularius</a:t>
            </a:r>
            <a:r>
              <a:rPr lang="en-US" dirty="0" smtClean="0"/>
              <a:t> (leader of the Eastern branch), who in turn condemned the pope in mutual excommunication. The churches remain divided and separate to the present date.</a:t>
            </a:r>
            <a:endParaRPr lang="ru-RU" dirty="0"/>
          </a:p>
        </p:txBody>
      </p:sp>
      <p:pic>
        <p:nvPicPr>
          <p:cNvPr id="2050" name="Picture 2" descr="C:\Users\Tihiro\Desktop\StJohnsAshfield_StainedGlass_GoodShepherd_Face.jpg"/>
          <p:cNvPicPr>
            <a:picLocks noChangeAspect="1" noChangeArrowheads="1"/>
          </p:cNvPicPr>
          <p:nvPr/>
        </p:nvPicPr>
        <p:blipFill>
          <a:blip r:embed="rId2"/>
          <a:srcRect/>
          <a:stretch>
            <a:fillRect/>
          </a:stretch>
        </p:blipFill>
        <p:spPr bwMode="auto">
          <a:xfrm>
            <a:off x="4714876" y="1857364"/>
            <a:ext cx="3098804" cy="30988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Горизонтальный свиток 3"/>
          <p:cNvSpPr/>
          <p:nvPr/>
        </p:nvSpPr>
        <p:spPr>
          <a:xfrm>
            <a:off x="214282" y="1214422"/>
            <a:ext cx="8358246" cy="528641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428596" y="500042"/>
            <a:ext cx="7467600" cy="1143000"/>
          </a:xfrm>
        </p:spPr>
        <p:txBody>
          <a:bodyPr>
            <a:normAutofit fontScale="90000"/>
          </a:bodyPr>
          <a:lstStyle/>
          <a:p>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Important </a:t>
            </a:r>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things to know about the Orthodox</a:t>
            </a:r>
            <a:r>
              <a:rPr lang="en-US" dirty="0" smtClean="0"/>
              <a:t/>
            </a:r>
            <a:br>
              <a:rPr lang="en-US" dirty="0" smtClean="0"/>
            </a:br>
            <a:endParaRPr lang="ru-RU" dirty="0"/>
          </a:p>
        </p:txBody>
      </p:sp>
      <p:sp>
        <p:nvSpPr>
          <p:cNvPr id="3" name="Содержимое 2"/>
          <p:cNvSpPr>
            <a:spLocks noGrp="1"/>
          </p:cNvSpPr>
          <p:nvPr>
            <p:ph idx="1"/>
          </p:nvPr>
        </p:nvSpPr>
        <p:spPr/>
        <p:txBody>
          <a:bodyPr>
            <a:noAutofit/>
          </a:bodyPr>
          <a:lstStyle/>
          <a:p>
            <a:r>
              <a:rPr lang="en-US" sz="1400" dirty="0" smtClean="0"/>
              <a:t>Orthodox believe in everything in the Nicene Creed:</a:t>
            </a:r>
          </a:p>
          <a:p>
            <a:r>
              <a:rPr lang="en-US" sz="1400" i="1" dirty="0" smtClean="0"/>
              <a:t>I believe in one God, the Father, the Almighty, Creator of heaven and earth and of all things visible and invisible</a:t>
            </a:r>
            <a:r>
              <a:rPr lang="en-US" sz="1400" i="1" dirty="0" smtClean="0"/>
              <a:t>.</a:t>
            </a:r>
            <a:br>
              <a:rPr lang="en-US" sz="1400" i="1" dirty="0" smtClean="0"/>
            </a:br>
            <a:r>
              <a:rPr lang="en-US" sz="1400" i="1" dirty="0" smtClean="0"/>
              <a:t>And </a:t>
            </a:r>
            <a:r>
              <a:rPr lang="en-US" sz="1400" i="1" dirty="0" smtClean="0"/>
              <a:t>in one Lord Jesus </a:t>
            </a:r>
            <a:r>
              <a:rPr lang="en-US" sz="1400" i="1" dirty="0" smtClean="0"/>
              <a:t>Christ, </a:t>
            </a:r>
            <a:r>
              <a:rPr lang="en-US" sz="1400" i="1" dirty="0" smtClean="0"/>
              <a:t>the only begotten Son of God, begotten of the Father before all </a:t>
            </a:r>
            <a:r>
              <a:rPr lang="en-US" sz="1400" i="1" dirty="0" smtClean="0"/>
              <a:t>ages.</a:t>
            </a:r>
            <a:br>
              <a:rPr lang="en-US" sz="1400" i="1" dirty="0" smtClean="0"/>
            </a:br>
            <a:r>
              <a:rPr lang="en-US" sz="1400" i="1" dirty="0" smtClean="0"/>
              <a:t>Light of </a:t>
            </a:r>
            <a:r>
              <a:rPr lang="en-US" sz="1400" i="1" dirty="0" smtClean="0"/>
              <a:t>Light, true God of true God, begotten not created, of one essence with the Father through whom all things were made</a:t>
            </a:r>
            <a:r>
              <a:rPr lang="en-US" sz="1400" i="1" dirty="0" smtClean="0"/>
              <a:t>.</a:t>
            </a:r>
            <a:br>
              <a:rPr lang="en-US" sz="1400" i="1" dirty="0" smtClean="0"/>
            </a:br>
            <a:r>
              <a:rPr lang="en-US" sz="1400" i="1" dirty="0" smtClean="0"/>
              <a:t>For </a:t>
            </a:r>
            <a:r>
              <a:rPr lang="en-US" sz="1400" i="1" dirty="0" smtClean="0"/>
              <a:t>us and for our salvation he came down from heaven and was incarnate by the Holy Spirit and the Virgin Mary and became </a:t>
            </a:r>
            <a:r>
              <a:rPr lang="en-US" sz="1400" i="1" dirty="0" smtClean="0"/>
              <a:t>man.</a:t>
            </a:r>
            <a:br>
              <a:rPr lang="en-US" sz="1400" i="1" dirty="0" smtClean="0"/>
            </a:br>
            <a:r>
              <a:rPr lang="en-US" sz="1400" i="1" dirty="0" smtClean="0"/>
              <a:t>He </a:t>
            </a:r>
            <a:r>
              <a:rPr lang="en-US" sz="1400" i="1" dirty="0" smtClean="0"/>
              <a:t>was crucified for us under Pontius Pilate, and he suffered and was buried</a:t>
            </a:r>
            <a:r>
              <a:rPr lang="en-US" sz="1400" i="1" dirty="0" smtClean="0"/>
              <a:t>.</a:t>
            </a:r>
            <a:br>
              <a:rPr lang="en-US" sz="1400" i="1" dirty="0" smtClean="0"/>
            </a:br>
            <a:r>
              <a:rPr lang="en-US" sz="1400" i="1" dirty="0" smtClean="0"/>
              <a:t>On </a:t>
            </a:r>
            <a:r>
              <a:rPr lang="en-US" sz="1400" i="1" dirty="0" smtClean="0"/>
              <a:t>the third day he rose according to the Scriptures</a:t>
            </a:r>
            <a:r>
              <a:rPr lang="en-US" sz="1400" i="1" dirty="0" smtClean="0"/>
              <a:t>. </a:t>
            </a:r>
            <a:br>
              <a:rPr lang="en-US" sz="1400" i="1" dirty="0" smtClean="0"/>
            </a:br>
            <a:r>
              <a:rPr lang="en-US" sz="1400" i="1" dirty="0" smtClean="0"/>
              <a:t>He </a:t>
            </a:r>
            <a:r>
              <a:rPr lang="en-US" sz="1400" i="1" dirty="0" smtClean="0"/>
              <a:t>ascended into heaven and is seated at the right hand of the Father</a:t>
            </a:r>
            <a:r>
              <a:rPr lang="en-US" sz="1400" i="1" dirty="0" smtClean="0"/>
              <a:t>.</a:t>
            </a:r>
            <a:br>
              <a:rPr lang="en-US" sz="1400" i="1" dirty="0" smtClean="0"/>
            </a:br>
            <a:r>
              <a:rPr lang="en-US" sz="1400" i="1" dirty="0" smtClean="0"/>
              <a:t>He </a:t>
            </a:r>
            <a:r>
              <a:rPr lang="en-US" sz="1400" i="1" dirty="0" smtClean="0"/>
              <a:t>will come again in glory to judge the living and dead. His kingdom will have no end</a:t>
            </a:r>
            <a:r>
              <a:rPr lang="en-US" sz="1400" i="1" dirty="0" smtClean="0"/>
              <a:t>.</a:t>
            </a:r>
            <a:br>
              <a:rPr lang="en-US" sz="1400" i="1" dirty="0" smtClean="0"/>
            </a:br>
            <a:r>
              <a:rPr lang="en-US" sz="1400" i="1" dirty="0" smtClean="0"/>
              <a:t>And </a:t>
            </a:r>
            <a:r>
              <a:rPr lang="en-US" sz="1400" i="1" dirty="0" smtClean="0"/>
              <a:t>in the Holy Spirit, the Lord, the Giver of life, who proceeds from the Father, who together with the Father and the Son is worshiped and glorified, who spoke through the prophets</a:t>
            </a:r>
            <a:r>
              <a:rPr lang="en-US" sz="1400" i="1" dirty="0" smtClean="0"/>
              <a:t>.</a:t>
            </a:r>
            <a:br>
              <a:rPr lang="en-US" sz="1400" i="1" dirty="0" smtClean="0"/>
            </a:br>
            <a:r>
              <a:rPr lang="en-US" sz="1400" i="1" dirty="0" smtClean="0"/>
              <a:t>In </a:t>
            </a:r>
            <a:r>
              <a:rPr lang="en-US" sz="1400" i="1" dirty="0" smtClean="0"/>
              <a:t>One, Holy, Catholic, and Apostolic Church</a:t>
            </a:r>
            <a:r>
              <a:rPr lang="en-US" sz="1400" i="1" dirty="0" smtClean="0"/>
              <a:t>. I </a:t>
            </a:r>
            <a:r>
              <a:rPr lang="en-US" sz="1400" i="1" dirty="0" smtClean="0"/>
              <a:t>acknowledge one baptism for the forgiveness of </a:t>
            </a:r>
            <a:r>
              <a:rPr lang="en-US" sz="1400" i="1" dirty="0" smtClean="0"/>
              <a:t>sins.</a:t>
            </a:r>
            <a:br>
              <a:rPr lang="en-US" sz="1400" i="1" dirty="0" smtClean="0"/>
            </a:br>
            <a:r>
              <a:rPr lang="en-US" sz="1400" i="1" dirty="0" smtClean="0"/>
              <a:t>I </a:t>
            </a:r>
            <a:r>
              <a:rPr lang="en-US" sz="1400" i="1" dirty="0" smtClean="0"/>
              <a:t>expect the resurrection of the dead</a:t>
            </a:r>
            <a:r>
              <a:rPr lang="en-US" sz="1400" i="1" dirty="0" smtClean="0"/>
              <a:t>. And </a:t>
            </a:r>
            <a:r>
              <a:rPr lang="en-US" sz="1400" i="1" dirty="0" smtClean="0"/>
              <a:t>the life of the ages to come. Amen</a:t>
            </a:r>
            <a:r>
              <a:rPr lang="en-US" sz="1400" i="1" dirty="0" smtClean="0"/>
              <a:t>.</a:t>
            </a:r>
            <a:r>
              <a:rPr lang="en-US" sz="1400" dirty="0" smtClean="0"/>
              <a:t/>
            </a:r>
            <a:br>
              <a:rPr lang="en-US" sz="1400" dirty="0" smtClean="0"/>
            </a:br>
            <a:endParaRPr lang="ru-RU" sz="1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428604"/>
            <a:ext cx="7467600" cy="1143000"/>
          </a:xfrm>
        </p:spPr>
        <p:txBody>
          <a:bodyPr>
            <a:normAutofit fontScale="90000"/>
          </a:bodyPr>
          <a:lstStyle/>
          <a:p>
            <a:r>
              <a:rPr lang="en-US" sz="4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Eastern Orthodox Church Beliefs and Practices</a:t>
            </a:r>
            <a:r>
              <a:rPr lang="en-US" dirty="0" smtClean="0"/>
              <a:t/>
            </a:r>
            <a:br>
              <a:rPr lang="en-US" dirty="0" smtClean="0"/>
            </a:br>
            <a:endParaRPr lang="ru-RU" dirty="0"/>
          </a:p>
        </p:txBody>
      </p:sp>
      <p:sp>
        <p:nvSpPr>
          <p:cNvPr id="3" name="Содержимое 2"/>
          <p:cNvSpPr>
            <a:spLocks noGrp="1"/>
          </p:cNvSpPr>
          <p:nvPr>
            <p:ph idx="1"/>
          </p:nvPr>
        </p:nvSpPr>
        <p:spPr>
          <a:xfrm>
            <a:off x="457200" y="1600201"/>
            <a:ext cx="3471858" cy="4257692"/>
          </a:xfrm>
        </p:spPr>
        <p:txBody>
          <a:bodyPr>
            <a:normAutofit fontScale="55000" lnSpcReduction="20000"/>
          </a:bodyPr>
          <a:lstStyle/>
          <a:p>
            <a:r>
              <a:rPr lang="en-US" dirty="0" smtClean="0"/>
              <a:t>The word orthodox means "right believing" and was adopted to signify the true religion that faithfully followed the beliefs and practices defined by the first seven </a:t>
            </a:r>
            <a:r>
              <a:rPr lang="en-US" dirty="0" smtClean="0"/>
              <a:t>world-wide </a:t>
            </a:r>
            <a:r>
              <a:rPr lang="en-US" dirty="0" smtClean="0"/>
              <a:t>councils (dating back to the first 10 centuries). Orthodox Christianity claims to have fully preserved, without any deviation, the traditions and doctrines of the early Christian church established by the </a:t>
            </a:r>
            <a:r>
              <a:rPr lang="en-US" u="sng" dirty="0" smtClean="0"/>
              <a:t>apostles</a:t>
            </a:r>
            <a:r>
              <a:rPr lang="en-US" dirty="0" smtClean="0"/>
              <a:t>. This is why they believe themselves to be the only true and "right believing" Christian faith.</a:t>
            </a:r>
            <a:endParaRPr lang="ru-RU" dirty="0"/>
          </a:p>
        </p:txBody>
      </p:sp>
      <p:pic>
        <p:nvPicPr>
          <p:cNvPr id="3074" name="Picture 2" descr="C:\Users\Tihiro\Desktop\562px-The_Descent_Of_The_Holy_Spirit.png"/>
          <p:cNvPicPr>
            <a:picLocks noChangeAspect="1" noChangeArrowheads="1"/>
          </p:cNvPicPr>
          <p:nvPr/>
        </p:nvPicPr>
        <p:blipFill>
          <a:blip r:embed="rId2"/>
          <a:srcRect/>
          <a:stretch>
            <a:fillRect/>
          </a:stretch>
        </p:blipFill>
        <p:spPr bwMode="auto">
          <a:xfrm>
            <a:off x="4643438" y="1857364"/>
            <a:ext cx="3135346" cy="33474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7467600" cy="1143000"/>
          </a:xfrm>
        </p:spPr>
        <p:txBody>
          <a:bodyPr>
            <a:normAutofit fontScale="90000"/>
          </a:bodyPr>
          <a:lstStyle/>
          <a:p>
            <a:r>
              <a:rPr lang="en-US" sz="4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Orthodox </a:t>
            </a:r>
            <a:r>
              <a:rPr lang="en-US" sz="4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Beliefs and Practices:</a:t>
            </a:r>
            <a:r>
              <a:rPr lang="en-US" b="1" dirty="0" smtClean="0"/>
              <a:t/>
            </a:r>
            <a:br>
              <a:rPr lang="en-US" b="1" dirty="0" smtClean="0"/>
            </a:br>
            <a:endParaRPr lang="ru-RU" dirty="0"/>
          </a:p>
        </p:txBody>
      </p:sp>
      <p:sp>
        <p:nvSpPr>
          <p:cNvPr id="3" name="Содержимое 2"/>
          <p:cNvSpPr>
            <a:spLocks noGrp="1"/>
          </p:cNvSpPr>
          <p:nvPr>
            <p:ph idx="1"/>
          </p:nvPr>
        </p:nvSpPr>
        <p:spPr/>
        <p:txBody>
          <a:bodyPr>
            <a:normAutofit lnSpcReduction="10000"/>
          </a:bodyPr>
          <a:lstStyle/>
          <a:p>
            <a:r>
              <a:rPr lang="en-US" sz="1700" b="1" dirty="0" smtClean="0"/>
              <a:t>Authority of Scripture</a:t>
            </a:r>
            <a:r>
              <a:rPr lang="en-US" sz="1700" dirty="0" smtClean="0"/>
              <a:t> - Orthodox Christians believe the Holy Scriptures (as interpreted and defined by church teaching in the first seven ecumenical councils) along with Holy Tradition are of equal value and importance.</a:t>
            </a:r>
          </a:p>
          <a:p>
            <a:r>
              <a:rPr lang="en-US" sz="1700" b="1" dirty="0" smtClean="0"/>
              <a:t>Baptism</a:t>
            </a:r>
            <a:r>
              <a:rPr lang="en-US" sz="1700" dirty="0" smtClean="0"/>
              <a:t> - Orthodox Christians believe </a:t>
            </a:r>
            <a:r>
              <a:rPr lang="en-US" sz="1700" u="sng" dirty="0" smtClean="0"/>
              <a:t>baptism</a:t>
            </a:r>
            <a:r>
              <a:rPr lang="en-US" sz="1700" dirty="0" smtClean="0"/>
              <a:t> is the initiator of the salvation experience. The Orthodox Church practices baptism by full immersion.</a:t>
            </a:r>
          </a:p>
          <a:p>
            <a:r>
              <a:rPr lang="en-US" sz="1700" b="1" dirty="0" smtClean="0"/>
              <a:t>Holy Spirit</a:t>
            </a:r>
            <a:r>
              <a:rPr lang="en-US" sz="1700" dirty="0" smtClean="0"/>
              <a:t> - Orthodox Christians believe that the </a:t>
            </a:r>
            <a:r>
              <a:rPr lang="en-US" sz="1700" u="sng" dirty="0" smtClean="0"/>
              <a:t>Holy Spirit</a:t>
            </a:r>
            <a:r>
              <a:rPr lang="en-US" sz="1700" dirty="0" smtClean="0"/>
              <a:t> is one of the persons of </a:t>
            </a:r>
            <a:r>
              <a:rPr lang="en-US" sz="1700" dirty="0" smtClean="0"/>
              <a:t>the </a:t>
            </a:r>
            <a:r>
              <a:rPr lang="en-US" sz="1700" u="sng" dirty="0" smtClean="0"/>
              <a:t>Trinity</a:t>
            </a:r>
            <a:r>
              <a:rPr lang="en-US" sz="1700" dirty="0" smtClean="0"/>
              <a:t>, who proceeds from the Father and is one in essence with the Father. The Holy Spirit is given by Christ as a gift to the church, to empower for service, to place God's love in our hearts, and to impart </a:t>
            </a:r>
            <a:r>
              <a:rPr lang="en-US" sz="1700" u="sng" dirty="0" smtClean="0"/>
              <a:t>spiritual gifts</a:t>
            </a:r>
            <a:r>
              <a:rPr lang="en-US" sz="1700" dirty="0" smtClean="0"/>
              <a:t> for the Christian life and witness.</a:t>
            </a:r>
          </a:p>
          <a:p>
            <a:r>
              <a:rPr lang="en-US" sz="1700" b="1" dirty="0" smtClean="0"/>
              <a:t>Jesus Christ</a:t>
            </a:r>
            <a:r>
              <a:rPr lang="en-US" sz="1700" dirty="0" smtClean="0"/>
              <a:t> - Orthodox Christians believe that </a:t>
            </a:r>
            <a:r>
              <a:rPr lang="en-US" sz="1700" u="sng" dirty="0" smtClean="0"/>
              <a:t>Jesus </a:t>
            </a:r>
            <a:r>
              <a:rPr lang="en-US" sz="1700" u="sng" dirty="0" smtClean="0"/>
              <a:t>Christ</a:t>
            </a:r>
            <a:r>
              <a:rPr lang="en-US" sz="1700" dirty="0" smtClean="0"/>
              <a:t> is the second person of the Trinity, God's Son, fully divine and fully human. He became flesh through Mary, but was without sin. He died on the cross as man's Savior. He resurrected and ascended to heaven. He will return to judge all men.</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8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Orthodox Beliefs and Practices:</a:t>
            </a:r>
            <a:endParaRPr lang="ru-RU" dirty="0"/>
          </a:p>
        </p:txBody>
      </p:sp>
      <p:sp>
        <p:nvSpPr>
          <p:cNvPr id="3" name="Содержимое 2"/>
          <p:cNvSpPr>
            <a:spLocks noGrp="1"/>
          </p:cNvSpPr>
          <p:nvPr>
            <p:ph idx="1"/>
          </p:nvPr>
        </p:nvSpPr>
        <p:spPr/>
        <p:txBody>
          <a:bodyPr>
            <a:normAutofit fontScale="62500" lnSpcReduction="20000"/>
          </a:bodyPr>
          <a:lstStyle/>
          <a:p>
            <a:r>
              <a:rPr lang="en-US" b="1" dirty="0" smtClean="0"/>
              <a:t>Mary</a:t>
            </a:r>
            <a:r>
              <a:rPr lang="en-US" dirty="0" smtClean="0"/>
              <a:t> - Orthodox Christians believe Mary has supreme grace and is to be highly honored but they reject the doctrine of </a:t>
            </a:r>
            <a:r>
              <a:rPr lang="en-US" u="sng" dirty="0" smtClean="0"/>
              <a:t>Immaculate Conception</a:t>
            </a:r>
            <a:r>
              <a:rPr lang="en-US" dirty="0" smtClean="0"/>
              <a:t>.</a:t>
            </a:r>
          </a:p>
          <a:p>
            <a:r>
              <a:rPr lang="en-US" b="1" dirty="0" smtClean="0"/>
              <a:t>Predestination</a:t>
            </a:r>
            <a:r>
              <a:rPr lang="en-US" dirty="0" smtClean="0"/>
              <a:t> - Orthodox Christians believe God has </a:t>
            </a:r>
            <a:r>
              <a:rPr lang="en-US" dirty="0" err="1" smtClean="0"/>
              <a:t>foreknowlege</a:t>
            </a:r>
            <a:r>
              <a:rPr lang="en-US" dirty="0" smtClean="0"/>
              <a:t> of man's destiny, but he does not predestine him.</a:t>
            </a:r>
          </a:p>
          <a:p>
            <a:r>
              <a:rPr lang="en-US" b="1" dirty="0" smtClean="0"/>
              <a:t>Saints and Icons</a:t>
            </a:r>
            <a:r>
              <a:rPr lang="en-US" dirty="0" smtClean="0"/>
              <a:t> - Orthodox Christians practice veneration of icons; reverence is directed toward the person they represent and not the relics themselves.</a:t>
            </a:r>
          </a:p>
          <a:p>
            <a:r>
              <a:rPr lang="en-US" b="1" dirty="0" smtClean="0"/>
              <a:t>Salvation</a:t>
            </a:r>
            <a:r>
              <a:rPr lang="en-US" dirty="0" smtClean="0"/>
              <a:t> - Orthodox Christians believe salvation is a gradual, life-long process by which Christians become more and more like Christ. This requires faith in </a:t>
            </a:r>
            <a:r>
              <a:rPr lang="en-US" u="sng" dirty="0" smtClean="0"/>
              <a:t>Jesus Christ</a:t>
            </a:r>
            <a:r>
              <a:rPr lang="en-US" dirty="0" smtClean="0"/>
              <a:t>, working through love.</a:t>
            </a:r>
          </a:p>
          <a:p>
            <a:r>
              <a:rPr lang="en-US" b="1" dirty="0" smtClean="0"/>
              <a:t>The Trinity</a:t>
            </a:r>
            <a:r>
              <a:rPr lang="en-US" dirty="0" smtClean="0"/>
              <a:t> - Orthodox Christians believe there are three persons in the Godhead, each divine, distinct and equal. The Father God is the eternal head; the Son is begotten of the Father; the Holy Spirit proceeds from the Father.</a:t>
            </a:r>
          </a:p>
          <a:p>
            <a:endParaRPr lang="ru-RU" dirty="0"/>
          </a:p>
        </p:txBody>
      </p:sp>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32</TotalTime>
  <Words>125</Words>
  <Application>Microsoft Office PowerPoint</Application>
  <PresentationFormat>Экран (4:3)</PresentationFormat>
  <Paragraphs>23</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Техническая</vt:lpstr>
      <vt:lpstr>Eastern Orthodox Church </vt:lpstr>
      <vt:lpstr>Eastern Orthodox Church</vt:lpstr>
      <vt:lpstr>Eastern Orthodox Church Founding: </vt:lpstr>
      <vt:lpstr>Important things to know about the Orthodox </vt:lpstr>
      <vt:lpstr>Eastern Orthodox Church Beliefs and Practices </vt:lpstr>
      <vt:lpstr>Orthodox Beliefs and Practices: </vt:lpstr>
      <vt:lpstr>Orthodox Beliefs and Practices: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Eastern Orthodox Church</dc:title>
  <dc:creator>Tihiro</dc:creator>
  <cp:lastModifiedBy>Tihiro</cp:lastModifiedBy>
  <cp:revision>4</cp:revision>
  <dcterms:created xsi:type="dcterms:W3CDTF">2012-10-03T17:21:20Z</dcterms:created>
  <dcterms:modified xsi:type="dcterms:W3CDTF">2012-10-03T17:54:05Z</dcterms:modified>
</cp:coreProperties>
</file>