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105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TextureForeGround.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371600" y="1796303"/>
            <a:ext cx="7086600" cy="1847850"/>
          </a:xfrm>
        </p:spPr>
        <p:txBody>
          <a:bodyPr vert="horz" lIns="91440" tIns="45720" rIns="91440" bIns="45720" rtlCol="0" anchor="b" anchorCtr="0">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71600" y="3666565"/>
            <a:ext cx="7086600" cy="1752600"/>
          </a:xfrm>
        </p:spPr>
        <p:txBody>
          <a:bodyPr vert="horz" lIns="91440" tIns="45720" rIns="91440" bIns="45720" rtlCol="0" anchor="t" anchorCtr="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a:off x="5988423" y="6221506"/>
            <a:ext cx="2743200" cy="365125"/>
          </a:xfrm>
        </p:spPr>
        <p:txBody>
          <a:bodyPr/>
          <a:lstStyle/>
          <a:p>
            <a:fld id="{E90C4CEC-16D5-4229-B4DE-FDE9B679D7E2}" type="datetimeFigureOut">
              <a:rPr lang="en-US" smtClean="0"/>
              <a:t>9/18/2012</a:t>
            </a:fld>
            <a:endParaRPr lang="en-US" dirty="0"/>
          </a:p>
        </p:txBody>
      </p:sp>
      <p:sp>
        <p:nvSpPr>
          <p:cNvPr id="5" name="Footer Placeholder 4"/>
          <p:cNvSpPr>
            <a:spLocks noGrp="1"/>
          </p:cNvSpPr>
          <p:nvPr>
            <p:ph type="ftr" sz="quarter" idx="11"/>
          </p:nvPr>
        </p:nvSpPr>
        <p:spPr>
          <a:xfrm>
            <a:off x="1295400" y="6221506"/>
            <a:ext cx="2743200" cy="365125"/>
          </a:xfrm>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5" y="3765177"/>
            <a:ext cx="7272338" cy="1098176"/>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578013" y="777240"/>
            <a:ext cx="4294363" cy="2866913"/>
          </a:xfrm>
          <a:ln w="76200" cmpd="dbl">
            <a:solidFill>
              <a:schemeClr val="tx1"/>
            </a:solidFill>
            <a:miter lim="800000"/>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1089025" y="4867836"/>
            <a:ext cx="7272338" cy="1264022"/>
          </a:xfrm>
        </p:spPr>
        <p:txBody>
          <a:bodyPr vert="horz" lIns="91440" tIns="45720" rIns="91440" bIns="45720" rtlCol="0">
            <a:normAutofit/>
          </a:bodyPr>
          <a:lstStyle>
            <a:lvl1pPr marL="0" indent="0" algn="ctr">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E90C4CEC-16D5-4229-B4DE-FDE9B679D7E2}" type="datetimeFigureOut">
              <a:rPr lang="en-US" smtClean="0"/>
              <a:t>9/18/2012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E90C4CEC-16D5-4229-B4DE-FDE9B679D7E2}" type="datetimeFigureOut">
              <a:rPr lang="en-US" smtClean="0"/>
              <a:t>9/18/2012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7216588" y="609600"/>
            <a:ext cx="15240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089024" y="609600"/>
            <a:ext cx="5921376" cy="5516563"/>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E90C4CEC-16D5-4229-B4DE-FDE9B679D7E2}" type="datetimeFigureOut">
              <a:rPr lang="en-US" smtClean="0"/>
              <a:t>9/18/2012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E90C4CEC-16D5-4229-B4DE-FDE9B679D7E2}" type="datetimeFigureOut">
              <a:rPr lang="en-US" smtClean="0"/>
              <a:t>9/18/2012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371600" y="1792224"/>
            <a:ext cx="7086600" cy="1847088"/>
          </a:xfrm>
        </p:spPr>
        <p:txBody>
          <a:bodyPr vert="horz" lIns="91440" tIns="45720" rIns="91440" bIns="45720" rtlCol="0" anchor="b" anchorCtr="0">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b="1"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371600" y="3666744"/>
            <a:ext cx="7086600" cy="1755648"/>
          </a:xfrm>
        </p:spPr>
        <p:txBody>
          <a:bodyPr vert="horz" lIns="91440" tIns="45720" rIns="91440" bIns="45720" rtlCol="0" anchor="t" anchorCtr="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Font typeface="Wingdings" pitchFamily="2" charset="2"/>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E90C4CEC-16D5-4229-B4DE-FDE9B679D7E2}" type="datetimeFigureOut">
              <a:rPr lang="en-US" smtClean="0"/>
              <a:t>9/18/2012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4" y="274637"/>
            <a:ext cx="7272339" cy="1339009"/>
          </a:xfrm>
        </p:spPr>
        <p:txBody>
          <a:bodyPr/>
          <a:lstStyle/>
          <a:p>
            <a:r>
              <a:rPr lang="en-US" smtClean="0"/>
              <a:t>Click to edit Master title style</a:t>
            </a:r>
            <a:endParaRPr/>
          </a:p>
        </p:txBody>
      </p:sp>
      <p:sp>
        <p:nvSpPr>
          <p:cNvPr id="3" name="Content Placeholder 2"/>
          <p:cNvSpPr>
            <a:spLocks noGrp="1"/>
          </p:cNvSpPr>
          <p:nvPr>
            <p:ph sz="half" idx="1"/>
          </p:nvPr>
        </p:nvSpPr>
        <p:spPr>
          <a:xfrm>
            <a:off x="108902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93236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E90C4CEC-16D5-4229-B4DE-FDE9B679D7E2}" type="datetimeFigureOut">
              <a:rPr lang="en-US" smtClean="0"/>
              <a:t>9/18/2012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4" y="274637"/>
            <a:ext cx="7272339" cy="1339009"/>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089024" y="1688679"/>
            <a:ext cx="3429000" cy="827088"/>
          </a:xfrm>
        </p:spPr>
        <p:txBody>
          <a:bodyPr anchor="ctr" anchorCtr="0">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89024"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4932363" y="1688679"/>
            <a:ext cx="3429000" cy="827088"/>
          </a:xfrm>
        </p:spPr>
        <p:txBody>
          <a:bodyPr anchor="ctr" anchorCtr="0">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32363"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E90C4CEC-16D5-4229-B4DE-FDE9B679D7E2}" type="datetimeFigureOut">
              <a:rPr lang="en-US" smtClean="0"/>
              <a:t>9/18/2012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90C4CEC-16D5-4229-B4DE-FDE9B679D7E2}" type="datetimeFigureOut">
              <a:rPr lang="en-US" smtClean="0"/>
              <a:t>9/18/2012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Interior-Overlay.pn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E90C4CEC-16D5-4229-B4DE-FDE9B679D7E2}" type="datetimeFigureOut">
              <a:rPr lang="en-US" smtClean="0"/>
              <a:t>9/18/2012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4729" y="381000"/>
            <a:ext cx="3429000" cy="1649506"/>
          </a:xfrm>
        </p:spPr>
        <p:txBody>
          <a:bodyPr anchor="b"/>
          <a:lstStyle>
            <a:lvl1pPr algn="ctr">
              <a:lnSpc>
                <a:spcPct val="100000"/>
              </a:lnSpc>
              <a:defRPr sz="3600" b="1"/>
            </a:lvl1pPr>
          </a:lstStyle>
          <a:p>
            <a:r>
              <a:rPr lang="en-US" smtClean="0"/>
              <a:t>Click to edit Master title style</a:t>
            </a:r>
            <a:endParaRPr/>
          </a:p>
        </p:txBody>
      </p:sp>
      <p:sp>
        <p:nvSpPr>
          <p:cNvPr id="3" name="Content Placeholder 2"/>
          <p:cNvSpPr>
            <a:spLocks noGrp="1"/>
          </p:cNvSpPr>
          <p:nvPr>
            <p:ph idx="1"/>
          </p:nvPr>
        </p:nvSpPr>
        <p:spPr>
          <a:xfrm>
            <a:off x="4930588" y="381000"/>
            <a:ext cx="3429000" cy="574516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1084729" y="2057401"/>
            <a:ext cx="3429000" cy="36576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E90C4CEC-16D5-4229-B4DE-FDE9B679D7E2}" type="datetimeFigureOut">
              <a:rPr lang="en-US" smtClean="0"/>
              <a:t>9/18/2012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932363" y="739588"/>
            <a:ext cx="3429000" cy="1290380"/>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dirty="0" smtClean="0"/>
              <a:t>Click to edit Master title style</a:t>
            </a:r>
            <a:endParaRPr dirty="0"/>
          </a:p>
        </p:txBody>
      </p:sp>
      <p:sp>
        <p:nvSpPr>
          <p:cNvPr id="3" name="Picture Placeholder 2"/>
          <p:cNvSpPr>
            <a:spLocks noGrp="1"/>
          </p:cNvSpPr>
          <p:nvPr>
            <p:ph type="pic" idx="1"/>
          </p:nvPr>
        </p:nvSpPr>
        <p:spPr>
          <a:xfrm>
            <a:off x="1088136" y="779929"/>
            <a:ext cx="3429000" cy="4935071"/>
          </a:xfrm>
          <a:ln w="76200" cmpd="dbl">
            <a:solidFill>
              <a:schemeClr val="tx1"/>
            </a:solidFill>
            <a:miter lim="800000"/>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4932363" y="2057400"/>
            <a:ext cx="3429000" cy="3657600"/>
          </a:xfrm>
        </p:spPr>
        <p:txBody>
          <a:bodyPr vert="horz" lIns="91440" tIns="45720" rIns="91440" bIns="45720" rtlCol="0">
            <a:normAutofit/>
          </a:bodyPr>
          <a:lstStyle>
            <a:lvl1pPr marL="0" indent="0" algn="ctr">
              <a:spcBef>
                <a:spcPts val="60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 typeface="Wingdings" pitchFamily="2" charset="2"/>
              <a:buNone/>
            </a:pPr>
            <a:r>
              <a:rPr lang="en-US" dirty="0" smtClean="0"/>
              <a:t>Click to edit Master text styles</a:t>
            </a:r>
          </a:p>
        </p:txBody>
      </p:sp>
      <p:sp>
        <p:nvSpPr>
          <p:cNvPr id="5" name="Date Placeholder 4"/>
          <p:cNvSpPr>
            <a:spLocks noGrp="1"/>
          </p:cNvSpPr>
          <p:nvPr>
            <p:ph type="dt" sz="half" idx="10"/>
          </p:nvPr>
        </p:nvSpPr>
        <p:spPr/>
        <p:txBody>
          <a:bodyPr/>
          <a:lstStyle/>
          <a:p>
            <a:fld id="{E90C4CEC-16D5-4229-B4DE-FDE9B679D7E2}" type="datetimeFigureOut">
              <a:rPr lang="en-US" smtClean="0"/>
              <a:t>9/18/2012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89024" y="274637"/>
            <a:ext cx="7272339" cy="1339009"/>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1089024" y="1801906"/>
            <a:ext cx="7272339" cy="432425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6302187" y="6356350"/>
            <a:ext cx="2429435" cy="365125"/>
          </a:xfrm>
          <a:prstGeom prst="rect">
            <a:avLst/>
          </a:prstGeom>
        </p:spPr>
        <p:txBody>
          <a:bodyPr vert="horz" lIns="91440" tIns="45720" rIns="91440" bIns="45720" rtlCol="0" anchor="ctr"/>
          <a:lstStyle>
            <a:lvl1pPr algn="r">
              <a:defRPr sz="1200" b="1">
                <a:solidFill>
                  <a:schemeClr val="tx1">
                    <a:lumMod val="50000"/>
                    <a:lumOff val="50000"/>
                  </a:schemeClr>
                </a:solidFill>
              </a:defRPr>
            </a:lvl1pPr>
          </a:lstStyle>
          <a:p>
            <a:fld id="{E90C4CEC-16D5-4229-B4DE-FDE9B679D7E2}" type="datetimeFigureOut">
              <a:rPr lang="en-US" smtClean="0"/>
              <a:t>9/18/2012</a:t>
            </a:fld>
            <a:endParaRPr lang="en-US" dirty="0"/>
          </a:p>
        </p:txBody>
      </p:sp>
      <p:sp>
        <p:nvSpPr>
          <p:cNvPr id="5" name="Footer Placeholder 4"/>
          <p:cNvSpPr>
            <a:spLocks noGrp="1"/>
          </p:cNvSpPr>
          <p:nvPr>
            <p:ph type="ftr" sz="quarter" idx="3"/>
          </p:nvPr>
        </p:nvSpPr>
        <p:spPr>
          <a:xfrm>
            <a:off x="685800" y="6356350"/>
            <a:ext cx="2743200" cy="365125"/>
          </a:xfrm>
          <a:prstGeom prst="rect">
            <a:avLst/>
          </a:prstGeom>
        </p:spPr>
        <p:txBody>
          <a:bodyPr vert="horz" lIns="91440" tIns="45720" rIns="91440" bIns="45720" rtlCol="0" anchor="ctr"/>
          <a:lstStyle>
            <a:lvl1pPr algn="l">
              <a:defRPr sz="12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4420393" y="6356350"/>
            <a:ext cx="6096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5DBAE4E6-4D12-4A48-9B6B-6FA0B79BEE9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lnSpc>
          <a:spcPts val="5200"/>
        </a:lnSpc>
        <a:spcBef>
          <a:spcPct val="0"/>
        </a:spcBef>
        <a:buNone/>
        <a:defRPr sz="4800" b="1" kern="1200">
          <a:solidFill>
            <a:schemeClr val="tx1">
              <a:lumMod val="75000"/>
              <a:lumOff val="25000"/>
            </a:schemeClr>
          </a:solidFill>
          <a:latin typeface="+mj-lt"/>
          <a:ea typeface="+mj-ea"/>
          <a:cs typeface="+mj-cs"/>
        </a:defRPr>
      </a:lvl1pPr>
    </p:titleStyle>
    <p:bodyStyle>
      <a:lvl1pPr marL="282575" indent="-282575" algn="l" defTabSz="914400" rtl="0" eaLnBrk="1" latinLnBrk="0" hangingPunct="1">
        <a:spcBef>
          <a:spcPts val="2000"/>
        </a:spcBef>
        <a:buFont typeface="Wingdings" pitchFamily="2" charset="2"/>
        <a:buChar char=""/>
        <a:defRPr sz="2400" kern="1200">
          <a:solidFill>
            <a:schemeClr val="tx1">
              <a:lumMod val="75000"/>
              <a:lumOff val="25000"/>
            </a:schemeClr>
          </a:solidFill>
          <a:latin typeface="+mn-lt"/>
          <a:ea typeface="+mn-ea"/>
          <a:cs typeface="+mn-cs"/>
        </a:defRPr>
      </a:lvl1pPr>
      <a:lvl2pPr marL="577850" indent="-295275" algn="l" defTabSz="914400" rtl="0" eaLnBrk="1" latinLnBrk="0" hangingPunct="1">
        <a:spcBef>
          <a:spcPts val="600"/>
        </a:spcBef>
        <a:buFont typeface="Wingdings" pitchFamily="2" charset="2"/>
        <a:buChar char=""/>
        <a:defRPr sz="2200" kern="1200">
          <a:solidFill>
            <a:schemeClr val="tx1">
              <a:lumMod val="75000"/>
              <a:lumOff val="25000"/>
            </a:schemeClr>
          </a:solidFill>
          <a:latin typeface="+mn-lt"/>
          <a:ea typeface="+mn-ea"/>
          <a:cs typeface="+mn-cs"/>
        </a:defRPr>
      </a:lvl2pPr>
      <a:lvl3pPr marL="860425" indent="-282575" algn="l" defTabSz="914400" rtl="0" eaLnBrk="1" latinLnBrk="0" hangingPunct="1">
        <a:spcBef>
          <a:spcPts val="600"/>
        </a:spcBef>
        <a:buFont typeface="Wingdings" pitchFamily="2" charset="2"/>
        <a:buChar char=""/>
        <a:defRPr sz="2000" kern="1200">
          <a:solidFill>
            <a:schemeClr val="tx1">
              <a:lumMod val="75000"/>
              <a:lumOff val="25000"/>
            </a:schemeClr>
          </a:solidFill>
          <a:latin typeface="+mn-lt"/>
          <a:ea typeface="+mn-ea"/>
          <a:cs typeface="+mn-cs"/>
        </a:defRPr>
      </a:lvl3pPr>
      <a:lvl4pPr marL="1143000" indent="-282575" algn="l" defTabSz="914400" rtl="0" eaLnBrk="1" latinLnBrk="0" hangingPunct="1">
        <a:spcBef>
          <a:spcPts val="600"/>
        </a:spcBef>
        <a:buFont typeface="Wingdings" pitchFamily="2" charset="2"/>
        <a:buChar char=""/>
        <a:defRPr sz="1800" kern="1200">
          <a:solidFill>
            <a:schemeClr val="tx1">
              <a:lumMod val="75000"/>
              <a:lumOff val="25000"/>
            </a:schemeClr>
          </a:solidFill>
          <a:latin typeface="+mn-lt"/>
          <a:ea typeface="+mn-ea"/>
          <a:cs typeface="+mn-cs"/>
        </a:defRPr>
      </a:lvl4pPr>
      <a:lvl5pPr marL="1425575" indent="-282575" algn="l" defTabSz="914400" rtl="0" eaLnBrk="1" latinLnBrk="0" hangingPunct="1">
        <a:spcBef>
          <a:spcPts val="600"/>
        </a:spcBef>
        <a:buFont typeface="Wingdings" pitchFamily="2" charset="2"/>
        <a:buChar char=""/>
        <a:defRPr sz="1800" kern="1200">
          <a:solidFill>
            <a:schemeClr val="tx1">
              <a:lumMod val="75000"/>
              <a:lumOff val="25000"/>
            </a:schemeClr>
          </a:solidFill>
          <a:latin typeface="+mn-lt"/>
          <a:ea typeface="+mn-ea"/>
          <a:cs typeface="+mn-cs"/>
        </a:defRPr>
      </a:lvl5pPr>
      <a:lvl6pPr marL="1711325"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2000250"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2290763"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571750" indent="-288925" algn="l" defTabSz="914400" rtl="0" eaLnBrk="1" latinLnBrk="0" hangingPunct="1">
        <a:spcBef>
          <a:spcPct val="20000"/>
        </a:spcBef>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азвание 3"/>
          <p:cNvSpPr>
            <a:spLocks noGrp="1"/>
          </p:cNvSpPr>
          <p:nvPr>
            <p:ph type="ctrTitle"/>
          </p:nvPr>
        </p:nvSpPr>
        <p:spPr>
          <a:xfrm>
            <a:off x="1432078" y="1529280"/>
            <a:ext cx="7086600" cy="1717433"/>
          </a:xfrm>
        </p:spPr>
        <p:txBody>
          <a:bodyPr/>
          <a:lstStyle/>
          <a:p>
            <a:r>
              <a:rPr lang="en-US" dirty="0" smtClean="0"/>
              <a:t>John Constable</a:t>
            </a:r>
            <a:endParaRPr lang="ru-RU" dirty="0"/>
          </a:p>
        </p:txBody>
      </p:sp>
      <p:sp>
        <p:nvSpPr>
          <p:cNvPr id="5" name="Подзаголовок 4"/>
          <p:cNvSpPr>
            <a:spLocks noGrp="1"/>
          </p:cNvSpPr>
          <p:nvPr>
            <p:ph type="subTitle" idx="1"/>
          </p:nvPr>
        </p:nvSpPr>
        <p:spPr>
          <a:xfrm>
            <a:off x="5624420" y="3968965"/>
            <a:ext cx="2894258" cy="1906235"/>
          </a:xfrm>
        </p:spPr>
        <p:txBody>
          <a:bodyPr/>
          <a:lstStyle/>
          <a:p>
            <a:r>
              <a:rPr lang="en-US" sz="2400" dirty="0" smtClean="0"/>
              <a:t>Vlasova Alexandra</a:t>
            </a:r>
          </a:p>
          <a:p>
            <a:r>
              <a:rPr lang="en-US" sz="2400" dirty="0" smtClean="0"/>
              <a:t>Form 10 </a:t>
            </a:r>
            <a:r>
              <a:rPr lang="ru-RU" sz="2400" dirty="0" smtClean="0"/>
              <a:t>«</a:t>
            </a:r>
            <a:r>
              <a:rPr lang="en-US" sz="2400" dirty="0" smtClean="0"/>
              <a:t>A</a:t>
            </a:r>
            <a:r>
              <a:rPr lang="ru-RU" sz="2400" dirty="0" smtClean="0"/>
              <a:t>»</a:t>
            </a:r>
            <a:endParaRPr lang="ru-RU" sz="2400" dirty="0"/>
          </a:p>
        </p:txBody>
      </p:sp>
      <p:sp>
        <p:nvSpPr>
          <p:cNvPr id="6" name="TextBox 5"/>
          <p:cNvSpPr txBox="1"/>
          <p:nvPr/>
        </p:nvSpPr>
        <p:spPr>
          <a:xfrm>
            <a:off x="4155725" y="336960"/>
            <a:ext cx="1772506" cy="369332"/>
          </a:xfrm>
          <a:prstGeom prst="rect">
            <a:avLst/>
          </a:prstGeom>
          <a:noFill/>
        </p:spPr>
        <p:txBody>
          <a:bodyPr wrap="none" rtlCol="0">
            <a:spAutoFit/>
          </a:bodyPr>
          <a:lstStyle/>
          <a:p>
            <a:pPr algn="ctr"/>
            <a:r>
              <a:rPr lang="en-US" i="1" dirty="0" smtClean="0"/>
              <a:t>School </a:t>
            </a:r>
            <a:r>
              <a:rPr lang="ru-RU" i="1" dirty="0" smtClean="0"/>
              <a:t>№1371</a:t>
            </a:r>
          </a:p>
        </p:txBody>
      </p:sp>
      <p:sp>
        <p:nvSpPr>
          <p:cNvPr id="7" name="TextBox 6"/>
          <p:cNvSpPr txBox="1"/>
          <p:nvPr/>
        </p:nvSpPr>
        <p:spPr>
          <a:xfrm>
            <a:off x="4833072" y="6191654"/>
            <a:ext cx="698178" cy="369332"/>
          </a:xfrm>
          <a:prstGeom prst="rect">
            <a:avLst/>
          </a:prstGeom>
          <a:noFill/>
        </p:spPr>
        <p:txBody>
          <a:bodyPr wrap="none" rtlCol="0">
            <a:spAutoFit/>
          </a:bodyPr>
          <a:lstStyle/>
          <a:p>
            <a:r>
              <a:rPr lang="en-US" dirty="0" smtClean="0"/>
              <a:t>2012</a:t>
            </a:r>
            <a:endParaRPr lang="ru-RU" dirty="0"/>
          </a:p>
        </p:txBody>
      </p:sp>
    </p:spTree>
    <p:extLst>
      <p:ext uri="{BB962C8B-B14F-4D97-AF65-F5344CB8AC3E}">
        <p14:creationId xmlns:p14="http://schemas.microsoft.com/office/powerpoint/2010/main" val="27256896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24447" y="146880"/>
            <a:ext cx="5757155" cy="6597011"/>
          </a:xfrm>
        </p:spPr>
        <p:txBody>
          <a:bodyPr>
            <a:normAutofit fontScale="92500" lnSpcReduction="10000"/>
          </a:bodyPr>
          <a:lstStyle/>
          <a:p>
            <a:r>
              <a:rPr lang="ru-RU" b="1" dirty="0" smtClean="0"/>
              <a:t>J</a:t>
            </a:r>
            <a:r>
              <a:rPr lang="en-US" b="1" dirty="0"/>
              <a:t>o</a:t>
            </a:r>
            <a:r>
              <a:rPr lang="ru-RU" b="1" dirty="0" smtClean="0"/>
              <a:t>hn </a:t>
            </a:r>
            <a:r>
              <a:rPr lang="ru-RU" b="1" dirty="0"/>
              <a:t>Constable</a:t>
            </a:r>
            <a:r>
              <a:rPr lang="ru-RU" dirty="0"/>
              <a:t> (11 June 1776 – 31 March 1837) was an English Romantic </a:t>
            </a:r>
            <a:r>
              <a:rPr lang="ru-RU" dirty="0" smtClean="0"/>
              <a:t>paint</a:t>
            </a:r>
            <a:r>
              <a:rPr lang="en-US" dirty="0" smtClean="0"/>
              <a:t>e</a:t>
            </a:r>
            <a:r>
              <a:rPr lang="ru-RU" dirty="0" smtClean="0"/>
              <a:t>r</a:t>
            </a:r>
            <a:r>
              <a:rPr lang="ru-RU" dirty="0"/>
              <a:t>. Born in Suffolk, he is known principally for </a:t>
            </a:r>
            <a:r>
              <a:rPr lang="ru-RU" dirty="0" smtClean="0"/>
              <a:t>his</a:t>
            </a:r>
            <a:r>
              <a:rPr lang="en-US" dirty="0" smtClean="0"/>
              <a:t> </a:t>
            </a:r>
            <a:r>
              <a:rPr lang="ru-RU" dirty="0" smtClean="0"/>
              <a:t>landscape </a:t>
            </a:r>
            <a:r>
              <a:rPr lang="ru-RU" dirty="0"/>
              <a:t>paintings of Dedham Vale, the area surrounding his home—now known as "Constable Country"—which he invested with an intensity of affection. </a:t>
            </a:r>
          </a:p>
          <a:p>
            <a:r>
              <a:rPr lang="ru-RU" dirty="0"/>
              <a:t>His most famous paintings include </a:t>
            </a:r>
            <a:r>
              <a:rPr lang="ru-RU" i="1" dirty="0"/>
              <a:t>Dedham Vale</a:t>
            </a:r>
            <a:r>
              <a:rPr lang="ru-RU" dirty="0"/>
              <a:t> of 1802 and </a:t>
            </a:r>
            <a:r>
              <a:rPr lang="ru-RU" i="1" dirty="0"/>
              <a:t>The Hay Wain</a:t>
            </a:r>
            <a:r>
              <a:rPr lang="ru-RU" dirty="0"/>
              <a:t> of 1821. Although his paintings are now among the most popular and valuable in British art, he was never financially successful and did not become a member of the establishment until he was elected to the Royal Academy at the age of 52. He sold more paintings in France than in his native England.</a:t>
            </a:r>
          </a:p>
          <a:p>
            <a:r>
              <a:rPr lang="ru-RU" dirty="0"/>
              <a:t> </a:t>
            </a:r>
          </a:p>
          <a:p>
            <a:endParaRPr lang="ru-RU" dirty="0"/>
          </a:p>
        </p:txBody>
      </p:sp>
      <p:pic>
        <p:nvPicPr>
          <p:cNvPr id="4" name="Изображение 3"/>
          <p:cNvPicPr>
            <a:picLocks noChangeAspect="1"/>
          </p:cNvPicPr>
          <p:nvPr/>
        </p:nvPicPr>
        <p:blipFill>
          <a:blip r:embed="rId2"/>
          <a:stretch>
            <a:fillRect/>
          </a:stretch>
        </p:blipFill>
        <p:spPr>
          <a:xfrm>
            <a:off x="6181602" y="146880"/>
            <a:ext cx="2794000" cy="4178300"/>
          </a:xfrm>
          <a:prstGeom prst="rect">
            <a:avLst/>
          </a:prstGeom>
        </p:spPr>
      </p:pic>
      <p:sp>
        <p:nvSpPr>
          <p:cNvPr id="5" name="TextBox 4"/>
          <p:cNvSpPr txBox="1"/>
          <p:nvPr/>
        </p:nvSpPr>
        <p:spPr>
          <a:xfrm>
            <a:off x="6859890" y="4446374"/>
            <a:ext cx="1432118" cy="369332"/>
          </a:xfrm>
          <a:prstGeom prst="rect">
            <a:avLst/>
          </a:prstGeom>
          <a:noFill/>
        </p:spPr>
        <p:txBody>
          <a:bodyPr wrap="none" rtlCol="0">
            <a:spAutoFit/>
          </a:bodyPr>
          <a:lstStyle/>
          <a:p>
            <a:r>
              <a:rPr lang="en-US" i="1" dirty="0" smtClean="0"/>
              <a:t>Self-portrait</a:t>
            </a:r>
            <a:endParaRPr lang="ru-RU" i="1" dirty="0"/>
          </a:p>
        </p:txBody>
      </p:sp>
    </p:spTree>
    <p:extLst>
      <p:ext uri="{BB962C8B-B14F-4D97-AF65-F5344CB8AC3E}">
        <p14:creationId xmlns:p14="http://schemas.microsoft.com/office/powerpoint/2010/main" val="42270328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азвание 4"/>
          <p:cNvSpPr>
            <a:spLocks noGrp="1"/>
          </p:cNvSpPr>
          <p:nvPr>
            <p:ph type="title"/>
          </p:nvPr>
        </p:nvSpPr>
        <p:spPr>
          <a:xfrm>
            <a:off x="1149502" y="145037"/>
            <a:ext cx="7272339" cy="1339009"/>
          </a:xfrm>
        </p:spPr>
        <p:txBody>
          <a:bodyPr/>
          <a:lstStyle/>
          <a:p>
            <a:r>
              <a:rPr lang="ru-RU" i="1" dirty="0"/>
              <a:t>The Hay Wain</a:t>
            </a:r>
            <a:r>
              <a:rPr lang="ru-RU" dirty="0"/>
              <a:t> </a:t>
            </a:r>
          </a:p>
        </p:txBody>
      </p:sp>
      <p:pic>
        <p:nvPicPr>
          <p:cNvPr id="6" name="Изображение 5"/>
          <p:cNvPicPr>
            <a:picLocks noChangeAspect="1"/>
          </p:cNvPicPr>
          <p:nvPr/>
        </p:nvPicPr>
        <p:blipFill>
          <a:blip r:embed="rId2"/>
          <a:stretch>
            <a:fillRect/>
          </a:stretch>
        </p:blipFill>
        <p:spPr>
          <a:xfrm>
            <a:off x="915804" y="1343688"/>
            <a:ext cx="7637460" cy="5269847"/>
          </a:xfrm>
          <a:prstGeom prst="rect">
            <a:avLst/>
          </a:prstGeom>
        </p:spPr>
      </p:pic>
    </p:spTree>
    <p:extLst>
      <p:ext uri="{BB962C8B-B14F-4D97-AF65-F5344CB8AC3E}">
        <p14:creationId xmlns:p14="http://schemas.microsoft.com/office/powerpoint/2010/main" val="181997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азвание 3"/>
          <p:cNvSpPr>
            <a:spLocks noGrp="1"/>
          </p:cNvSpPr>
          <p:nvPr>
            <p:ph type="title"/>
          </p:nvPr>
        </p:nvSpPr>
        <p:spPr>
          <a:xfrm>
            <a:off x="1089024" y="145037"/>
            <a:ext cx="7272339" cy="1339009"/>
          </a:xfrm>
        </p:spPr>
        <p:txBody>
          <a:bodyPr/>
          <a:lstStyle/>
          <a:p>
            <a:r>
              <a:rPr lang="en-US" dirty="0" smtClean="0"/>
              <a:t>Description</a:t>
            </a:r>
            <a:endParaRPr lang="ru-RU" dirty="0"/>
          </a:p>
        </p:txBody>
      </p:sp>
      <p:sp>
        <p:nvSpPr>
          <p:cNvPr id="5" name="TextBox 4"/>
          <p:cNvSpPr txBox="1"/>
          <p:nvPr/>
        </p:nvSpPr>
        <p:spPr>
          <a:xfrm>
            <a:off x="1460102" y="1613646"/>
            <a:ext cx="1477381" cy="369332"/>
          </a:xfrm>
          <a:prstGeom prst="rect">
            <a:avLst/>
          </a:prstGeom>
          <a:noFill/>
        </p:spPr>
        <p:txBody>
          <a:bodyPr wrap="square" rtlCol="0">
            <a:spAutoFit/>
          </a:bodyPr>
          <a:lstStyle/>
          <a:p>
            <a:endParaRPr lang="ru-RU" dirty="0"/>
          </a:p>
        </p:txBody>
      </p:sp>
      <p:sp>
        <p:nvSpPr>
          <p:cNvPr id="6" name="Прямоугольник 5"/>
          <p:cNvSpPr/>
          <p:nvPr/>
        </p:nvSpPr>
        <p:spPr>
          <a:xfrm>
            <a:off x="556446" y="1202700"/>
            <a:ext cx="4869260" cy="5078314"/>
          </a:xfrm>
          <a:prstGeom prst="rect">
            <a:avLst/>
          </a:prstGeom>
        </p:spPr>
        <p:txBody>
          <a:bodyPr wrap="square">
            <a:spAutoFit/>
          </a:bodyPr>
          <a:lstStyle/>
          <a:p>
            <a:r>
              <a:rPr lang="ru-RU" i="1" dirty="0"/>
              <a:t>The Hay Wain</a:t>
            </a:r>
            <a:r>
              <a:rPr lang="ru-RU" dirty="0"/>
              <a:t> </a:t>
            </a:r>
            <a:r>
              <a:rPr lang="ru-RU" dirty="0" smtClean="0"/>
              <a:t>depicts</a:t>
            </a:r>
            <a:r>
              <a:rPr lang="ru-RU" dirty="0"/>
              <a:t>, as its central feature a pair of horses pulling a hay wain or large farm cart across a river. </a:t>
            </a:r>
            <a:r>
              <a:rPr lang="en-US" dirty="0" smtClean="0"/>
              <a:t>The space of the picture is asymmetrically divided. The center is dominated by the river and horses. There is a forest in the far distance. The picture is painted in cold colours. The dominating colours are all shades of green and brown. The soft and delicate colours of the picture blend together. The artist introduces fine details as horses, people in the cart, the dog</a:t>
            </a:r>
            <a:r>
              <a:rPr lang="ru-RU" dirty="0" smtClean="0"/>
              <a:t>  </a:t>
            </a:r>
            <a:r>
              <a:rPr lang="en-US" dirty="0" smtClean="0"/>
              <a:t>on the bank of the river. </a:t>
            </a:r>
          </a:p>
          <a:p>
            <a:r>
              <a:rPr lang="en-US" dirty="0" smtClean="0"/>
              <a:t>It is a romantic picture. The artist demonstrates a real talent as a colourist. He managed to capture the atmosphere of the place. </a:t>
            </a:r>
            <a:endParaRPr lang="ru-RU" dirty="0" smtClean="0"/>
          </a:p>
          <a:p>
            <a:endParaRPr lang="en-US" dirty="0" smtClean="0"/>
          </a:p>
          <a:p>
            <a:endParaRPr lang="ru-RU" dirty="0"/>
          </a:p>
        </p:txBody>
      </p:sp>
      <p:pic>
        <p:nvPicPr>
          <p:cNvPr id="2" name="Изображение 1"/>
          <p:cNvPicPr>
            <a:picLocks noChangeAspect="1"/>
          </p:cNvPicPr>
          <p:nvPr/>
        </p:nvPicPr>
        <p:blipFill>
          <a:blip r:embed="rId2"/>
          <a:stretch>
            <a:fillRect/>
          </a:stretch>
        </p:blipFill>
        <p:spPr>
          <a:xfrm>
            <a:off x="5425706" y="1982978"/>
            <a:ext cx="3484669" cy="2613502"/>
          </a:xfrm>
          <a:prstGeom prst="rect">
            <a:avLst/>
          </a:prstGeom>
        </p:spPr>
      </p:pic>
      <p:sp>
        <p:nvSpPr>
          <p:cNvPr id="8" name="TextBox 7"/>
          <p:cNvSpPr txBox="1"/>
          <p:nvPr/>
        </p:nvSpPr>
        <p:spPr>
          <a:xfrm>
            <a:off x="5713126" y="4696322"/>
            <a:ext cx="3062643" cy="1477328"/>
          </a:xfrm>
          <a:prstGeom prst="rect">
            <a:avLst/>
          </a:prstGeom>
          <a:noFill/>
        </p:spPr>
        <p:txBody>
          <a:bodyPr wrap="square" rtlCol="0">
            <a:spAutoFit/>
          </a:bodyPr>
          <a:lstStyle/>
          <a:p>
            <a:r>
              <a:rPr lang="en-US" i="1" dirty="0"/>
              <a:t>The site where The Hay </a:t>
            </a:r>
            <a:r>
              <a:rPr lang="en-US" i="1" dirty="0" smtClean="0"/>
              <a:t>Wain was </a:t>
            </a:r>
            <a:r>
              <a:rPr lang="en-US" i="1" dirty="0"/>
              <a:t>painted, as it exists in 2010, where it is primarily a tourist destination.</a:t>
            </a:r>
            <a:endParaRPr lang="ru-RU" i="1" dirty="0"/>
          </a:p>
        </p:txBody>
      </p:sp>
    </p:spTree>
    <p:extLst>
      <p:ext uri="{BB962C8B-B14F-4D97-AF65-F5344CB8AC3E}">
        <p14:creationId xmlns:p14="http://schemas.microsoft.com/office/powerpoint/2010/main" val="41916487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adition">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radition">
      <a:fillStyleLst>
        <a:solidFill>
          <a:schemeClr val="phClr"/>
        </a:solidFill>
        <a:blipFill rotWithShape="1">
          <a:blip xmlns:r="http://schemas.openxmlformats.org/officeDocument/2006/relationships" r:embed="rId1">
            <a:duotone>
              <a:schemeClr val="phClr">
                <a:shade val="10000"/>
                <a:satMod val="150000"/>
              </a:schemeClr>
              <a:schemeClr val="phClr">
                <a:tint val="90000"/>
                <a:satMod val="300000"/>
              </a:schemeClr>
            </a:duotone>
          </a:blip>
          <a:stretch/>
        </a:blipFill>
        <a:blipFill rotWithShape="1">
          <a:blip xmlns:r="http://schemas.openxmlformats.org/officeDocument/2006/relationships" r:embed="rId2">
            <a:duotone>
              <a:schemeClr val="phClr">
                <a:shade val="10000"/>
                <a:satMod val="150000"/>
              </a:schemeClr>
              <a:schemeClr val="phClr">
                <a:tint val="90000"/>
                <a:satMod val="300000"/>
              </a:schemeClr>
            </a:duotone>
          </a:blip>
          <a:stretch/>
        </a:blipFill>
      </a:fillStyleLst>
      <a:lnStyleLst>
        <a:ln w="15875" cap="flat" cmpd="sng" algn="ctr">
          <a:solidFill>
            <a:schemeClr val="phClr">
              <a:shade val="95000"/>
              <a:satMod val="105000"/>
            </a:schemeClr>
          </a:solidFill>
          <a:prstDash val="solid"/>
          <a:miter/>
        </a:ln>
        <a:ln w="38100" cap="flat" cmpd="sng" algn="ctr">
          <a:solidFill>
            <a:schemeClr val="phClr">
              <a:shade val="90000"/>
            </a:schemeClr>
          </a:solidFill>
          <a:prstDash val="solid"/>
          <a:miter/>
        </a:ln>
        <a:ln w="76200" cap="flat" cmpd="dbl" algn="ctr">
          <a:solidFill>
            <a:schemeClr val="phClr"/>
          </a:solidFill>
          <a:prstDash val="solid"/>
          <a:miter/>
        </a:ln>
      </a:lnStyleLst>
      <a:effectStyleLst>
        <a:effectStyle>
          <a:effectLst/>
        </a:effectStyle>
        <a:effectStyle>
          <a:effectLst>
            <a:innerShdw blurRad="127000">
              <a:srgbClr val="FFFFFF">
                <a:alpha val="35000"/>
              </a:srgbClr>
            </a:innerShdw>
          </a:effectLst>
          <a:scene3d>
            <a:camera prst="orthographicFront">
              <a:rot lat="0" lon="0" rev="0"/>
            </a:camera>
            <a:lightRig rig="chilly" dir="tl">
              <a:rot lat="0" lon="0" rev="5400000"/>
            </a:lightRig>
          </a:scene3d>
          <a:sp3d prstMaterial="softEdge">
            <a:bevelT w="0" h="0"/>
          </a:sp3d>
        </a:effectStyle>
        <a:effectStyle>
          <a:effectLst>
            <a:outerShdw blurRad="63500" dist="25400" dir="5400000" algn="br" rotWithShape="0">
              <a:srgbClr val="000000">
                <a:alpha val="50000"/>
              </a:srgbClr>
            </a:outerShdw>
          </a:effectLst>
          <a:scene3d>
            <a:camera prst="orthographicFront">
              <a:rot lat="0" lon="0" rev="0"/>
            </a:camera>
            <a:lightRig rig="balanced" dir="t">
              <a:rot lat="0" lon="0" rev="3600000"/>
            </a:lightRig>
          </a:scene3d>
          <a:sp3d>
            <a:bevelT w="889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hade val="10000"/>
                <a:satMod val="175000"/>
              </a:schemeClr>
              <a:schemeClr val="phClr">
                <a:satMod val="3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Традиция.thmx</Template>
  <TotalTime>53</TotalTime>
  <Words>48</Words>
  <Application>Microsoft Office PowerPoint</Application>
  <PresentationFormat>Экран (4:3)</PresentationFormat>
  <Paragraphs>14</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Tradition</vt:lpstr>
      <vt:lpstr>John Constable</vt:lpstr>
      <vt:lpstr>Презентация PowerPoint</vt:lpstr>
      <vt:lpstr>The Hay Wain </vt:lpstr>
      <vt:lpstr>Description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John Constable</dc:title>
  <dc:creator>Evgeny Vlasov</dc:creator>
  <cp:lastModifiedBy>Школа 1371</cp:lastModifiedBy>
  <cp:revision>6</cp:revision>
  <dcterms:created xsi:type="dcterms:W3CDTF">2012-09-16T12:40:04Z</dcterms:created>
  <dcterms:modified xsi:type="dcterms:W3CDTF">2012-09-18T06:03:38Z</dcterms:modified>
</cp:coreProperties>
</file>