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59E8"/>
    <a:srgbClr val="4B8AF2"/>
    <a:srgbClr val="4B8AE7"/>
    <a:srgbClr val="3079E4"/>
    <a:srgbClr val="1D6CE1"/>
    <a:srgbClr val="1A44A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54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" name="Rectangle 20"/>
          <p:cNvSpPr>
            <a:spLocks noChangeArrowheads="1"/>
          </p:cNvSpPr>
          <p:nvPr/>
        </p:nvSpPr>
        <p:spPr bwMode="gray">
          <a:xfrm>
            <a:off x="0" y="6562725"/>
            <a:ext cx="9144000" cy="30480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tx2">
                  <a:gamma/>
                  <a:shade val="38039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3" name="Line 21"/>
          <p:cNvSpPr>
            <a:spLocks noChangeShapeType="1"/>
          </p:cNvSpPr>
          <p:nvPr/>
        </p:nvSpPr>
        <p:spPr bwMode="auto">
          <a:xfrm>
            <a:off x="0" y="6553200"/>
            <a:ext cx="9144000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534150"/>
            <a:ext cx="2133600" cy="244475"/>
          </a:xfr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fld id="{4E8ADD2E-4CEB-46FE-A60A-3126AAE9328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534150"/>
            <a:ext cx="2895600" cy="244475"/>
          </a:xfr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534150"/>
            <a:ext cx="2133600" cy="244475"/>
          </a:xfr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fld id="{42F4BB11-3E8F-4AED-AE28-84DCDA8B0DE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228600" y="304800"/>
            <a:ext cx="1079500" cy="633413"/>
            <a:chOff x="2680" y="3678"/>
            <a:chExt cx="680" cy="399"/>
          </a:xfrm>
        </p:grpSpPr>
        <p:sp>
          <p:nvSpPr>
            <p:cNvPr id="3086" name="Text Box 14"/>
            <p:cNvSpPr txBox="1">
              <a:spLocks noChangeArrowheads="1"/>
            </p:cNvSpPr>
            <p:nvPr/>
          </p:nvSpPr>
          <p:spPr bwMode="gray">
            <a:xfrm>
              <a:off x="2680" y="3789"/>
              <a:ext cx="68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2400" b="1"/>
                <a:t>LOGO</a:t>
              </a:r>
            </a:p>
          </p:txBody>
        </p:sp>
        <p:sp>
          <p:nvSpPr>
            <p:cNvPr id="3087" name="AutoShape 15"/>
            <p:cNvSpPr>
              <a:spLocks noChangeArrowheads="1"/>
            </p:cNvSpPr>
            <p:nvPr/>
          </p:nvSpPr>
          <p:spPr bwMode="gray">
            <a:xfrm rot="5400000">
              <a:off x="2928" y="3493"/>
              <a:ext cx="172" cy="542"/>
            </a:xfrm>
            <a:prstGeom prst="moon">
              <a:avLst>
                <a:gd name="adj" fmla="val 21208"/>
              </a:avLst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914400" y="2286000"/>
            <a:ext cx="7304088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4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762000" y="1600200"/>
            <a:ext cx="7620000" cy="682625"/>
          </a:xfrm>
        </p:spPr>
        <p:txBody>
          <a:bodyPr/>
          <a:lstStyle>
            <a:lvl1pPr>
              <a:defRPr sz="4400" b="1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E8ADD2E-4CEB-46FE-A60A-3126AAE9328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F4BB11-3E8F-4AED-AE28-84DCDA8B0D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E8ADD2E-4CEB-46FE-A60A-3126AAE9328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F4BB11-3E8F-4AED-AE28-84DCDA8B0D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609600"/>
            <a:ext cx="6248400" cy="4873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19200"/>
            <a:ext cx="8229600" cy="5105400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4E8ADD2E-4CEB-46FE-A60A-3126AAE9328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42F4BB11-3E8F-4AED-AE28-84DCDA8B0D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E8ADD2E-4CEB-46FE-A60A-3126AAE9328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F4BB11-3E8F-4AED-AE28-84DCDA8B0D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E8ADD2E-4CEB-46FE-A60A-3126AAE9328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F4BB11-3E8F-4AED-AE28-84DCDA8B0D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E8ADD2E-4CEB-46FE-A60A-3126AAE9328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F4BB11-3E8F-4AED-AE28-84DCDA8B0D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E8ADD2E-4CEB-46FE-A60A-3126AAE9328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F4BB11-3E8F-4AED-AE28-84DCDA8B0D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E8ADD2E-4CEB-46FE-A60A-3126AAE9328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F4BB11-3E8F-4AED-AE28-84DCDA8B0D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E8ADD2E-4CEB-46FE-A60A-3126AAE9328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F4BB11-3E8F-4AED-AE28-84DCDA8B0D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E8ADD2E-4CEB-46FE-A60A-3126AAE9328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F4BB11-3E8F-4AED-AE28-84DCDA8B0D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E8ADD2E-4CEB-46FE-A60A-3126AAE9328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F4BB11-3E8F-4AED-AE28-84DCDA8B0D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41" name="Object 17"/>
          <p:cNvGraphicFramePr>
            <a:graphicFrameLocks noChangeAspect="1"/>
          </p:cNvGraphicFramePr>
          <p:nvPr/>
        </p:nvGraphicFramePr>
        <p:xfrm>
          <a:off x="0" y="0"/>
          <a:ext cx="9144000" cy="1123950"/>
        </p:xfrm>
        <a:graphic>
          <a:graphicData uri="http://schemas.openxmlformats.org/presentationml/2006/ole">
            <p:oleObj spid="_x0000_s1026" name="Image" r:id="rId15" imgW="10793651" imgH="1498413" progId="">
              <p:embed/>
            </p:oleObj>
          </a:graphicData>
        </a:graphic>
      </p:graphicFrame>
      <p:sp>
        <p:nvSpPr>
          <p:cNvPr id="1042" name="Rectangle 18"/>
          <p:cNvSpPr>
            <a:spLocks noChangeArrowheads="1"/>
          </p:cNvSpPr>
          <p:nvPr/>
        </p:nvSpPr>
        <p:spPr bwMode="gray">
          <a:xfrm>
            <a:off x="304800" y="609600"/>
            <a:ext cx="8839200" cy="533400"/>
          </a:xfrm>
          <a:prstGeom prst="rect">
            <a:avLst/>
          </a:prstGeom>
          <a:gradFill rotWithShape="1">
            <a:gsLst>
              <a:gs pos="0">
                <a:srgbClr val="FFFFFF">
                  <a:alpha val="0"/>
                </a:srgbClr>
              </a:gs>
              <a:gs pos="100000">
                <a:schemeClr val="accent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gray">
          <a:xfrm>
            <a:off x="9525" y="1114425"/>
            <a:ext cx="9144000" cy="7620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tx2">
                  <a:gamma/>
                  <a:shade val="38039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2296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4E8ADD2E-4CEB-46FE-A60A-3126AAE9328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2F4BB11-3E8F-4AED-AE28-84DCDA8B0D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2438400" y="609600"/>
            <a:ext cx="62484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gray">
          <a:xfrm>
            <a:off x="8131175" y="257175"/>
            <a:ext cx="990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bg1"/>
                </a:solidFill>
              </a:rPr>
              <a:t>LOGO</a:t>
            </a:r>
          </a:p>
        </p:txBody>
      </p:sp>
      <p:sp>
        <p:nvSpPr>
          <p:cNvPr id="1038" name="AutoShape 14"/>
          <p:cNvSpPr>
            <a:spLocks noChangeArrowheads="1"/>
          </p:cNvSpPr>
          <p:nvPr/>
        </p:nvSpPr>
        <p:spPr bwMode="gray">
          <a:xfrm rot="5400000">
            <a:off x="8447088" y="-185738"/>
            <a:ext cx="273050" cy="860425"/>
          </a:xfrm>
          <a:prstGeom prst="moon">
            <a:avLst>
              <a:gd name="adj" fmla="val 21208"/>
            </a:avLst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5643578"/>
            <a:ext cx="6400800" cy="895344"/>
          </a:xfrm>
        </p:spPr>
        <p:txBody>
          <a:bodyPr/>
          <a:lstStyle/>
          <a:p>
            <a:pPr algn="l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Учитель биологии МБОУ СОШ № 3</a:t>
            </a:r>
          </a:p>
          <a:p>
            <a:pPr algn="l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Марина Елена Витальевна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785794"/>
            <a:ext cx="8029604" cy="208439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Подготовка к государственной (итоговой) аттестации </a:t>
            </a:r>
            <a:br>
              <a:rPr lang="ru-RU" dirty="0" smtClean="0"/>
            </a:br>
            <a:r>
              <a:rPr lang="ru-RU" dirty="0" smtClean="0"/>
              <a:t>учащихся 9-х классов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285728"/>
            <a:ext cx="1857388" cy="57150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0"/>
            <a:ext cx="5205434" cy="1096963"/>
          </a:xfrm>
        </p:spPr>
        <p:txBody>
          <a:bodyPr/>
          <a:lstStyle/>
          <a:p>
            <a:r>
              <a:rPr lang="ru-RU" dirty="0" smtClean="0"/>
              <a:t>Основные этапы подготовки к </a:t>
            </a:r>
            <a:r>
              <a:rPr lang="ru-RU" dirty="0" err="1" smtClean="0"/>
              <a:t>ГиА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sz="2800" dirty="0" smtClean="0"/>
              <a:t>Методическая подготовка учителя</a:t>
            </a:r>
          </a:p>
          <a:p>
            <a:pPr marL="514350" indent="-514350">
              <a:buAutoNum type="arabicPeriod"/>
            </a:pPr>
            <a:r>
              <a:rPr lang="ru-RU" sz="2800" dirty="0" smtClean="0"/>
              <a:t>Разработка учителем системы работы по подготовке к </a:t>
            </a:r>
            <a:r>
              <a:rPr lang="ru-RU" sz="2800" dirty="0" err="1" smtClean="0"/>
              <a:t>ГиА</a:t>
            </a:r>
            <a:endParaRPr lang="ru-RU" sz="2800" dirty="0" smtClean="0"/>
          </a:p>
          <a:p>
            <a:pPr marL="514350" indent="-514350">
              <a:buAutoNum type="arabicPeriod"/>
            </a:pPr>
            <a:r>
              <a:rPr lang="ru-RU" sz="2800" dirty="0" smtClean="0"/>
              <a:t>Определение группы учащихся, нацеленных на выбор предмета биологии в качестве предмета по выбору на государственную итоговую аттестацию</a:t>
            </a:r>
          </a:p>
          <a:p>
            <a:pPr marL="514350" indent="-514350">
              <a:buAutoNum type="arabicPeriod"/>
            </a:pPr>
            <a:r>
              <a:rPr lang="ru-RU" sz="2800" dirty="0" smtClean="0"/>
              <a:t>Подбор учебной литературы для учеников, контрольно-измерительных материалов по каждой теме, оформление стенда и методического уголка в кабинете</a:t>
            </a:r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001024" y="0"/>
            <a:ext cx="1142976" cy="571480"/>
          </a:xfrm>
          <a:prstGeom prst="rect">
            <a:avLst/>
          </a:prstGeom>
          <a:solidFill>
            <a:schemeClr val="accent4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001024" y="0"/>
            <a:ext cx="1142976" cy="571480"/>
          </a:xfrm>
          <a:prstGeom prst="rect">
            <a:avLst/>
          </a:prstGeom>
          <a:solidFill>
            <a:schemeClr val="accent4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14291"/>
            <a:ext cx="6348442" cy="8572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Мотивация выбора предмета для итоговой аттестации в форме </a:t>
            </a:r>
            <a:r>
              <a:rPr lang="ru-RU" dirty="0" err="1" smtClean="0"/>
              <a:t>ГиА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Поступление в </a:t>
            </a:r>
            <a:r>
              <a:rPr lang="ru-RU" dirty="0" err="1" smtClean="0"/>
              <a:t>среднеспециальные</a:t>
            </a:r>
            <a:r>
              <a:rPr lang="ru-RU" dirty="0" smtClean="0"/>
              <a:t> </a:t>
            </a:r>
            <a:r>
              <a:rPr lang="ru-RU" dirty="0" smtClean="0"/>
              <a:t>учебные заведения</a:t>
            </a:r>
          </a:p>
          <a:p>
            <a:r>
              <a:rPr lang="ru-RU" dirty="0" smtClean="0"/>
              <a:t>Зачисление в профильные классы старшей школы</a:t>
            </a:r>
          </a:p>
          <a:p>
            <a:r>
              <a:rPr lang="ru-RU" dirty="0" smtClean="0"/>
              <a:t>Интерес к изучаемому предмету</a:t>
            </a:r>
          </a:p>
          <a:p>
            <a:r>
              <a:rPr lang="ru-RU" dirty="0" smtClean="0"/>
              <a:t>Возможность проверить свой уровень знаний</a:t>
            </a:r>
          </a:p>
          <a:p>
            <a:r>
              <a:rPr lang="ru-RU" dirty="0" smtClean="0"/>
              <a:t>Отсутствие четкой мотивации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001024" y="0"/>
            <a:ext cx="1142976" cy="571480"/>
          </a:xfrm>
          <a:prstGeom prst="rect">
            <a:avLst/>
          </a:prstGeom>
          <a:solidFill>
            <a:schemeClr val="accent4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0"/>
            <a:ext cx="6248400" cy="1096963"/>
          </a:xfrm>
        </p:spPr>
        <p:txBody>
          <a:bodyPr/>
          <a:lstStyle/>
          <a:p>
            <a:r>
              <a:rPr lang="ru-RU" dirty="0" smtClean="0"/>
              <a:t>Работа по определению группы учащихся для подготовки к </a:t>
            </a:r>
            <a:r>
              <a:rPr lang="ru-RU" dirty="0" err="1" smtClean="0"/>
              <a:t>ГиА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Выступление на родительских собрания</a:t>
            </a:r>
          </a:p>
          <a:p>
            <a:r>
              <a:rPr lang="ru-RU" dirty="0" smtClean="0"/>
              <a:t>Индивидуальные консультации для родителей</a:t>
            </a:r>
          </a:p>
          <a:p>
            <a:r>
              <a:rPr lang="ru-RU" dirty="0" smtClean="0"/>
              <a:t>Анкетирование выбора и мотивации учащихся</a:t>
            </a:r>
          </a:p>
          <a:p>
            <a:r>
              <a:rPr lang="ru-RU" dirty="0" smtClean="0"/>
              <a:t>Индивидуальные консультации с учащимися</a:t>
            </a:r>
          </a:p>
          <a:p>
            <a:r>
              <a:rPr lang="ru-RU" dirty="0" smtClean="0"/>
              <a:t>Мониторинг выбора предметов (в течении обучения в 9 классе)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Система подготовки к </a:t>
            </a:r>
            <a:r>
              <a:rPr lang="ru-RU" dirty="0" err="1" smtClean="0"/>
              <a:t>ГиА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Разработка плана занятий в соответствии с кодификатором и планом дополнительных занятий</a:t>
            </a:r>
          </a:p>
          <a:p>
            <a:r>
              <a:rPr lang="ru-RU" dirty="0" smtClean="0"/>
              <a:t>Разработка диагностических карт</a:t>
            </a:r>
          </a:p>
          <a:p>
            <a:r>
              <a:rPr lang="ru-RU" dirty="0" smtClean="0"/>
              <a:t>Подбор теоретического и практического материала </a:t>
            </a:r>
            <a:r>
              <a:rPr lang="ru-RU" dirty="0" smtClean="0"/>
              <a:t>занятий</a:t>
            </a:r>
            <a:endParaRPr lang="ru-RU" dirty="0" smtClean="0"/>
          </a:p>
          <a:p>
            <a:r>
              <a:rPr lang="ru-RU" dirty="0" smtClean="0"/>
              <a:t>Включение учеников в систематическую работу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001024" y="0"/>
            <a:ext cx="1142976" cy="571480"/>
          </a:xfrm>
          <a:prstGeom prst="rect">
            <a:avLst/>
          </a:prstGeom>
          <a:solidFill>
            <a:schemeClr val="accent4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Структура занятия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Опережающее задание /теоретическая подготовка ученика к будущему занятию/</a:t>
            </a:r>
          </a:p>
          <a:p>
            <a:r>
              <a:rPr lang="ru-RU" dirty="0" smtClean="0"/>
              <a:t>Непосредственно занятие с учителем, внесение дополнений, составление опорных схем, таблиц</a:t>
            </a:r>
            <a:endParaRPr lang="ru-RU" dirty="0" smtClean="0"/>
          </a:p>
          <a:p>
            <a:r>
              <a:rPr lang="ru-RU" dirty="0" smtClean="0"/>
              <a:t>В конце занятия разбираем некоторые задания части В и С</a:t>
            </a:r>
          </a:p>
          <a:p>
            <a:r>
              <a:rPr lang="ru-RU" dirty="0" smtClean="0"/>
              <a:t>Ученик получает тестовые задания для самостоятельной работы и сдает их за день до следующего занятия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001024" y="0"/>
            <a:ext cx="1142976" cy="571480"/>
          </a:xfrm>
          <a:prstGeom prst="rect">
            <a:avLst/>
          </a:prstGeom>
          <a:solidFill>
            <a:schemeClr val="accent4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Структура занятия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Проверка учителем выполненных заданий, выделение ошибок</a:t>
            </a:r>
          </a:p>
          <a:p>
            <a:r>
              <a:rPr lang="ru-RU" dirty="0" smtClean="0"/>
              <a:t>Следующее занятие начинается с анализа допущенных ошибок и их устранение.</a:t>
            </a:r>
          </a:p>
          <a:p>
            <a:r>
              <a:rPr lang="ru-RU" dirty="0" smtClean="0"/>
              <a:t>Результаты работы заносятся в диагностические карты</a:t>
            </a:r>
          </a:p>
          <a:p>
            <a:r>
              <a:rPr lang="ru-RU" dirty="0" smtClean="0"/>
              <a:t>Продолжается работа по следующей теме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001024" y="0"/>
            <a:ext cx="1142976" cy="571480"/>
          </a:xfrm>
          <a:prstGeom prst="rect">
            <a:avLst/>
          </a:prstGeom>
          <a:solidFill>
            <a:schemeClr val="accent4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14">
  <a:themeElements>
    <a:clrScheme name="Тема Office 3">
      <a:dk1>
        <a:srgbClr val="132767"/>
      </a:dk1>
      <a:lt1>
        <a:srgbClr val="FFFFFF"/>
      </a:lt1>
      <a:dk2>
        <a:srgbClr val="184BB2"/>
      </a:dk2>
      <a:lt2>
        <a:srgbClr val="C0C0C0"/>
      </a:lt2>
      <a:accent1>
        <a:srgbClr val="22A2E2"/>
      </a:accent1>
      <a:accent2>
        <a:srgbClr val="81CFEB"/>
      </a:accent2>
      <a:accent3>
        <a:srgbClr val="FFFFFF"/>
      </a:accent3>
      <a:accent4>
        <a:srgbClr val="0E2057"/>
      </a:accent4>
      <a:accent5>
        <a:srgbClr val="ABCEEE"/>
      </a:accent5>
      <a:accent6>
        <a:srgbClr val="74BBD5"/>
      </a:accent6>
      <a:hlink>
        <a:srgbClr val="55ABA9"/>
      </a:hlink>
      <a:folHlink>
        <a:srgbClr val="DCCA42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E3558"/>
        </a:dk1>
        <a:lt1>
          <a:srgbClr val="FFFFFF"/>
        </a:lt1>
        <a:dk2>
          <a:srgbClr val="006666"/>
        </a:dk2>
        <a:lt2>
          <a:srgbClr val="969696"/>
        </a:lt2>
        <a:accent1>
          <a:srgbClr val="E3BE05"/>
        </a:accent1>
        <a:accent2>
          <a:srgbClr val="4BC77A"/>
        </a:accent2>
        <a:accent3>
          <a:srgbClr val="FFFFFF"/>
        </a:accent3>
        <a:accent4>
          <a:srgbClr val="0A2C4A"/>
        </a:accent4>
        <a:accent5>
          <a:srgbClr val="EFDBAA"/>
        </a:accent5>
        <a:accent6>
          <a:srgbClr val="43B46E"/>
        </a:accent6>
        <a:hlink>
          <a:srgbClr val="CC3300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55238D"/>
        </a:dk1>
        <a:lt1>
          <a:srgbClr val="FFFFFF"/>
        </a:lt1>
        <a:dk2>
          <a:srgbClr val="754ECC"/>
        </a:dk2>
        <a:lt2>
          <a:srgbClr val="C0C0C0"/>
        </a:lt2>
        <a:accent1>
          <a:srgbClr val="869EEC"/>
        </a:accent1>
        <a:accent2>
          <a:srgbClr val="EFA441"/>
        </a:accent2>
        <a:accent3>
          <a:srgbClr val="FFFFFF"/>
        </a:accent3>
        <a:accent4>
          <a:srgbClr val="471C78"/>
        </a:accent4>
        <a:accent5>
          <a:srgbClr val="C3CCF4"/>
        </a:accent5>
        <a:accent6>
          <a:srgbClr val="D9943A"/>
        </a:accent6>
        <a:hlink>
          <a:srgbClr val="63C398"/>
        </a:hlink>
        <a:folHlink>
          <a:srgbClr val="AAC85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132767"/>
        </a:dk1>
        <a:lt1>
          <a:srgbClr val="FFFFFF"/>
        </a:lt1>
        <a:dk2>
          <a:srgbClr val="184BB2"/>
        </a:dk2>
        <a:lt2>
          <a:srgbClr val="C0C0C0"/>
        </a:lt2>
        <a:accent1>
          <a:srgbClr val="22A2E2"/>
        </a:accent1>
        <a:accent2>
          <a:srgbClr val="81CFEB"/>
        </a:accent2>
        <a:accent3>
          <a:srgbClr val="FFFFFF"/>
        </a:accent3>
        <a:accent4>
          <a:srgbClr val="0E2057"/>
        </a:accent4>
        <a:accent5>
          <a:srgbClr val="ABCEEE"/>
        </a:accent5>
        <a:accent6>
          <a:srgbClr val="74BBD5"/>
        </a:accent6>
        <a:hlink>
          <a:srgbClr val="55ABA9"/>
        </a:hlink>
        <a:folHlink>
          <a:srgbClr val="DCCA4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Тема14</Template>
  <TotalTime>97</TotalTime>
  <Words>249</Words>
  <Application>Microsoft Office PowerPoint</Application>
  <PresentationFormat>Экран (4:3)</PresentationFormat>
  <Paragraphs>35</Paragraphs>
  <Slides>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Тема14</vt:lpstr>
      <vt:lpstr>Image</vt:lpstr>
      <vt:lpstr>Подготовка к государственной (итоговой) аттестации  учащихся 9-х классов </vt:lpstr>
      <vt:lpstr>Основные этапы подготовки к ГиА</vt:lpstr>
      <vt:lpstr>Мотивация выбора предмета для итоговой аттестации в форме ГиА:</vt:lpstr>
      <vt:lpstr>Работа по определению группы учащихся для подготовки к ГиА</vt:lpstr>
      <vt:lpstr>Система подготовки к ГиА</vt:lpstr>
      <vt:lpstr>Структура занятия </vt:lpstr>
      <vt:lpstr>Структура занятия </vt:lpstr>
    </vt:vector>
  </TitlesOfParts>
  <Company>МОУ СОШ №3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к государственной (итоговой) аттестации  учащихся 9-х классов </dc:title>
  <dc:creator>Кабинет Биологии</dc:creator>
  <cp:lastModifiedBy>Андрей</cp:lastModifiedBy>
  <cp:revision>11</cp:revision>
  <dcterms:created xsi:type="dcterms:W3CDTF">2012-11-22T13:03:04Z</dcterms:created>
  <dcterms:modified xsi:type="dcterms:W3CDTF">2012-11-22T20:27:01Z</dcterms:modified>
</cp:coreProperties>
</file>