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9" r:id="rId2"/>
    <p:sldId id="257" r:id="rId3"/>
    <p:sldId id="258" r:id="rId4"/>
    <p:sldId id="261" r:id="rId5"/>
    <p:sldId id="260" r:id="rId6"/>
    <p:sldId id="262" r:id="rId7"/>
    <p:sldId id="263" r:id="rId8"/>
    <p:sldId id="264" r:id="rId9"/>
    <p:sldId id="274" r:id="rId10"/>
    <p:sldId id="276" r:id="rId11"/>
    <p:sldId id="269" r:id="rId12"/>
    <p:sldId id="270" r:id="rId13"/>
    <p:sldId id="272" r:id="rId14"/>
    <p:sldId id="271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00"/>
    <a:srgbClr val="0080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6AF8C-D70B-40DF-92F1-41BAC2C08B49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5DBB2-D616-418D-B164-BF805D2E9F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92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Город</a:t>
            </a:r>
            <a:r>
              <a:rPr lang="ru-RU" baseline="0" dirty="0" smtClean="0"/>
              <a:t> Москва, ЮАО, ГБОУ СОШ № 851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5DBB2-D616-418D-B164-BF805D2E9F4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038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5DBB2-D616-418D-B164-BF805D2E9F4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320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</a:rPr>
              <a:t>Актуальность темы исследования. Речь человека является показателем его интеллекта и культуры. Чем речь точнее, образнее выражает мысль, тем значительнее человек как личность и тем ценнее он для общества. К сожалению, повседневная речь младших школьников не отвечает этим качествам. Современная программа по русскому языку для начальной школы предусматривает обязательное ознакомление учащихся с основными формами речевого этикета как одним из важных элементов общей и речевой культуры. Вызвано это, прежде всего, тем, что сегодня в семье недостаточно уделяется внимание выработке у детей навыков вежливого речевого общения. В настоящее время дети впитывают правила поведения в семье, где родители сознательно или неосознанно учат этикету своими поступками, своим образом жизни. Между тем, у родителей далеко не всегда хватает знаний, времени и умений для того, чтобы научить детей этикету на должном уровне. Забота об этом целиком переложена семьей на школу.</a:t>
            </a:r>
          </a:p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</a:rPr>
              <a:t>Начинать работу по повышению речевой культуры необходимо с первого класса. По мнению известного методиста Т.А. </a:t>
            </a:r>
            <a:r>
              <a:rPr lang="ru-RU" sz="1200" dirty="0" err="1" smtClean="0">
                <a:effectLst/>
                <a:latin typeface="Times New Roman"/>
                <a:ea typeface="Times New Roman"/>
              </a:rPr>
              <a:t>Ладыженской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, - школа ставит перед собой важную задачу - воспитание подлинно культурных людей, а культура невозможна без общечеловеческих правил речевого общения. В этот период дети наиболее восприимчивы ко всему новому, язык их еще, как правило, не засорен вульгаризмами. Как известно, легче учить чему-то новому, чем переучивать и ломать сложившиеся стереотипы. В начальной школе учитель ведет все предметы, что позволяет ему ежедневно и ежечасно наблюдать и корректировать речь учеников.</a:t>
            </a:r>
          </a:p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</a:rPr>
              <a:t>С первых дней жизни дети входят в сложный мир общения. Одни это делают легко и свободно, другие испытывают дискомфорт. Родители и учителя обязаны помочь им в познании тайн человеческих взаимоотношений, дать им основы поведенческих ориентиров, без которых человек не может уверенно чувствовать себя в обществе.</a:t>
            </a:r>
          </a:p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</a:rPr>
              <a:t>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Актуальность темы исследования. Речь человека является показателем его интеллекта и культуры. Чем речь точнее, образнее выражает мысль, тем значительнее человек как личность и тем ценнее он для общества. К сожалению, повседневная речь младших школьников не отвечает этим качествам. Современная программа по русскому языку для начальной школы предусматривает обязательное ознакомление учащихся с основными формами речевого этикета как одним из важных элементов общей и речевой культуры. Вызвано это, прежде всего, тем, что сегодня в семье недостаточно уделяется внимание выработке у детей навыков вежливого речевого общения. В настоящее время дети впитывают правила поведения в семье, где родители сознательно или неосознанно учат этикету своими поступками, своим образом жизни. Между тем, у родителей далеко не всегда хватает знаний, времени и умений для того, чтобы научить детей этикету на должном уровне. Забота об этом целиком переложена семьей на школу.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Начинать работу по повышению речевой культуры необходимо с первого класса. По мнению известного методиста Т.А.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Ладыженской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- школа ставит перед собой важную задачу - воспитание подлинно культурных людей, а культура невозможна без общечеловеческих правил речевого общения. В этот период дети наиболее восприимчивы ко всему новому, язык их еще, как правило, не засорен вульгаризмами. Как известно, легче учить чему-то новому, чем переучивать и ломать сложившиеся стереотипы. В начальной школе учитель ведет все предметы, что позволяет ему ежедневно и ежечасно наблюдать и корректировать речь учеников.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первых дней жизни дети входят в сложный мир общения. Одни это делают легко и свободно, другие испытывают дискомфорт. Родители и учителя обязаны помочь им в познании тайн человеческих взаимоотношений, дать им основы поведенческих ориентиров, без которых человек не может уверенно чувствовать себя в обществе.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5DBB2-D616-418D-B164-BF805D2E9F4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766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Изучать данные темы можно в</a:t>
            </a:r>
            <a:r>
              <a:rPr lang="ru-RU" baseline="0" dirty="0" smtClean="0"/>
              <a:t> любом классе. Можно объединить уроки в один год. К каждому уроку разработан сценарий. Один из уроков «Качества речи. Тембр голоса»  с презентацией прилагается к работе.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5DBB2-D616-418D-B164-BF805D2E9F4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099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1DEA-52EE-4F00-A444-9A6DC7036C9A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05030A-B983-48E8-8089-705433A81BA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1DEA-52EE-4F00-A444-9A6DC7036C9A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5030A-B983-48E8-8089-705433A81B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1DEA-52EE-4F00-A444-9A6DC7036C9A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5030A-B983-48E8-8089-705433A81B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311DEA-52EE-4F00-A444-9A6DC7036C9A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305030A-B983-48E8-8089-705433A81BA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1DEA-52EE-4F00-A444-9A6DC7036C9A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05030A-B983-48E8-8089-705433A81BA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1DEA-52EE-4F00-A444-9A6DC7036C9A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05030A-B983-48E8-8089-705433A81BA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1DEA-52EE-4F00-A444-9A6DC7036C9A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05030A-B983-48E8-8089-705433A81BA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0E311DEA-52EE-4F00-A444-9A6DC7036C9A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05030A-B983-48E8-8089-705433A81BA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1DEA-52EE-4F00-A444-9A6DC7036C9A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5030A-B983-48E8-8089-705433A81B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1DEA-52EE-4F00-A444-9A6DC7036C9A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05030A-B983-48E8-8089-705433A81BA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1DEA-52EE-4F00-A444-9A6DC7036C9A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05030A-B983-48E8-8089-705433A81BA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20000">
              <a:schemeClr val="bg2">
                <a:tint val="80000"/>
                <a:lumMod val="100000"/>
              </a:schemeClr>
            </a:gs>
            <a:gs pos="100000">
              <a:schemeClr val="bg2">
                <a:tint val="100000"/>
                <a:lumMod val="8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11DEA-52EE-4F00-A444-9A6DC7036C9A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5030A-B983-48E8-8089-705433A81BA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7333" y="188640"/>
            <a:ext cx="78488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C000"/>
                </a:solidFill>
                <a:latin typeface="Century Schoolbook" pitchFamily="18" charset="0"/>
              </a:rPr>
              <a:t>Опытно-экспериментальная работа была проведена в ГБОУ СОШ № 851</a:t>
            </a:r>
          </a:p>
          <a:p>
            <a:pPr algn="ctr"/>
            <a:r>
              <a:rPr lang="ru-RU" sz="2800" b="1" i="1" dirty="0">
                <a:solidFill>
                  <a:srgbClr val="FFC000"/>
                </a:solidFill>
                <a:latin typeface="Century Schoolbook" pitchFamily="18" charset="0"/>
              </a:rPr>
              <a:t>у</a:t>
            </a:r>
            <a:r>
              <a:rPr lang="ru-RU" sz="2800" b="1" i="1" dirty="0" smtClean="0">
                <a:solidFill>
                  <a:srgbClr val="FFC000"/>
                </a:solidFill>
                <a:latin typeface="Century Schoolbook" pitchFamily="18" charset="0"/>
              </a:rPr>
              <a:t>чителем начальных классов КОМАРЧУК </a:t>
            </a:r>
          </a:p>
          <a:p>
            <a:pPr algn="ctr"/>
            <a:r>
              <a:rPr lang="ru-RU" sz="2800" b="1" i="1" dirty="0" smtClean="0">
                <a:solidFill>
                  <a:srgbClr val="FFC000"/>
                </a:solidFill>
                <a:latin typeface="Century Schoolbook" pitchFamily="18" charset="0"/>
              </a:rPr>
              <a:t>ОЛЬГОЙ АЛЕКСАНДРОВНОЙ</a:t>
            </a:r>
            <a:endParaRPr lang="ru-RU" sz="2800" b="1" i="1" dirty="0">
              <a:solidFill>
                <a:srgbClr val="FFC000"/>
              </a:solidFill>
              <a:latin typeface="Century Schoolbook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435408"/>
            <a:ext cx="8280920" cy="423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2926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568952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Century Schoolbook" pitchFamily="18" charset="0"/>
              </a:rPr>
              <a:t>При </a:t>
            </a:r>
            <a:r>
              <a:rPr lang="ru-RU" sz="2400" b="1" i="1" dirty="0">
                <a:solidFill>
                  <a:srgbClr val="FF0000"/>
                </a:solidFill>
                <a:latin typeface="Century Schoolbook" pitchFamily="18" charset="0"/>
              </a:rPr>
              <a:t>составлении программы </a:t>
            </a:r>
            <a:r>
              <a:rPr lang="ru-RU" sz="2400" b="1" i="1" dirty="0" smtClean="0">
                <a:solidFill>
                  <a:srgbClr val="FF0000"/>
                </a:solidFill>
                <a:latin typeface="Century Schoolbook" pitchFamily="18" charset="0"/>
              </a:rPr>
              <a:t>были </a:t>
            </a:r>
            <a:r>
              <a:rPr lang="ru-RU" sz="2400" b="1" i="1" dirty="0">
                <a:solidFill>
                  <a:srgbClr val="FF0000"/>
                </a:solidFill>
                <a:latin typeface="Century Schoolbook" pitchFamily="18" charset="0"/>
              </a:rPr>
              <a:t>сделаны следующие дополнения</a:t>
            </a:r>
            <a:r>
              <a:rPr lang="ru-RU" sz="2400" b="1" i="1" dirty="0" smtClean="0">
                <a:solidFill>
                  <a:srgbClr val="FF0000"/>
                </a:solidFill>
                <a:latin typeface="Century Schoolbook" pitchFamily="18" charset="0"/>
              </a:rPr>
              <a:t>:</a:t>
            </a:r>
          </a:p>
          <a:p>
            <a:pPr algn="ctr"/>
            <a:endParaRPr lang="ru-RU" sz="2400" b="1" i="1" dirty="0">
              <a:solidFill>
                <a:srgbClr val="FF0000"/>
              </a:solidFill>
              <a:latin typeface="Century Schoolbook" pitchFamily="18" charset="0"/>
            </a:endParaRPr>
          </a:p>
          <a:p>
            <a:pPr lvl="0"/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1. С </a:t>
            </a:r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целью развития познавательного интереса к усвоению детьми правил речевого этикета с детьми в разработку программы и уроков были введены исторические справки и информация об особенностях речевого этикета в других странах.</a:t>
            </a:r>
          </a:p>
          <a:p>
            <a:pPr lvl="0"/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2. С </a:t>
            </a:r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целью повышения мотивации изучения этикета запланировано проведение особых уроков, таких как «Турнир вежливости».</a:t>
            </a:r>
          </a:p>
          <a:p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3. С </a:t>
            </a:r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целью активизации словаря учащихся запланировано ведение </a:t>
            </a:r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этикетного словаря</a:t>
            </a:r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, как на самих уроках речевого этикета, так и во внеурочное время (поскольку количество уроков по речевому этикету очень мало).</a:t>
            </a:r>
          </a:p>
          <a:p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4. С </a:t>
            </a:r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целью углубления навыков речевого этикета введена работа над</a:t>
            </a:r>
            <a:b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</a:br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невербальными средствами общения (интонацией, мимикой, жестами) </a:t>
            </a:r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так как </a:t>
            </a:r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эти средства являются контекстом для речевого этикета</a:t>
            </a:r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.</a:t>
            </a:r>
          </a:p>
          <a:p>
            <a:endParaRPr lang="ru-RU" sz="1600" b="1" i="1" dirty="0">
              <a:solidFill>
                <a:srgbClr val="FFC000"/>
              </a:solidFill>
              <a:latin typeface="Century Schoolbook" pitchFamily="18" charset="0"/>
            </a:endParaRPr>
          </a:p>
          <a:p>
            <a:pPr algn="ctr"/>
            <a:r>
              <a:rPr lang="ru-RU" sz="2000" b="1" i="1" dirty="0">
                <a:solidFill>
                  <a:srgbClr val="000099"/>
                </a:solidFill>
                <a:latin typeface="Century Schoolbook" pitchFamily="18" charset="0"/>
              </a:rPr>
              <a:t>В программе  </a:t>
            </a:r>
            <a:r>
              <a:rPr lang="ru-RU" sz="2000" b="1" i="1" dirty="0" smtClean="0">
                <a:solidFill>
                  <a:srgbClr val="000099"/>
                </a:solidFill>
                <a:latin typeface="Century Schoolbook" pitchFamily="18" charset="0"/>
              </a:rPr>
              <a:t>1 и 2 года обучения  представлены </a:t>
            </a:r>
            <a:r>
              <a:rPr lang="ru-RU" sz="2000" b="1" i="1" dirty="0">
                <a:solidFill>
                  <a:srgbClr val="000099"/>
                </a:solidFill>
                <a:latin typeface="Century Schoolbook" pitchFamily="18" charset="0"/>
              </a:rPr>
              <a:t>по четыре </a:t>
            </a:r>
            <a:r>
              <a:rPr lang="ru-RU" sz="2000" b="1" i="1" dirty="0" smtClean="0">
                <a:solidFill>
                  <a:srgbClr val="000099"/>
                </a:solidFill>
                <a:latin typeface="Century Schoolbook" pitchFamily="18" charset="0"/>
              </a:rPr>
              <a:t>урока и </a:t>
            </a:r>
            <a:r>
              <a:rPr lang="ru-RU" sz="2000" b="1" i="1" dirty="0" smtClean="0">
                <a:solidFill>
                  <a:srgbClr val="000099"/>
                </a:solidFill>
                <a:latin typeface="Century Schoolbook" pitchFamily="18" charset="0"/>
              </a:rPr>
              <a:t> </a:t>
            </a:r>
            <a:r>
              <a:rPr lang="ru-RU" sz="2000" b="1" i="1" dirty="0" smtClean="0">
                <a:solidFill>
                  <a:srgbClr val="000099"/>
                </a:solidFill>
                <a:latin typeface="Century Schoolbook" pitchFamily="18" charset="0"/>
              </a:rPr>
              <a:t>два подготовительных, посвященных речевому </a:t>
            </a:r>
            <a:r>
              <a:rPr lang="ru-RU" sz="2000" b="1" i="1" dirty="0">
                <a:solidFill>
                  <a:srgbClr val="000099"/>
                </a:solidFill>
                <a:latin typeface="Century Schoolbook" pitchFamily="18" charset="0"/>
              </a:rPr>
              <a:t>этикету</a:t>
            </a: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.</a:t>
            </a:r>
            <a:endParaRPr lang="ru-RU" sz="1600" b="1" i="1" dirty="0">
              <a:solidFill>
                <a:srgbClr val="FFC000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2307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3532" y="30686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C000"/>
                </a:solidFill>
                <a:latin typeface="Century Schoolbook" pitchFamily="18" charset="0"/>
              </a:rPr>
              <a:t>Программа 1 года обучения</a:t>
            </a:r>
            <a:endParaRPr lang="ru-RU" sz="2400" b="1" i="1" dirty="0">
              <a:solidFill>
                <a:srgbClr val="FFC000"/>
              </a:solidFill>
              <a:latin typeface="Century Schoolbook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197618"/>
              </p:ext>
            </p:extLst>
          </p:nvPr>
        </p:nvGraphicFramePr>
        <p:xfrm>
          <a:off x="323528" y="630897"/>
          <a:ext cx="8571214" cy="5966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8480"/>
                <a:gridCol w="2053808"/>
                <a:gridCol w="5978926"/>
              </a:tblGrid>
              <a:tr h="516360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rgbClr val="FF0000"/>
                          </a:solidFill>
                          <a:latin typeface="Century Schoolbook" pitchFamily="18" charset="0"/>
                        </a:rPr>
                        <a:t>№</a:t>
                      </a:r>
                      <a:endParaRPr lang="ru-RU" sz="1400" b="1" i="1" dirty="0">
                        <a:solidFill>
                          <a:srgbClr val="FF0000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rgbClr val="FF0000"/>
                          </a:solidFill>
                          <a:latin typeface="Century Schoolbook" pitchFamily="18" charset="0"/>
                        </a:rPr>
                        <a:t>тема</a:t>
                      </a:r>
                      <a:endParaRPr lang="ru-RU" sz="1400" b="1" i="1" dirty="0">
                        <a:solidFill>
                          <a:srgbClr val="FF0000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rgbClr val="FF0000"/>
                          </a:solidFill>
                          <a:latin typeface="Century Schoolbook" pitchFamily="18" charset="0"/>
                        </a:rPr>
                        <a:t>умения</a:t>
                      </a:r>
                      <a:endParaRPr lang="ru-RU" sz="1400" b="1" i="1" dirty="0">
                        <a:solidFill>
                          <a:srgbClr val="FF0000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</a:tr>
              <a:tr h="1080897">
                <a:tc>
                  <a:txBody>
                    <a:bodyPr/>
                    <a:lstStyle/>
                    <a:p>
                      <a:pPr algn="ctr"/>
                      <a:endParaRPr lang="ru-RU" sz="1600" b="1" i="1" dirty="0" smtClean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1,</a:t>
                      </a:r>
                      <a:r>
                        <a:rPr lang="ru-RU" sz="1600" b="1" i="1" baseline="0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 2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Речевой этикет.</a:t>
                      </a:r>
                      <a:r>
                        <a:rPr lang="ru-RU" sz="1600" b="1" i="1" baseline="0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 Качества речи: громкость, темп, тембр.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подготовительные</a:t>
                      </a:r>
                    </a:p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уроки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</a:tr>
              <a:tr h="1575021">
                <a:tc>
                  <a:txBody>
                    <a:bodyPr/>
                    <a:lstStyle/>
                    <a:p>
                      <a:pPr algn="ctr"/>
                      <a:endParaRPr lang="ru-RU" sz="1600" b="1" i="1" dirty="0" smtClean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  <a:p>
                      <a:pPr algn="ctr"/>
                      <a:endParaRPr lang="ru-RU" sz="1600" b="1" i="1" dirty="0" smtClean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3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Вежливая речь. Этикетные формы приветствия,</a:t>
                      </a:r>
                      <a:r>
                        <a:rPr lang="ru-RU" sz="1600" b="1" i="1" baseline="0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 благодарности, прощания.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Определять степень вежливого поведения, оценивать с позиции «вежливо-невежливо-грубо», учитывая</a:t>
                      </a:r>
                      <a:r>
                        <a:rPr lang="ru-RU" sz="1600" b="1" i="1" baseline="0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 ситуацию общения, применять этикетные формы приветствия, прощания, благодарности с учетом речевой ситуации.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</a:tr>
              <a:tr h="1035887">
                <a:tc>
                  <a:txBody>
                    <a:bodyPr/>
                    <a:lstStyle/>
                    <a:p>
                      <a:pPr algn="ctr"/>
                      <a:endParaRPr lang="ru-RU" sz="1600" b="1" i="1" dirty="0" smtClean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4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Вежливая просьба.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Оценивать</a:t>
                      </a:r>
                      <a:r>
                        <a:rPr lang="ru-RU" sz="1600" b="1" i="1" baseline="0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 корректность речевого поведения, использование этикетных форм вежливости, тона вежливой речи, жестов при вежливой просьбе.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</a:tr>
              <a:tr h="887904">
                <a:tc>
                  <a:txBody>
                    <a:bodyPr/>
                    <a:lstStyle/>
                    <a:p>
                      <a:pPr algn="ctr"/>
                      <a:endParaRPr lang="ru-RU" sz="1600" b="1" i="1" dirty="0" smtClean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5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Вежливый отказ.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Использование этикетных форм вежливого отказа, вежливых жестов, тона, громкости, мимике при вежливом отказе.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</a:tr>
              <a:tr h="870387">
                <a:tc>
                  <a:txBody>
                    <a:bodyPr/>
                    <a:lstStyle/>
                    <a:p>
                      <a:pPr algn="ctr"/>
                      <a:endParaRPr lang="ru-RU" sz="1600" b="1" i="1" dirty="0" smtClean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6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Ведение этикетного</a:t>
                      </a:r>
                      <a:r>
                        <a:rPr lang="ru-RU" sz="1600" b="1" i="1" baseline="0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 диалога.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Вести этикетный  диалог со значением «извинение», «отказ», пользуясь различными этикетными средствами.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54376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332656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FFC000"/>
                </a:solidFill>
                <a:latin typeface="Century Schoolbook" pitchFamily="18" charset="0"/>
              </a:rPr>
              <a:t>Программа </a:t>
            </a:r>
            <a:r>
              <a:rPr lang="ru-RU" sz="2400" b="1" i="1" dirty="0" smtClean="0">
                <a:solidFill>
                  <a:srgbClr val="FFC000"/>
                </a:solidFill>
                <a:latin typeface="Century Schoolbook" pitchFamily="18" charset="0"/>
              </a:rPr>
              <a:t>2  </a:t>
            </a:r>
            <a:r>
              <a:rPr lang="ru-RU" sz="2400" b="1" i="1" dirty="0">
                <a:solidFill>
                  <a:srgbClr val="FFC000"/>
                </a:solidFill>
                <a:latin typeface="Century Schoolbook" pitchFamily="18" charset="0"/>
              </a:rPr>
              <a:t>года обучения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493971"/>
              </p:ext>
            </p:extLst>
          </p:nvPr>
        </p:nvGraphicFramePr>
        <p:xfrm>
          <a:off x="395535" y="1397000"/>
          <a:ext cx="8208912" cy="463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7"/>
                <a:gridCol w="1872208"/>
                <a:gridCol w="547260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№</a:t>
                      </a:r>
                      <a:endParaRPr lang="ru-RU" sz="14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тема</a:t>
                      </a:r>
                      <a:endParaRPr lang="ru-RU" sz="14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умения</a:t>
                      </a:r>
                      <a:endParaRPr lang="ru-RU" sz="14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1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Похвала, одобрение, комплимент, лесть.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Отличать истинную вежливость от показной, оценивать, оценивать истинную похвалу с</a:t>
                      </a:r>
                      <a:r>
                        <a:rPr lang="ru-RU" sz="1600" b="1" i="1" baseline="0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 точки зрения ее правдивости и отобранных средств выражения, выразить похвалу и ответить на нее.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2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Приглашение, поздравление.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Оценить приглашение, поздравление с точки зрения их речевой задачи, пригласить в гости, уметь ответить на приглашение, поздравить с праздником, ответить на устное поздравление.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3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Вежливая речь. Вежливая оценка.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Различать истинную вежливость от показной, умение вежливо оценить чужую работу.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4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Турнир Вежливости.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0099"/>
                          </a:solidFill>
                          <a:latin typeface="Century Schoolbook" pitchFamily="18" charset="0"/>
                        </a:rPr>
                        <a:t>Совершенствование умений этикетной речи.</a:t>
                      </a:r>
                      <a:endParaRPr lang="ru-RU" sz="1600" b="1" i="1" dirty="0">
                        <a:solidFill>
                          <a:srgbClr val="000099"/>
                        </a:solidFill>
                        <a:latin typeface="Century Schoolbook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92610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0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C000"/>
                </a:solidFill>
                <a:latin typeface="Century Schoolbook" pitchFamily="18" charset="0"/>
              </a:rPr>
              <a:t>Для проверки эффективности опытной программы было проведено анкетирование:</a:t>
            </a:r>
            <a:endParaRPr lang="ru-RU" b="1" i="1" dirty="0">
              <a:solidFill>
                <a:srgbClr val="FFC000"/>
              </a:solidFill>
              <a:latin typeface="Century Schoolbook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116" y="631172"/>
            <a:ext cx="856895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Как ты понимаешь слова «вежливая речь»?</a:t>
            </a:r>
          </a:p>
          <a:p>
            <a:pPr marL="342900" indent="-342900">
              <a:buAutoNum type="arabicPeriod"/>
            </a:pP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Почему нужно быть вежливым?</a:t>
            </a:r>
          </a:p>
          <a:p>
            <a:pPr marL="342900" indent="-342900">
              <a:buAutoNum type="arabicPeriod"/>
            </a:pP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Какие формы благодарности, приветствия, прощения ты знаешь?</a:t>
            </a:r>
          </a:p>
          <a:p>
            <a:pPr marL="342900" indent="-342900">
              <a:buAutoNum type="arabicPeriod"/>
            </a:pP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От чего зависит выбор слов прощания: «ПОКА!», «До свидания!», «Прощай!»?</a:t>
            </a:r>
          </a:p>
          <a:p>
            <a:pPr marL="342900" indent="-342900">
              <a:buAutoNum type="arabicPeriod"/>
            </a:pP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При каких условиях просьба будет вежливой, а отказ не обидит человека?</a:t>
            </a:r>
          </a:p>
          <a:p>
            <a:pPr marL="342900" indent="-342900">
              <a:buAutoNum type="arabicPeriod"/>
            </a:pP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Представь, что тебе нужно пригласить на свой день рождения друга. Как ты это сделаешь?</a:t>
            </a:r>
          </a:p>
          <a:p>
            <a:pPr marL="342900" indent="-342900">
              <a:buAutoNum type="arabicPeriod"/>
            </a:pP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Тебе нужно поздравить маму с днем рождения. Как ты это сделаешь?</a:t>
            </a:r>
          </a:p>
          <a:p>
            <a:pPr marL="342900" indent="-342900">
              <a:buAutoNum type="arabicPeriod"/>
            </a:pP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62770" y="3140968"/>
            <a:ext cx="887339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Century Schoolbook" pitchFamily="18" charset="0"/>
              </a:rPr>
              <a:t>Анализ всех семи вопросов анкеты позволяет сделать общие выводы о результатах опытного обучения:</a:t>
            </a:r>
          </a:p>
          <a:p>
            <a:pPr algn="just"/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1. В целом методика оказалась эффективной, так как у детей</a:t>
            </a:r>
            <a:b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</a:b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  экспериментального 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класса в большей или меньшей степени </a:t>
            </a: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     сформировались умения 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речевого этикета;</a:t>
            </a:r>
          </a:p>
          <a:p>
            <a:pPr algn="just"/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2. В процессе опытной работы по формированию умения речевого этикета</a:t>
            </a:r>
            <a:b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</a:b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интерес детей к данным </a:t>
            </a: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урокам 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	возрос,     </a:t>
            </a: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что объясняется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 </a:t>
            </a: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включением 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в уроки исторических справок. Это, по нашему мнению, создает мотивацию для дальнейшей, более глубокой и систематичной работы по формированию данных умений;</a:t>
            </a:r>
          </a:p>
          <a:p>
            <a:pPr algn="just"/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3. Сформированные умения позволили детям иначе взглянуть на основы человеческих взаимоотношений, что способствует воспитанию действительно культурного в общении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7624771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012" y="260648"/>
            <a:ext cx="828092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FFC000"/>
                </a:solidFill>
                <a:latin typeface="Century Schoolbook" pitchFamily="18" charset="0"/>
              </a:rPr>
              <a:t>Проведенное опытное обучение и итоговый контрольный эксперимент показали, что у учащихся выработались </a:t>
            </a:r>
            <a:r>
              <a:rPr lang="ru-RU" sz="2400" b="1" i="1" dirty="0">
                <a:solidFill>
                  <a:srgbClr val="FF0000"/>
                </a:solidFill>
                <a:latin typeface="Century Schoolbook" pitchFamily="18" charset="0"/>
              </a:rPr>
              <a:t>следующие умения</a:t>
            </a:r>
            <a:r>
              <a:rPr lang="ru-RU" sz="2400" b="1" i="1" dirty="0" smtClean="0">
                <a:solidFill>
                  <a:srgbClr val="FF0000"/>
                </a:solidFill>
                <a:latin typeface="Century Schoolbook" pitchFamily="18" charset="0"/>
              </a:rPr>
              <a:t>:</a:t>
            </a:r>
          </a:p>
          <a:p>
            <a:pPr marL="457200" lvl="0" indent="-457200">
              <a:buAutoNum type="arabicPeriod"/>
            </a:pPr>
            <a:r>
              <a:rPr lang="ru-RU" sz="2000" b="1" i="1" dirty="0" smtClean="0">
                <a:solidFill>
                  <a:srgbClr val="000099"/>
                </a:solidFill>
                <a:latin typeface="Century Schoolbook" pitchFamily="18" charset="0"/>
              </a:rPr>
              <a:t>определять </a:t>
            </a:r>
            <a:r>
              <a:rPr lang="ru-RU" sz="2000" b="1" i="1" dirty="0">
                <a:solidFill>
                  <a:srgbClr val="000099"/>
                </a:solidFill>
                <a:latin typeface="Century Schoolbook" pitchFamily="18" charset="0"/>
              </a:rPr>
              <a:t>степень вежливого поведения, учитывая ситуацию </a:t>
            </a:r>
            <a:r>
              <a:rPr lang="ru-RU" sz="2000" b="1" i="1" dirty="0" smtClean="0">
                <a:solidFill>
                  <a:srgbClr val="000099"/>
                </a:solidFill>
                <a:latin typeface="Century Schoolbook" pitchFamily="18" charset="0"/>
              </a:rPr>
              <a:t>общения; </a:t>
            </a:r>
          </a:p>
          <a:p>
            <a:pPr marL="457200" lvl="0" indent="-457200">
              <a:buAutoNum type="arabicPeriod"/>
            </a:pPr>
            <a:r>
              <a:rPr lang="ru-RU" sz="2000" b="1" i="1" dirty="0" smtClean="0">
                <a:solidFill>
                  <a:srgbClr val="000099"/>
                </a:solidFill>
                <a:latin typeface="Century Schoolbook" pitchFamily="18" charset="0"/>
              </a:rPr>
              <a:t>применять </a:t>
            </a:r>
            <a:r>
              <a:rPr lang="ru-RU" sz="2000" b="1" i="1" dirty="0">
                <a:solidFill>
                  <a:srgbClr val="000099"/>
                </a:solidFill>
                <a:latin typeface="Century Schoolbook" pitchFamily="18" charset="0"/>
              </a:rPr>
              <a:t>этикетные формы приветствия, прощания, благодарности с учетом речевой ситуации; </a:t>
            </a:r>
            <a:r>
              <a:rPr lang="ru-RU" sz="2000" b="1" i="1" dirty="0" smtClean="0">
                <a:solidFill>
                  <a:srgbClr val="000099"/>
                </a:solidFill>
                <a:latin typeface="Century Schoolbook" pitchFamily="18" charset="0"/>
              </a:rPr>
              <a:t>          оценивать </a:t>
            </a:r>
            <a:r>
              <a:rPr lang="ru-RU" sz="2000" b="1" i="1" dirty="0">
                <a:solidFill>
                  <a:srgbClr val="000099"/>
                </a:solidFill>
                <a:latin typeface="Century Schoolbook" pitchFamily="18" charset="0"/>
              </a:rPr>
              <a:t>корректность речевого </a:t>
            </a:r>
            <a:r>
              <a:rPr lang="ru-RU" sz="2000" b="1" i="1" dirty="0" smtClean="0">
                <a:solidFill>
                  <a:srgbClr val="000099"/>
                </a:solidFill>
                <a:latin typeface="Century Schoolbook" pitchFamily="18" charset="0"/>
              </a:rPr>
              <a:t>поведения; </a:t>
            </a:r>
          </a:p>
          <a:p>
            <a:pPr marL="457200" lvl="0" indent="-457200">
              <a:buAutoNum type="arabicPeriod"/>
            </a:pPr>
            <a:r>
              <a:rPr lang="ru-RU" sz="2000" b="1" i="1" dirty="0" smtClean="0">
                <a:solidFill>
                  <a:srgbClr val="000099"/>
                </a:solidFill>
                <a:latin typeface="Century Schoolbook" pitchFamily="18" charset="0"/>
              </a:rPr>
              <a:t>использование </a:t>
            </a:r>
            <a:r>
              <a:rPr lang="ru-RU" sz="2000" b="1" i="1" dirty="0">
                <a:solidFill>
                  <a:srgbClr val="000099"/>
                </a:solidFill>
                <a:latin typeface="Century Schoolbook" pitchFamily="18" charset="0"/>
              </a:rPr>
              <a:t>этикетных форм вежливости, тона вежливой речи, жестов при вежливой просьбе и отказе</a:t>
            </a:r>
            <a:r>
              <a:rPr lang="ru-RU" sz="2000" b="1" i="1" dirty="0" smtClean="0">
                <a:solidFill>
                  <a:srgbClr val="000099"/>
                </a:solidFill>
                <a:latin typeface="Century Schoolbook" pitchFamily="18" charset="0"/>
              </a:rPr>
              <a:t>;</a:t>
            </a:r>
          </a:p>
          <a:p>
            <a:pPr marL="457200" lvl="0" indent="-457200">
              <a:buAutoNum type="arabicPeriod"/>
            </a:pPr>
            <a:r>
              <a:rPr lang="ru-RU" sz="2000" b="1" i="1" dirty="0" smtClean="0">
                <a:solidFill>
                  <a:srgbClr val="000099"/>
                </a:solidFill>
                <a:latin typeface="Century Schoolbook" pitchFamily="18" charset="0"/>
              </a:rPr>
              <a:t> вести </a:t>
            </a:r>
            <a:r>
              <a:rPr lang="ru-RU" sz="2000" b="1" i="1" dirty="0">
                <a:solidFill>
                  <a:srgbClr val="000099"/>
                </a:solidFill>
                <a:latin typeface="Century Schoolbook" pitchFamily="18" charset="0"/>
              </a:rPr>
              <a:t>этикетный диалог со значением «</a:t>
            </a:r>
            <a:r>
              <a:rPr lang="ru-RU" sz="2000" b="1" i="1" dirty="0" smtClean="0">
                <a:solidFill>
                  <a:srgbClr val="000099"/>
                </a:solidFill>
                <a:latin typeface="Century Schoolbook" pitchFamily="18" charset="0"/>
              </a:rPr>
              <a:t>извинение», </a:t>
            </a:r>
            <a:r>
              <a:rPr lang="ru-RU" sz="2000" b="1" i="1" dirty="0">
                <a:solidFill>
                  <a:srgbClr val="000099"/>
                </a:solidFill>
                <a:latin typeface="Century Schoolbook" pitchFamily="18" charset="0"/>
              </a:rPr>
              <a:t>«отказ»;  </a:t>
            </a:r>
            <a:endParaRPr lang="ru-RU" sz="2000" b="1" i="1" dirty="0" smtClean="0">
              <a:solidFill>
                <a:srgbClr val="000099"/>
              </a:solidFill>
              <a:latin typeface="Century Schoolbook" pitchFamily="18" charset="0"/>
            </a:endParaRPr>
          </a:p>
          <a:p>
            <a:pPr marL="457200" lvl="0" indent="-457200">
              <a:buAutoNum type="arabicPeriod"/>
            </a:pPr>
            <a:r>
              <a:rPr lang="ru-RU" sz="2000" b="1" i="1" dirty="0" smtClean="0">
                <a:solidFill>
                  <a:srgbClr val="000099"/>
                </a:solidFill>
                <a:latin typeface="Century Schoolbook" pitchFamily="18" charset="0"/>
              </a:rPr>
              <a:t>отличать </a:t>
            </a:r>
            <a:r>
              <a:rPr lang="ru-RU" sz="2000" b="1" i="1" dirty="0">
                <a:solidFill>
                  <a:srgbClr val="000099"/>
                </a:solidFill>
                <a:latin typeface="Century Schoolbook" pitchFamily="18" charset="0"/>
              </a:rPr>
              <a:t>истинную вежливость от показной, оценивать истинную похвалу с точки зрения ее правдивости и отобранных средств выражения; </a:t>
            </a:r>
            <a:endParaRPr lang="ru-RU" sz="2000" b="1" i="1" dirty="0" smtClean="0">
              <a:solidFill>
                <a:srgbClr val="000099"/>
              </a:solidFill>
              <a:latin typeface="Century Schoolbook" pitchFamily="18" charset="0"/>
            </a:endParaRPr>
          </a:p>
          <a:p>
            <a:pPr marL="457200" lvl="0" indent="-457200">
              <a:buAutoNum type="arabicPeriod"/>
            </a:pPr>
            <a:r>
              <a:rPr lang="ru-RU" sz="2000" b="1" i="1" dirty="0" smtClean="0">
                <a:solidFill>
                  <a:srgbClr val="000099"/>
                </a:solidFill>
                <a:latin typeface="Century Schoolbook" pitchFamily="18" charset="0"/>
              </a:rPr>
              <a:t>оценивать </a:t>
            </a:r>
            <a:r>
              <a:rPr lang="ru-RU" sz="2000" b="1" i="1" dirty="0">
                <a:solidFill>
                  <a:srgbClr val="000099"/>
                </a:solidFill>
                <a:latin typeface="Century Schoolbook" pitchFamily="18" charset="0"/>
              </a:rPr>
              <a:t>приглашения, поздравления с точки зрения их речевой задачи, ответить на приглашение, поздравить с праздником, ответить на устное поздравление.</a:t>
            </a:r>
          </a:p>
        </p:txBody>
      </p:sp>
    </p:spTree>
    <p:extLst>
      <p:ext uri="{BB962C8B-B14F-4D97-AF65-F5344CB8AC3E}">
        <p14:creationId xmlns:p14="http://schemas.microsoft.com/office/powerpoint/2010/main" val="5167001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2809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solidFill>
                  <a:srgbClr val="FF0000"/>
                </a:solidFill>
                <a:latin typeface="Century Schoolbook" pitchFamily="18" charset="0"/>
              </a:rPr>
              <a:t>Гипотеза</a:t>
            </a:r>
            <a:r>
              <a:rPr lang="ru-RU" b="1" i="1" dirty="0">
                <a:solidFill>
                  <a:srgbClr val="FFC000"/>
                </a:solidFill>
                <a:latin typeface="Century Schoolbook" pitchFamily="18" charset="0"/>
              </a:rPr>
              <a:t>, которая заключалась в том, что умение речевого этикета формируется успешно, если соблюдаются следующие условия:</a:t>
            </a:r>
          </a:p>
          <a:p>
            <a:pPr lvl="0" algn="just"/>
            <a:r>
              <a:rPr lang="ru-RU" b="1" i="1" dirty="0" smtClean="0">
                <a:solidFill>
                  <a:srgbClr val="FFC000"/>
                </a:solidFill>
                <a:latin typeface="Century Schoolbook" pitchFamily="18" charset="0"/>
              </a:rPr>
              <a:t>1. реализуются </a:t>
            </a:r>
            <a:r>
              <a:rPr lang="ru-RU" b="1" i="1" dirty="0">
                <a:solidFill>
                  <a:srgbClr val="FFC000"/>
                </a:solidFill>
                <a:latin typeface="Century Schoolbook" pitchFamily="18" charset="0"/>
              </a:rPr>
              <a:t>принципы практической направленности и учета сферы повышенной речевой деятельности учащихся;</a:t>
            </a:r>
          </a:p>
          <a:p>
            <a:pPr lvl="0" algn="just"/>
            <a:r>
              <a:rPr lang="ru-RU" b="1" i="1" dirty="0" smtClean="0">
                <a:solidFill>
                  <a:srgbClr val="FFC000"/>
                </a:solidFill>
                <a:latin typeface="Century Schoolbook" pitchFamily="18" charset="0"/>
              </a:rPr>
              <a:t>2. повышается </a:t>
            </a:r>
            <a:r>
              <a:rPr lang="ru-RU" b="1" i="1" dirty="0">
                <a:solidFill>
                  <a:srgbClr val="FFC000"/>
                </a:solidFill>
                <a:latin typeface="Century Schoolbook" pitchFamily="18" charset="0"/>
              </a:rPr>
              <a:t>познавательная активность, для чего детям сообщаются исторические справки о речевом этикете;</a:t>
            </a:r>
          </a:p>
          <a:p>
            <a:pPr lvl="0" algn="just"/>
            <a:r>
              <a:rPr lang="ru-RU" b="1" i="1" dirty="0" smtClean="0">
                <a:solidFill>
                  <a:srgbClr val="FFC000"/>
                </a:solidFill>
                <a:latin typeface="Century Schoolbook" pitchFamily="18" charset="0"/>
              </a:rPr>
              <a:t>3. создается </a:t>
            </a:r>
            <a:r>
              <a:rPr lang="ru-RU" b="1" i="1" dirty="0">
                <a:solidFill>
                  <a:srgbClr val="FFC000"/>
                </a:solidFill>
                <a:latin typeface="Century Schoolbook" pitchFamily="18" charset="0"/>
              </a:rPr>
              <a:t>особая мотивация - проводятся уроки в занимательной форме;</a:t>
            </a:r>
          </a:p>
          <a:p>
            <a:pPr lvl="0" algn="just"/>
            <a:r>
              <a:rPr lang="ru-RU" b="1" i="1" dirty="0">
                <a:solidFill>
                  <a:srgbClr val="FFC000"/>
                </a:solidFill>
                <a:latin typeface="Century Schoolbook" pitchFamily="18" charset="0"/>
              </a:rPr>
              <a:t>ведется внеурочная деятельность (составление словаря вежливых </a:t>
            </a:r>
            <a:r>
              <a:rPr lang="ru-RU" b="1" i="1" dirty="0" smtClean="0">
                <a:solidFill>
                  <a:srgbClr val="FFC000"/>
                </a:solidFill>
                <a:latin typeface="Century Schoolbook" pitchFamily="18" charset="0"/>
              </a:rPr>
              <a:t>слов) </a:t>
            </a:r>
            <a:r>
              <a:rPr lang="ru-RU" b="1" i="1" dirty="0" smtClean="0">
                <a:solidFill>
                  <a:srgbClr val="FF0000"/>
                </a:solidFill>
                <a:latin typeface="Century Schoolbook" pitchFamily="18" charset="0"/>
              </a:rPr>
              <a:t>получила </a:t>
            </a:r>
            <a:r>
              <a:rPr lang="ru-RU" b="1" i="1" dirty="0">
                <a:solidFill>
                  <a:srgbClr val="FF0000"/>
                </a:solidFill>
                <a:latin typeface="Century Schoolbook" pitchFamily="18" charset="0"/>
              </a:rPr>
              <a:t>подтверждение</a:t>
            </a:r>
            <a:r>
              <a:rPr lang="ru-RU" b="1" i="1" dirty="0">
                <a:solidFill>
                  <a:srgbClr val="FFC000"/>
                </a:solidFill>
                <a:latin typeface="Century Schoolbook" pitchFamily="18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3543985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99"/>
                </a:solidFill>
                <a:latin typeface="Century Schoolbook" pitchFamily="18" charset="0"/>
              </a:rPr>
              <a:t>Данная программа успешно  используется в воспитательной работе с детьми младшего школьного возраста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4611309"/>
            <a:ext cx="87849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0099"/>
                </a:solidFill>
                <a:latin typeface="Century Schoolbook" pitchFamily="18" charset="0"/>
              </a:rPr>
              <a:t>      Уроки </a:t>
            </a:r>
            <a:r>
              <a:rPr lang="ru-RU" b="1" i="1" u="sng" dirty="0">
                <a:solidFill>
                  <a:srgbClr val="000099"/>
                </a:solidFill>
                <a:latin typeface="Century Schoolbook" pitchFamily="18" charset="0"/>
              </a:rPr>
              <a:t>по формированию умений речевого этикета предоставляют учителю возможность формировать личность человека, который в общественной жизни, в межличностном общении способен правильно воспринимать информацию, осмысливать ее, воздействовать на мысли и чувства окружающих, отстаивать свою точку зрения и считаться с мнением других </a:t>
            </a:r>
            <a:r>
              <a:rPr lang="ru-RU" b="1" i="1" u="sng" dirty="0" smtClean="0">
                <a:solidFill>
                  <a:srgbClr val="000099"/>
                </a:solidFill>
                <a:latin typeface="Century Schoolbook" pitchFamily="18" charset="0"/>
              </a:rPr>
              <a:t>.</a:t>
            </a:r>
            <a:endParaRPr lang="ru-RU" b="1" i="1" u="sng" dirty="0">
              <a:solidFill>
                <a:srgbClr val="000099"/>
              </a:solidFill>
              <a:latin typeface="Century Schoolbook" pitchFamily="18" charset="0"/>
            </a:endParaRP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979428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764704"/>
            <a:ext cx="77768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FFC000"/>
                </a:solidFill>
                <a:latin typeface="Century Schoolbook" pitchFamily="18" charset="0"/>
              </a:rPr>
              <a:t>ФОРМИРОВАНИЕ УМЕНИЙ РЕЧЕВОГО ЭТИКЕТА У МЛАДШИХ ШКОЛЬНИКОВ</a:t>
            </a:r>
            <a:endParaRPr lang="ru-RU" sz="6000" b="1" i="1" dirty="0">
              <a:solidFill>
                <a:srgbClr val="FFC000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22140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8101" y="403592"/>
            <a:ext cx="74168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rgbClr val="FFC000"/>
                </a:solidFill>
                <a:latin typeface="Century Schoolbook" pitchFamily="18" charset="0"/>
              </a:rPr>
              <a:t>АКТУАЛЬНОСТЬ</a:t>
            </a:r>
            <a:endParaRPr lang="ru-RU" sz="6000" b="1" i="1" dirty="0">
              <a:solidFill>
                <a:srgbClr val="FFC000"/>
              </a:solidFill>
              <a:latin typeface="Century Schoolbook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8061" y="1628800"/>
            <a:ext cx="777686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Century Schoolbook" pitchFamily="18" charset="0"/>
              </a:rPr>
              <a:t>Ф</a:t>
            </a:r>
            <a:r>
              <a:rPr lang="ru-RU" sz="2400" b="1" i="1" dirty="0" smtClean="0">
                <a:solidFill>
                  <a:srgbClr val="000099"/>
                </a:solidFill>
                <a:latin typeface="Century Schoolbook" pitchFamily="18" charset="0"/>
              </a:rPr>
              <a:t>ормирование </a:t>
            </a:r>
            <a:r>
              <a:rPr lang="ru-RU" sz="2400" b="1" i="1" dirty="0">
                <a:solidFill>
                  <a:srgbClr val="000099"/>
                </a:solidFill>
                <a:latin typeface="Century Schoolbook" pitchFamily="18" charset="0"/>
              </a:rPr>
              <a:t>умений речевого этикета в начальной </a:t>
            </a:r>
            <a:r>
              <a:rPr lang="ru-RU" sz="2400" b="1" i="1" dirty="0" smtClean="0">
                <a:solidFill>
                  <a:srgbClr val="000099"/>
                </a:solidFill>
                <a:latin typeface="Century Schoolbook" pitchFamily="18" charset="0"/>
              </a:rPr>
              <a:t>школе – проблема чрезвычайно актуальная. </a:t>
            </a:r>
            <a:r>
              <a:rPr lang="ru-RU" sz="2400" b="1" i="1" dirty="0">
                <a:solidFill>
                  <a:srgbClr val="000099"/>
                </a:solidFill>
                <a:latin typeface="Century Schoolbook" pitchFamily="18" charset="0"/>
              </a:rPr>
              <a:t>Обучению общению (в том числе - культуре общения, речевому этикету), имеющему большое значение для интеллектуального, общего и речевого развития младшего школьника, должно отводиться значительное место в методической науке. Эффективное обучение речевому этикету позволяет детям самостоятельно выделять цели общения и находить адекватные им средства общения.</a:t>
            </a:r>
          </a:p>
          <a:p>
            <a:r>
              <a:rPr lang="ru-RU" dirty="0">
                <a:solidFill>
                  <a:srgbClr val="000099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507653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4664"/>
            <a:ext cx="79928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>
                <a:solidFill>
                  <a:srgbClr val="FFC000"/>
                </a:solidFill>
                <a:latin typeface="Century Schoolbook" pitchFamily="18" charset="0"/>
              </a:rPr>
              <a:t>Цель:</a:t>
            </a:r>
            <a:r>
              <a:rPr lang="ru-RU" sz="2800" b="1" i="1" dirty="0">
                <a:solidFill>
                  <a:srgbClr val="000099"/>
                </a:solidFill>
                <a:latin typeface="Century Schoolbook" pitchFamily="18" charset="0"/>
              </a:rPr>
              <a:t> </a:t>
            </a:r>
            <a:endParaRPr lang="ru-RU" sz="2800" b="1" i="1" dirty="0" smtClean="0">
              <a:solidFill>
                <a:srgbClr val="000099"/>
              </a:solidFill>
              <a:latin typeface="Century Schoolbook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0099"/>
                </a:solidFill>
                <a:latin typeface="Century Schoolbook" pitchFamily="18" charset="0"/>
              </a:rPr>
              <a:t>разработать </a:t>
            </a:r>
            <a:r>
              <a:rPr lang="ru-RU" sz="2800" b="1" i="1" dirty="0">
                <a:solidFill>
                  <a:srgbClr val="000099"/>
                </a:solidFill>
                <a:latin typeface="Century Schoolbook" pitchFamily="18" charset="0"/>
              </a:rPr>
              <a:t>систему научно обоснованных уроков обучения учащихся </a:t>
            </a:r>
            <a:r>
              <a:rPr lang="ru-RU" sz="2800" b="1" i="1" dirty="0" smtClean="0">
                <a:solidFill>
                  <a:srgbClr val="000099"/>
                </a:solidFill>
                <a:latin typeface="Century Schoolbook" pitchFamily="18" charset="0"/>
              </a:rPr>
              <a:t>речевому </a:t>
            </a:r>
            <a:r>
              <a:rPr lang="ru-RU" sz="2800" b="1" i="1" dirty="0">
                <a:solidFill>
                  <a:srgbClr val="000099"/>
                </a:solidFill>
                <a:latin typeface="Century Schoolbook" pitchFamily="18" charset="0"/>
              </a:rPr>
              <a:t>этикету</a:t>
            </a:r>
            <a:r>
              <a:rPr lang="ru-RU" sz="2800" b="1" i="1" dirty="0" smtClean="0">
                <a:solidFill>
                  <a:srgbClr val="000099"/>
                </a:solidFill>
                <a:latin typeface="Century Schoolbook" pitchFamily="18" charset="0"/>
              </a:rPr>
              <a:t>.</a:t>
            </a:r>
          </a:p>
          <a:p>
            <a:pPr algn="ctr"/>
            <a:endParaRPr lang="ru-RU" sz="2800" b="1" i="1" dirty="0">
              <a:solidFill>
                <a:srgbClr val="000099"/>
              </a:solidFill>
              <a:latin typeface="Century Schoolbook" pitchFamily="18" charset="0"/>
            </a:endParaRPr>
          </a:p>
          <a:p>
            <a:pPr algn="ctr"/>
            <a:r>
              <a:rPr lang="ru-RU" sz="2800" b="1" i="1" u="sng" dirty="0">
                <a:solidFill>
                  <a:srgbClr val="FFC000"/>
                </a:solidFill>
                <a:latin typeface="Century Schoolbook" pitchFamily="18" charset="0"/>
              </a:rPr>
              <a:t>Объект исследования:</a:t>
            </a:r>
            <a:r>
              <a:rPr lang="ru-RU" sz="2800" b="1" i="1" dirty="0">
                <a:solidFill>
                  <a:srgbClr val="FFC000"/>
                </a:solidFill>
                <a:latin typeface="Century Schoolbook" pitchFamily="18" charset="0"/>
              </a:rPr>
              <a:t> </a:t>
            </a:r>
            <a:endParaRPr lang="ru-RU" sz="2800" b="1" i="1" dirty="0" smtClean="0">
              <a:solidFill>
                <a:srgbClr val="FFC000"/>
              </a:solidFill>
              <a:latin typeface="Century Schoolbook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0099"/>
                </a:solidFill>
                <a:latin typeface="Century Schoolbook" pitchFamily="18" charset="0"/>
              </a:rPr>
              <a:t>процесс </a:t>
            </a:r>
            <a:r>
              <a:rPr lang="ru-RU" sz="2800" b="1" i="1" dirty="0">
                <a:solidFill>
                  <a:srgbClr val="000099"/>
                </a:solidFill>
                <a:latin typeface="Century Schoolbook" pitchFamily="18" charset="0"/>
              </a:rPr>
              <a:t>совершенствования речевой деятельности младших школьников</a:t>
            </a:r>
            <a:r>
              <a:rPr lang="ru-RU" sz="2800" b="1" i="1" dirty="0" smtClean="0">
                <a:solidFill>
                  <a:srgbClr val="000099"/>
                </a:solidFill>
                <a:latin typeface="Century Schoolbook" pitchFamily="18" charset="0"/>
              </a:rPr>
              <a:t>.</a:t>
            </a:r>
          </a:p>
          <a:p>
            <a:pPr algn="ctr"/>
            <a:endParaRPr lang="ru-RU" sz="2800" b="1" i="1" dirty="0">
              <a:solidFill>
                <a:srgbClr val="000099"/>
              </a:solidFill>
              <a:latin typeface="Century Schoolbook" pitchFamily="18" charset="0"/>
            </a:endParaRPr>
          </a:p>
          <a:p>
            <a:pPr algn="ctr"/>
            <a:r>
              <a:rPr lang="ru-RU" sz="2800" b="1" i="1" u="sng" dirty="0">
                <a:solidFill>
                  <a:srgbClr val="FFC000"/>
                </a:solidFill>
                <a:latin typeface="Century Schoolbook" pitchFamily="18" charset="0"/>
              </a:rPr>
              <a:t>Предмет исследования:</a:t>
            </a:r>
            <a:r>
              <a:rPr lang="ru-RU" sz="2800" b="1" i="1" dirty="0">
                <a:solidFill>
                  <a:srgbClr val="FFC000"/>
                </a:solidFill>
                <a:latin typeface="Century Schoolbook" pitchFamily="18" charset="0"/>
              </a:rPr>
              <a:t> </a:t>
            </a:r>
            <a:endParaRPr lang="ru-RU" sz="2800" b="1" i="1" dirty="0" smtClean="0">
              <a:solidFill>
                <a:srgbClr val="FFC000"/>
              </a:solidFill>
              <a:latin typeface="Century Schoolbook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0099"/>
                </a:solidFill>
                <a:latin typeface="Century Schoolbook" pitchFamily="18" charset="0"/>
              </a:rPr>
              <a:t>методические </a:t>
            </a:r>
            <a:r>
              <a:rPr lang="ru-RU" sz="2800" b="1" i="1" dirty="0">
                <a:solidFill>
                  <a:srgbClr val="000099"/>
                </a:solidFill>
                <a:latin typeface="Century Schoolbook" pitchFamily="18" charset="0"/>
              </a:rPr>
              <a:t>условия формирования умений речевого этикета.</a:t>
            </a:r>
          </a:p>
        </p:txBody>
      </p:sp>
    </p:spTree>
    <p:extLst>
      <p:ext uri="{BB962C8B-B14F-4D97-AF65-F5344CB8AC3E}">
        <p14:creationId xmlns:p14="http://schemas.microsoft.com/office/powerpoint/2010/main" val="3279724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564904"/>
            <a:ext cx="8352928" cy="3758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87680" algn="just">
              <a:lnSpc>
                <a:spcPts val="2420"/>
              </a:lnSpc>
              <a:spcAft>
                <a:spcPts val="0"/>
              </a:spcAft>
            </a:pPr>
            <a:endParaRPr lang="ru-RU" sz="24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ts val="2425"/>
              </a:lnSpc>
              <a:spcAft>
                <a:spcPts val="0"/>
              </a:spcAft>
              <a:buFont typeface="Times New Roman"/>
              <a:buAutoNum type="arabicParenR"/>
              <a:tabLst>
                <a:tab pos="636905" algn="l"/>
              </a:tabLst>
            </a:pPr>
            <a:r>
              <a:rPr lang="ru-RU" b="1" i="1" dirty="0" smtClean="0">
                <a:solidFill>
                  <a:srgbClr val="000099"/>
                </a:solidFill>
                <a:latin typeface="Century Schoolbook" pitchFamily="18" charset="0"/>
                <a:ea typeface="Times New Roman"/>
                <a:cs typeface="Times New Roman"/>
              </a:rPr>
              <a:t>реализация принципов </a:t>
            </a:r>
            <a:r>
              <a:rPr lang="ru-RU" b="1" i="1" dirty="0">
                <a:solidFill>
                  <a:srgbClr val="000099"/>
                </a:solidFill>
                <a:latin typeface="Century Schoolbook" pitchFamily="18" charset="0"/>
                <a:ea typeface="Times New Roman"/>
                <a:cs typeface="Times New Roman"/>
              </a:rPr>
              <a:t>практической направленности и учета сферы повышенной речевой деятельности учащихся</a:t>
            </a:r>
            <a:r>
              <a:rPr lang="ru-RU" b="1" i="1" dirty="0" smtClean="0">
                <a:solidFill>
                  <a:srgbClr val="000099"/>
                </a:solidFill>
                <a:latin typeface="Century Schoolbook" pitchFamily="18" charset="0"/>
                <a:ea typeface="Times New Roman"/>
                <a:cs typeface="Times New Roman"/>
              </a:rPr>
              <a:t>;</a:t>
            </a:r>
          </a:p>
          <a:p>
            <a:pPr marL="342900" lvl="0" indent="-342900" algn="just">
              <a:lnSpc>
                <a:spcPts val="2425"/>
              </a:lnSpc>
              <a:spcAft>
                <a:spcPts val="0"/>
              </a:spcAft>
              <a:buFont typeface="Times New Roman"/>
              <a:buAutoNum type="arabicParenR"/>
              <a:tabLst>
                <a:tab pos="636905" algn="l"/>
              </a:tabLst>
            </a:pPr>
            <a:endParaRPr lang="ru-RU" b="1" i="1" dirty="0">
              <a:solidFill>
                <a:srgbClr val="000099"/>
              </a:solidFill>
              <a:latin typeface="Century Schoolbook" pitchFamily="18" charset="0"/>
              <a:ea typeface="Times New Roman"/>
            </a:endParaRPr>
          </a:p>
          <a:p>
            <a:pPr marL="342900" lvl="0" indent="-342900" algn="just">
              <a:lnSpc>
                <a:spcPts val="2425"/>
              </a:lnSpc>
              <a:spcAft>
                <a:spcPts val="0"/>
              </a:spcAft>
              <a:buFont typeface="Times New Roman"/>
              <a:buAutoNum type="arabicParenR"/>
              <a:tabLst>
                <a:tab pos="636905" algn="l"/>
              </a:tabLst>
            </a:pPr>
            <a:r>
              <a:rPr lang="ru-RU" b="1" i="1" dirty="0" smtClean="0">
                <a:solidFill>
                  <a:srgbClr val="000099"/>
                </a:solidFill>
                <a:latin typeface="Century Schoolbook" pitchFamily="18" charset="0"/>
                <a:ea typeface="Times New Roman"/>
                <a:cs typeface="Times New Roman"/>
              </a:rPr>
              <a:t>повышение познавательной активности, </a:t>
            </a:r>
            <a:r>
              <a:rPr lang="ru-RU" b="1" i="1" dirty="0">
                <a:solidFill>
                  <a:srgbClr val="000099"/>
                </a:solidFill>
                <a:latin typeface="Century Schoolbook" pitchFamily="18" charset="0"/>
                <a:ea typeface="Times New Roman"/>
                <a:cs typeface="Times New Roman"/>
              </a:rPr>
              <a:t>для чего детям сообщаются исторические справки о речевом этикете</a:t>
            </a:r>
            <a:r>
              <a:rPr lang="ru-RU" b="1" i="1" dirty="0" smtClean="0">
                <a:solidFill>
                  <a:srgbClr val="000099"/>
                </a:solidFill>
                <a:latin typeface="Century Schoolbook" pitchFamily="18" charset="0"/>
                <a:ea typeface="Times New Roman"/>
                <a:cs typeface="Times New Roman"/>
              </a:rPr>
              <a:t>;</a:t>
            </a:r>
          </a:p>
          <a:p>
            <a:pPr marL="342900" lvl="0" indent="-342900" algn="just">
              <a:lnSpc>
                <a:spcPts val="2425"/>
              </a:lnSpc>
              <a:spcAft>
                <a:spcPts val="0"/>
              </a:spcAft>
              <a:buFont typeface="Times New Roman"/>
              <a:buAutoNum type="arabicParenR"/>
              <a:tabLst>
                <a:tab pos="636905" algn="l"/>
              </a:tabLst>
            </a:pPr>
            <a:endParaRPr lang="ru-RU" b="1" i="1" dirty="0">
              <a:solidFill>
                <a:srgbClr val="000099"/>
              </a:solidFill>
              <a:latin typeface="Century Schoolbook" pitchFamily="18" charset="0"/>
              <a:ea typeface="Times New Roman"/>
            </a:endParaRPr>
          </a:p>
          <a:p>
            <a:pPr marL="342900" lvl="0" indent="-342900" algn="just">
              <a:lnSpc>
                <a:spcPts val="2425"/>
              </a:lnSpc>
              <a:spcAft>
                <a:spcPts val="0"/>
              </a:spcAft>
              <a:buFont typeface="Times New Roman"/>
              <a:buAutoNum type="arabicParenR"/>
              <a:tabLst>
                <a:tab pos="636905" algn="l"/>
              </a:tabLst>
            </a:pPr>
            <a:r>
              <a:rPr lang="ru-RU" b="1" i="1" dirty="0" smtClean="0">
                <a:solidFill>
                  <a:srgbClr val="000099"/>
                </a:solidFill>
                <a:latin typeface="Century Schoolbook" pitchFamily="18" charset="0"/>
                <a:ea typeface="Times New Roman"/>
                <a:cs typeface="Times New Roman"/>
              </a:rPr>
              <a:t>ведение внеурочной деятельности </a:t>
            </a:r>
            <a:r>
              <a:rPr lang="ru-RU" b="1" i="1" dirty="0">
                <a:solidFill>
                  <a:srgbClr val="000099"/>
                </a:solidFill>
                <a:latin typeface="Century Schoolbook" pitchFamily="18" charset="0"/>
                <a:ea typeface="Times New Roman"/>
                <a:cs typeface="Times New Roman"/>
              </a:rPr>
              <a:t>(составление словаря вежливых </a:t>
            </a:r>
            <a:r>
              <a:rPr lang="ru-RU" b="1" i="1" dirty="0" smtClean="0">
                <a:solidFill>
                  <a:srgbClr val="000099"/>
                </a:solidFill>
                <a:latin typeface="Century Schoolbook" pitchFamily="18" charset="0"/>
                <a:ea typeface="Times New Roman"/>
                <a:cs typeface="Times New Roman"/>
              </a:rPr>
              <a:t>слов);</a:t>
            </a:r>
          </a:p>
          <a:p>
            <a:pPr lvl="0" algn="just">
              <a:lnSpc>
                <a:spcPts val="2425"/>
              </a:lnSpc>
              <a:spcAft>
                <a:spcPts val="0"/>
              </a:spcAft>
              <a:tabLst>
                <a:tab pos="636905" algn="l"/>
              </a:tabLst>
            </a:pPr>
            <a:endParaRPr lang="ru-RU" b="1" i="1" dirty="0" smtClean="0">
              <a:solidFill>
                <a:srgbClr val="000099"/>
              </a:solidFill>
              <a:latin typeface="Century Schoolbook" pitchFamily="18" charset="0"/>
              <a:ea typeface="Times New Roman"/>
              <a:cs typeface="Times New Roman"/>
            </a:endParaRPr>
          </a:p>
          <a:p>
            <a:pPr lvl="0" algn="just">
              <a:lnSpc>
                <a:spcPts val="2425"/>
              </a:lnSpc>
              <a:spcAft>
                <a:spcPts val="0"/>
              </a:spcAft>
              <a:tabLst>
                <a:tab pos="636905" algn="l"/>
              </a:tabLst>
            </a:pPr>
            <a:r>
              <a:rPr lang="ru-RU" b="1" i="1" dirty="0" smtClean="0">
                <a:solidFill>
                  <a:srgbClr val="000099"/>
                </a:solidFill>
                <a:latin typeface="Century Schoolbook" pitchFamily="18" charset="0"/>
                <a:ea typeface="Times New Roman"/>
                <a:cs typeface="Times New Roman"/>
              </a:rPr>
              <a:t>4</a:t>
            </a:r>
            <a:r>
              <a:rPr lang="ru-RU" b="1" i="1" dirty="0">
                <a:solidFill>
                  <a:srgbClr val="000099"/>
                </a:solidFill>
                <a:latin typeface="Century Schoolbook" pitchFamily="18" charset="0"/>
                <a:ea typeface="Times New Roman"/>
                <a:cs typeface="Times New Roman"/>
              </a:rPr>
              <a:t>) </a:t>
            </a:r>
            <a:r>
              <a:rPr lang="ru-RU" b="1" i="1" dirty="0" smtClean="0">
                <a:solidFill>
                  <a:srgbClr val="000099"/>
                </a:solidFill>
                <a:latin typeface="Century Schoolbook" pitchFamily="18" charset="0"/>
                <a:ea typeface="Times New Roman"/>
                <a:cs typeface="Times New Roman"/>
              </a:rPr>
              <a:t>создание особой мотивации (проведение уроков </a:t>
            </a:r>
            <a:r>
              <a:rPr lang="ru-RU" b="1" i="1" dirty="0">
                <a:solidFill>
                  <a:srgbClr val="000099"/>
                </a:solidFill>
                <a:latin typeface="Century Schoolbook" pitchFamily="18" charset="0"/>
                <a:ea typeface="Times New Roman"/>
                <a:cs typeface="Times New Roman"/>
              </a:rPr>
              <a:t>в занимательной </a:t>
            </a:r>
            <a:r>
              <a:rPr lang="ru-RU" b="1" i="1" dirty="0" smtClean="0">
                <a:solidFill>
                  <a:srgbClr val="000099"/>
                </a:solidFill>
                <a:latin typeface="Century Schoolbook" pitchFamily="18" charset="0"/>
                <a:ea typeface="Times New Roman"/>
                <a:cs typeface="Times New Roman"/>
              </a:rPr>
              <a:t>форме);</a:t>
            </a:r>
            <a:endParaRPr lang="ru-RU" b="1" i="1" dirty="0">
              <a:solidFill>
                <a:srgbClr val="000099"/>
              </a:solidFill>
              <a:effectLst/>
              <a:latin typeface="Century Schoolbook" pitchFamily="18" charset="0"/>
              <a:ea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548680"/>
            <a:ext cx="75608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>
                <a:solidFill>
                  <a:srgbClr val="FF0000"/>
                </a:solidFill>
                <a:latin typeface="Century Schoolbook" pitchFamily="18" charset="0"/>
              </a:rPr>
              <a:t>Гипотеза</a:t>
            </a:r>
            <a:r>
              <a:rPr lang="ru-RU" sz="3200" b="1" i="1" dirty="0">
                <a:solidFill>
                  <a:srgbClr val="FF0000"/>
                </a:solidFill>
                <a:latin typeface="Century Schoolbook" pitchFamily="18" charset="0"/>
              </a:rPr>
              <a:t> </a:t>
            </a:r>
          </a:p>
          <a:p>
            <a:pPr algn="ctr"/>
            <a:r>
              <a:rPr lang="ru-RU" sz="2400" b="1" i="1" dirty="0" smtClean="0">
                <a:latin typeface="Century Schoolbook" pitchFamily="18" charset="0"/>
              </a:rPr>
              <a:t> </a:t>
            </a:r>
          </a:p>
          <a:p>
            <a:pPr algn="ctr"/>
            <a:r>
              <a:rPr lang="ru-RU" sz="2400" b="1" i="1" dirty="0">
                <a:solidFill>
                  <a:srgbClr val="FFC000"/>
                </a:solidFill>
                <a:latin typeface="Century Schoolbook" pitchFamily="18" charset="0"/>
              </a:rPr>
              <a:t>У</a:t>
            </a:r>
            <a:r>
              <a:rPr lang="ru-RU" sz="2400" b="1" i="1" dirty="0" smtClean="0">
                <a:solidFill>
                  <a:srgbClr val="FFC000"/>
                </a:solidFill>
                <a:latin typeface="Century Schoolbook" pitchFamily="18" charset="0"/>
              </a:rPr>
              <a:t>мения </a:t>
            </a:r>
            <a:r>
              <a:rPr lang="ru-RU" sz="2400" b="1" i="1" dirty="0">
                <a:solidFill>
                  <a:srgbClr val="FFC000"/>
                </a:solidFill>
                <a:latin typeface="Century Schoolbook" pitchFamily="18" charset="0"/>
              </a:rPr>
              <a:t>речевого этикета формируются успешно, если соблюдаются следующие </a:t>
            </a:r>
            <a:r>
              <a:rPr lang="ru-RU" sz="2400" b="1" i="1" dirty="0" smtClean="0">
                <a:solidFill>
                  <a:srgbClr val="FFC000"/>
                </a:solidFill>
                <a:latin typeface="Century Schoolbook" pitchFamily="18" charset="0"/>
              </a:rPr>
              <a:t>условия</a:t>
            </a:r>
            <a:r>
              <a:rPr lang="ru-RU" dirty="0">
                <a:solidFill>
                  <a:srgbClr val="FFC000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788314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60648"/>
            <a:ext cx="799288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>
                <a:solidFill>
                  <a:srgbClr val="FFC000"/>
                </a:solidFill>
                <a:latin typeface="Century Schoolbook" pitchFamily="18" charset="0"/>
              </a:rPr>
              <a:t>Задачи</a:t>
            </a:r>
            <a:r>
              <a:rPr lang="ru-RU" sz="3200" b="1" i="1" u="sng" dirty="0" smtClean="0">
                <a:solidFill>
                  <a:srgbClr val="FFC000"/>
                </a:solidFill>
                <a:latin typeface="Century Schoolbook" pitchFamily="18" charset="0"/>
              </a:rPr>
              <a:t>:</a:t>
            </a:r>
          </a:p>
          <a:p>
            <a:pPr algn="ctr"/>
            <a:endParaRPr lang="ru-RU" sz="2800" b="1" i="1" dirty="0">
              <a:solidFill>
                <a:srgbClr val="FFC000"/>
              </a:solidFill>
              <a:latin typeface="Century Schoolbook" pitchFamily="18" charset="0"/>
            </a:endParaRPr>
          </a:p>
          <a:p>
            <a:pPr algn="just"/>
            <a:r>
              <a:rPr lang="ru-RU" sz="2000" b="1" i="1" dirty="0" smtClean="0">
                <a:solidFill>
                  <a:srgbClr val="000099"/>
                </a:solidFill>
                <a:latin typeface="Century Schoolbook" pitchFamily="18" charset="0"/>
              </a:rPr>
              <a:t>1</a:t>
            </a:r>
            <a:r>
              <a:rPr lang="ru-RU" sz="2400" b="1" i="1" dirty="0" smtClean="0">
                <a:solidFill>
                  <a:srgbClr val="000099"/>
                </a:solidFill>
                <a:latin typeface="Century Schoolbook" pitchFamily="18" charset="0"/>
              </a:rPr>
              <a:t>. Определить </a:t>
            </a:r>
            <a:r>
              <a:rPr lang="ru-RU" sz="2400" b="1" i="1" dirty="0">
                <a:solidFill>
                  <a:srgbClr val="000099"/>
                </a:solidFill>
                <a:latin typeface="Century Schoolbook" pitchFamily="18" charset="0"/>
              </a:rPr>
              <a:t>научные основы методики речевого </a:t>
            </a:r>
            <a:r>
              <a:rPr lang="ru-RU" sz="2400" b="1" i="1" dirty="0" smtClean="0">
                <a:solidFill>
                  <a:srgbClr val="000099"/>
                </a:solidFill>
                <a:latin typeface="Century Schoolbook" pitchFamily="18" charset="0"/>
              </a:rPr>
              <a:t>     этикета</a:t>
            </a:r>
            <a:r>
              <a:rPr lang="ru-RU" sz="2400" b="1" i="1" dirty="0">
                <a:solidFill>
                  <a:srgbClr val="000099"/>
                </a:solidFill>
                <a:latin typeface="Century Schoolbook" pitchFamily="18" charset="0"/>
              </a:rPr>
              <a:t>, для чего необходимо изучить историю </a:t>
            </a:r>
            <a:r>
              <a:rPr lang="ru-RU" sz="2400" b="1" i="1" dirty="0" smtClean="0">
                <a:solidFill>
                  <a:srgbClr val="000099"/>
                </a:solidFill>
                <a:latin typeface="Century Schoolbook" pitchFamily="18" charset="0"/>
              </a:rPr>
              <a:t>     этикета</a:t>
            </a:r>
            <a:r>
              <a:rPr lang="ru-RU" sz="2400" b="1" i="1" dirty="0">
                <a:solidFill>
                  <a:srgbClr val="000099"/>
                </a:solidFill>
                <a:latin typeface="Century Schoolbook" pitchFamily="18" charset="0"/>
              </a:rPr>
              <a:t>, рассмотреть понятие речевого этикета в современной      </a:t>
            </a:r>
            <a:r>
              <a:rPr lang="ru-RU" sz="2400" b="1" i="1" dirty="0" smtClean="0">
                <a:solidFill>
                  <a:srgbClr val="000099"/>
                </a:solidFill>
                <a:latin typeface="Century Schoolbook" pitchFamily="18" charset="0"/>
              </a:rPr>
              <a:t>лингвистике и состояние   </a:t>
            </a:r>
            <a:r>
              <a:rPr lang="ru-RU" sz="2400" b="1" i="1" dirty="0">
                <a:solidFill>
                  <a:srgbClr val="000099"/>
                </a:solidFill>
                <a:latin typeface="Century Schoolbook" pitchFamily="18" charset="0"/>
              </a:rPr>
              <a:t>данной    проблемы   в методической науке</a:t>
            </a:r>
            <a:r>
              <a:rPr lang="ru-RU" sz="2400" b="1" i="1" dirty="0" smtClean="0">
                <a:solidFill>
                  <a:srgbClr val="000099"/>
                </a:solidFill>
                <a:latin typeface="Century Schoolbook" pitchFamily="18" charset="0"/>
              </a:rPr>
              <a:t>.</a:t>
            </a:r>
          </a:p>
          <a:p>
            <a:pPr marL="457200" indent="-457200" algn="just">
              <a:buAutoNum type="arabicPeriod"/>
            </a:pPr>
            <a:endParaRPr lang="ru-RU" sz="2400" b="1" i="1" dirty="0">
              <a:solidFill>
                <a:srgbClr val="000099"/>
              </a:solidFill>
              <a:latin typeface="Century Schoolbook" pitchFamily="18" charset="0"/>
            </a:endParaRPr>
          </a:p>
          <a:p>
            <a:pPr marL="457200" indent="-457200" algn="just">
              <a:buAutoNum type="arabicPeriod" startAt="2"/>
            </a:pPr>
            <a:r>
              <a:rPr lang="ru-RU" sz="2400" b="1" i="1" dirty="0" smtClean="0">
                <a:solidFill>
                  <a:srgbClr val="000099"/>
                </a:solidFill>
                <a:latin typeface="Century Schoolbook" pitchFamily="18" charset="0"/>
              </a:rPr>
              <a:t>Проанализировать </a:t>
            </a:r>
            <a:r>
              <a:rPr lang="ru-RU" sz="2400" b="1" i="1" dirty="0">
                <a:solidFill>
                  <a:srgbClr val="000099"/>
                </a:solidFill>
                <a:latin typeface="Century Schoolbook" pitchFamily="18" charset="0"/>
              </a:rPr>
              <a:t>возможности современных </a:t>
            </a:r>
            <a:r>
              <a:rPr lang="ru-RU" sz="2400" b="1" i="1" dirty="0" smtClean="0">
                <a:solidFill>
                  <a:srgbClr val="000099"/>
                </a:solidFill>
                <a:latin typeface="Century Schoolbook" pitchFamily="18" charset="0"/>
              </a:rPr>
              <a:t>программ, учебных и</a:t>
            </a:r>
            <a:r>
              <a:rPr lang="ru-RU" sz="2400" b="1" i="1" dirty="0">
                <a:solidFill>
                  <a:srgbClr val="000099"/>
                </a:solidFill>
                <a:latin typeface="Century Schoolbook" pitchFamily="18" charset="0"/>
              </a:rPr>
              <a:t/>
            </a:r>
            <a:br>
              <a:rPr lang="ru-RU" sz="2400" b="1" i="1" dirty="0">
                <a:solidFill>
                  <a:srgbClr val="000099"/>
                </a:solidFill>
                <a:latin typeface="Century Schoolbook" pitchFamily="18" charset="0"/>
              </a:rPr>
            </a:br>
            <a:r>
              <a:rPr lang="ru-RU" sz="2400" b="1" i="1" dirty="0">
                <a:solidFill>
                  <a:srgbClr val="000099"/>
                </a:solidFill>
                <a:latin typeface="Century Schoolbook" pitchFamily="18" charset="0"/>
              </a:rPr>
              <a:t>методических пособий для организации работы по речевому этикету</a:t>
            </a:r>
            <a:r>
              <a:rPr lang="ru-RU" sz="2400" b="1" i="1" dirty="0" smtClean="0">
                <a:solidFill>
                  <a:srgbClr val="000099"/>
                </a:solidFill>
                <a:latin typeface="Century Schoolbook" pitchFamily="18" charset="0"/>
              </a:rPr>
              <a:t>.</a:t>
            </a:r>
          </a:p>
          <a:p>
            <a:pPr marL="457200" indent="-457200" algn="just">
              <a:buAutoNum type="arabicPeriod" startAt="2"/>
            </a:pPr>
            <a:endParaRPr lang="ru-RU" sz="2400" b="1" i="1" dirty="0">
              <a:solidFill>
                <a:srgbClr val="000099"/>
              </a:solidFill>
              <a:latin typeface="Century Schoolbook" pitchFamily="18" charset="0"/>
            </a:endParaRPr>
          </a:p>
          <a:p>
            <a:pPr algn="just"/>
            <a:r>
              <a:rPr lang="ru-RU" sz="2400" b="1" i="1" dirty="0" smtClean="0">
                <a:solidFill>
                  <a:srgbClr val="000099"/>
                </a:solidFill>
                <a:latin typeface="Century Schoolbook" pitchFamily="18" charset="0"/>
              </a:rPr>
              <a:t>3. Разработать </a:t>
            </a:r>
            <a:r>
              <a:rPr lang="ru-RU" sz="2400" b="1" i="1" dirty="0">
                <a:solidFill>
                  <a:srgbClr val="000099"/>
                </a:solidFill>
                <a:latin typeface="Century Schoolbook" pitchFamily="18" charset="0"/>
              </a:rPr>
              <a:t>программу и содержание опытного обучения, экспериментально</a:t>
            </a:r>
            <a:br>
              <a:rPr lang="ru-RU" sz="2400" b="1" i="1" dirty="0">
                <a:solidFill>
                  <a:srgbClr val="000099"/>
                </a:solidFill>
                <a:latin typeface="Century Schoolbook" pitchFamily="18" charset="0"/>
              </a:rPr>
            </a:br>
            <a:r>
              <a:rPr lang="ru-RU" sz="2400" b="1" i="1" dirty="0">
                <a:solidFill>
                  <a:srgbClr val="000099"/>
                </a:solidFill>
                <a:latin typeface="Century Schoolbook" pitchFamily="18" charset="0"/>
              </a:rPr>
              <a:t>проверить их эффективность</a:t>
            </a:r>
            <a:r>
              <a:rPr lang="ru-RU" sz="2000" b="1" i="1" dirty="0">
                <a:solidFill>
                  <a:srgbClr val="000099"/>
                </a:solidFill>
                <a:latin typeface="Century Schoolbook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856352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92696"/>
            <a:ext cx="82809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u="sng" dirty="0">
                <a:solidFill>
                  <a:srgbClr val="FF0000"/>
                </a:solidFill>
                <a:latin typeface="Century Schoolbook" pitchFamily="18" charset="0"/>
              </a:rPr>
              <a:t>Методы исследования</a:t>
            </a:r>
            <a:r>
              <a:rPr lang="ru-RU" sz="4000" b="1" i="1" u="sng" dirty="0" smtClean="0">
                <a:solidFill>
                  <a:srgbClr val="FF0000"/>
                </a:solidFill>
                <a:latin typeface="Century Schoolbook" pitchFamily="18" charset="0"/>
              </a:rPr>
              <a:t>:</a:t>
            </a:r>
          </a:p>
          <a:p>
            <a:pPr algn="ctr"/>
            <a:endParaRPr lang="ru-RU" sz="4000" b="1" i="1" dirty="0">
              <a:solidFill>
                <a:srgbClr val="FF0000"/>
              </a:solidFill>
              <a:latin typeface="Century Schoolbook" pitchFamily="18" charset="0"/>
            </a:endParaRPr>
          </a:p>
          <a:p>
            <a:pPr marL="514350" indent="-514350" algn="just">
              <a:buAutoNum type="arabicPeriod"/>
            </a:pPr>
            <a:r>
              <a:rPr lang="ru-RU" sz="3200" b="1" i="1" dirty="0" smtClean="0">
                <a:solidFill>
                  <a:srgbClr val="000099"/>
                </a:solidFill>
                <a:latin typeface="Century Schoolbook" pitchFamily="18" charset="0"/>
              </a:rPr>
              <a:t> </a:t>
            </a:r>
            <a:r>
              <a:rPr lang="ru-RU" sz="3200" b="1" i="1" dirty="0" smtClean="0">
                <a:solidFill>
                  <a:srgbClr val="FFC000"/>
                </a:solidFill>
                <a:latin typeface="Century Schoolbook" pitchFamily="18" charset="0"/>
              </a:rPr>
              <a:t>  Теоретические:</a:t>
            </a:r>
            <a:r>
              <a:rPr lang="ru-RU" sz="3200" b="1" i="1" dirty="0">
                <a:solidFill>
                  <a:srgbClr val="000099"/>
                </a:solidFill>
                <a:latin typeface="Century Schoolbook" pitchFamily="18" charset="0"/>
              </a:rPr>
              <a:t> </a:t>
            </a:r>
            <a:r>
              <a:rPr lang="ru-RU" sz="3200" b="1" i="1" dirty="0" smtClean="0">
                <a:solidFill>
                  <a:srgbClr val="000099"/>
                </a:solidFill>
                <a:latin typeface="Century Schoolbook" pitchFamily="18" charset="0"/>
              </a:rPr>
              <a:t>анализ </a:t>
            </a:r>
            <a:r>
              <a:rPr lang="ru-RU" sz="3200" b="1" i="1" dirty="0">
                <a:solidFill>
                  <a:srgbClr val="000099"/>
                </a:solidFill>
                <a:latin typeface="Century Schoolbook" pitchFamily="18" charset="0"/>
              </a:rPr>
              <a:t>лингвистической, </a:t>
            </a:r>
            <a:r>
              <a:rPr lang="ru-RU" sz="3200" b="1" i="1" dirty="0" smtClean="0">
                <a:solidFill>
                  <a:srgbClr val="000099"/>
                </a:solidFill>
                <a:latin typeface="Century Schoolbook" pitchFamily="18" charset="0"/>
              </a:rPr>
              <a:t>методической, педагогической</a:t>
            </a:r>
            <a:r>
              <a:rPr lang="ru-RU" sz="3200" b="1" i="1" dirty="0">
                <a:solidFill>
                  <a:srgbClr val="000099"/>
                </a:solidFill>
                <a:latin typeface="Century Schoolbook" pitchFamily="18" charset="0"/>
              </a:rPr>
              <a:t> </a:t>
            </a:r>
            <a:r>
              <a:rPr lang="ru-RU" sz="3200" b="1" i="1" dirty="0" smtClean="0">
                <a:solidFill>
                  <a:srgbClr val="000099"/>
                </a:solidFill>
                <a:latin typeface="Century Schoolbook" pitchFamily="18" charset="0"/>
              </a:rPr>
              <a:t>литературы.</a:t>
            </a:r>
          </a:p>
          <a:p>
            <a:pPr marL="514350" indent="-514350" algn="just">
              <a:buAutoNum type="arabicPeriod"/>
            </a:pPr>
            <a:endParaRPr lang="ru-RU" sz="3200" b="1" i="1" dirty="0">
              <a:solidFill>
                <a:srgbClr val="000099"/>
              </a:solidFill>
              <a:latin typeface="Century Schoolbook" pitchFamily="18" charset="0"/>
            </a:endParaRPr>
          </a:p>
          <a:p>
            <a:pPr algn="just"/>
            <a:r>
              <a:rPr lang="ru-RU" sz="3200" b="1" i="1" dirty="0" smtClean="0">
                <a:solidFill>
                  <a:srgbClr val="000099"/>
                </a:solidFill>
                <a:latin typeface="Century Schoolbook" pitchFamily="18" charset="0"/>
              </a:rPr>
              <a:t>2. </a:t>
            </a:r>
            <a:r>
              <a:rPr lang="ru-RU" sz="3200" b="1" i="1" dirty="0" smtClean="0">
                <a:solidFill>
                  <a:srgbClr val="FFC000"/>
                </a:solidFill>
                <a:latin typeface="Century Schoolbook" pitchFamily="18" charset="0"/>
              </a:rPr>
              <a:t>Эмпирические</a:t>
            </a:r>
            <a:r>
              <a:rPr lang="ru-RU" sz="3200" b="1" i="1" dirty="0">
                <a:solidFill>
                  <a:srgbClr val="FFC000"/>
                </a:solidFill>
                <a:latin typeface="Century Schoolbook" pitchFamily="18" charset="0"/>
              </a:rPr>
              <a:t>:</a:t>
            </a:r>
            <a:r>
              <a:rPr lang="ru-RU" sz="3200" b="1" i="1" dirty="0">
                <a:solidFill>
                  <a:srgbClr val="000099"/>
                </a:solidFill>
                <a:latin typeface="Century Schoolbook" pitchFamily="18" charset="0"/>
              </a:rPr>
              <a:t> направленные наблюдения за учебным процессом,</a:t>
            </a:r>
            <a:br>
              <a:rPr lang="ru-RU" sz="3200" b="1" i="1" dirty="0">
                <a:solidFill>
                  <a:srgbClr val="000099"/>
                </a:solidFill>
                <a:latin typeface="Century Schoolbook" pitchFamily="18" charset="0"/>
              </a:rPr>
            </a:br>
            <a:r>
              <a:rPr lang="ru-RU" sz="3200" b="1" i="1" dirty="0">
                <a:solidFill>
                  <a:srgbClr val="000099"/>
                </a:solidFill>
                <a:latin typeface="Century Schoolbook" pitchFamily="18" charset="0"/>
              </a:rPr>
              <a:t>тестирование, педагогический эксперимент.</a:t>
            </a:r>
          </a:p>
        </p:txBody>
      </p:sp>
    </p:spTree>
    <p:extLst>
      <p:ext uri="{BB962C8B-B14F-4D97-AF65-F5344CB8AC3E}">
        <p14:creationId xmlns:p14="http://schemas.microsoft.com/office/powerpoint/2010/main" val="355069646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0188" y="424750"/>
            <a:ext cx="878497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b="1" i="1" dirty="0" smtClean="0">
              <a:solidFill>
                <a:srgbClr val="000099"/>
              </a:solidFill>
              <a:latin typeface="Century Schoolbook" pitchFamily="18" charset="0"/>
            </a:endParaRPr>
          </a:p>
          <a:p>
            <a:pPr algn="just"/>
            <a:r>
              <a:rPr lang="ru-RU" sz="1400" b="1" i="1" dirty="0" smtClean="0">
                <a:solidFill>
                  <a:srgbClr val="000099"/>
                </a:solidFill>
                <a:latin typeface="Century Schoolbook" pitchFamily="18" charset="0"/>
              </a:rPr>
              <a:t>1. Знания</a:t>
            </a:r>
            <a:r>
              <a:rPr lang="ru-RU" sz="1400" b="1" i="1" dirty="0">
                <a:solidFill>
                  <a:srgbClr val="000099"/>
                </a:solidFill>
                <a:latin typeface="Century Schoolbook" pitchFamily="18" charset="0"/>
              </a:rPr>
              <a:t>, умения и привычка - вот те три «</a:t>
            </a:r>
            <a:r>
              <a:rPr lang="ru-RU" sz="1400" b="1" i="1" dirty="0" smtClean="0">
                <a:solidFill>
                  <a:srgbClr val="000099"/>
                </a:solidFill>
                <a:latin typeface="Century Schoolbook" pitchFamily="18" charset="0"/>
              </a:rPr>
              <a:t>ступеньки» этикета</a:t>
            </a:r>
            <a:r>
              <a:rPr lang="ru-RU" sz="1400" b="1" i="1" dirty="0">
                <a:solidFill>
                  <a:srgbClr val="000099"/>
                </a:solidFill>
                <a:latin typeface="Century Schoolbook" pitchFamily="18" charset="0"/>
              </a:rPr>
              <a:t>, преодолеть которые необходимо для того, чтобы стать воспитанным человеком, отличающимся «естественным культурным» поведением. </a:t>
            </a:r>
            <a:endParaRPr lang="ru-RU" sz="1400" b="1" i="1" dirty="0" smtClean="0">
              <a:solidFill>
                <a:srgbClr val="000099"/>
              </a:solidFill>
              <a:latin typeface="Century Schoolbook" pitchFamily="18" charset="0"/>
            </a:endParaRPr>
          </a:p>
          <a:p>
            <a:pPr marL="342900" indent="-342900" algn="just">
              <a:buAutoNum type="arabicPeriod"/>
            </a:pPr>
            <a:endParaRPr lang="ru-RU" sz="1400" b="1" i="1" dirty="0" smtClean="0">
              <a:solidFill>
                <a:srgbClr val="000099"/>
              </a:solidFill>
              <a:latin typeface="Century Schoolbook" pitchFamily="18" charset="0"/>
            </a:endParaRPr>
          </a:p>
          <a:p>
            <a:pPr lvl="0" algn="just"/>
            <a:r>
              <a:rPr lang="ru-RU" sz="1400" b="1" i="1" dirty="0" smtClean="0">
                <a:solidFill>
                  <a:srgbClr val="000099"/>
                </a:solidFill>
                <a:latin typeface="Century Schoolbook" pitchFamily="18" charset="0"/>
              </a:rPr>
              <a:t>2. Этикет </a:t>
            </a:r>
            <a:r>
              <a:rPr lang="ru-RU" sz="1400" b="1" i="1" dirty="0">
                <a:solidFill>
                  <a:srgbClr val="000099"/>
                </a:solidFill>
                <a:latin typeface="Century Schoolbook" pitchFamily="18" charset="0"/>
              </a:rPr>
              <a:t>имеет </a:t>
            </a:r>
            <a:r>
              <a:rPr lang="ru-RU" sz="1400" b="1" i="1" dirty="0" smtClean="0">
                <a:solidFill>
                  <a:srgbClr val="000099"/>
                </a:solidFill>
                <a:latin typeface="Century Schoolbook" pitchFamily="18" charset="0"/>
              </a:rPr>
              <a:t>   богатую </a:t>
            </a:r>
            <a:r>
              <a:rPr lang="ru-RU" sz="1400" b="1" i="1" dirty="0">
                <a:solidFill>
                  <a:srgbClr val="000099"/>
                </a:solidFill>
                <a:latin typeface="Century Schoolbook" pitchFamily="18" charset="0"/>
              </a:rPr>
              <a:t>историю, знание </a:t>
            </a:r>
            <a:r>
              <a:rPr lang="ru-RU" sz="1400" b="1" i="1" dirty="0" smtClean="0">
                <a:solidFill>
                  <a:srgbClr val="000099"/>
                </a:solidFill>
                <a:latin typeface="Century Schoolbook" pitchFamily="18" charset="0"/>
              </a:rPr>
              <a:t>    которой важно </a:t>
            </a:r>
            <a:r>
              <a:rPr lang="ru-RU" sz="1400" b="1" i="1" dirty="0">
                <a:solidFill>
                  <a:srgbClr val="000099"/>
                </a:solidFill>
                <a:latin typeface="Century Schoolbook" pitchFamily="18" charset="0"/>
              </a:rPr>
              <a:t>для учителя, воспитывающего у детей культуру поведения</a:t>
            </a:r>
            <a:r>
              <a:rPr lang="ru-RU" sz="1400" b="1" i="1" dirty="0" smtClean="0">
                <a:solidFill>
                  <a:srgbClr val="000099"/>
                </a:solidFill>
                <a:latin typeface="Century Schoolbook" pitchFamily="18" charset="0"/>
              </a:rPr>
              <a:t>.</a:t>
            </a:r>
          </a:p>
          <a:p>
            <a:pPr lvl="0" algn="just"/>
            <a:endParaRPr lang="ru-RU" sz="1400" b="1" i="1" dirty="0">
              <a:solidFill>
                <a:srgbClr val="000099"/>
              </a:solidFill>
              <a:latin typeface="Century Schoolbook" pitchFamily="18" charset="0"/>
            </a:endParaRPr>
          </a:p>
          <a:p>
            <a:pPr lvl="0" algn="just"/>
            <a:r>
              <a:rPr lang="ru-RU" sz="1400" b="1" i="1" dirty="0" smtClean="0">
                <a:solidFill>
                  <a:srgbClr val="000099"/>
                </a:solidFill>
                <a:latin typeface="Century Schoolbook" pitchFamily="18" charset="0"/>
              </a:rPr>
              <a:t>3. При </a:t>
            </a:r>
            <a:r>
              <a:rPr lang="ru-RU" sz="1400" b="1" i="1" dirty="0">
                <a:solidFill>
                  <a:srgbClr val="000099"/>
                </a:solidFill>
                <a:latin typeface="Century Schoolbook" pitchFamily="18" charset="0"/>
              </a:rPr>
              <a:t>разработке программы </a:t>
            </a:r>
            <a:r>
              <a:rPr lang="ru-RU" sz="1400" b="1" i="1" dirty="0" smtClean="0">
                <a:solidFill>
                  <a:srgbClr val="000099"/>
                </a:solidFill>
                <a:latin typeface="Century Schoolbook" pitchFamily="18" charset="0"/>
              </a:rPr>
              <a:t>  и           </a:t>
            </a:r>
            <a:r>
              <a:rPr lang="ru-RU" sz="1400" b="1" i="1" dirty="0">
                <a:solidFill>
                  <a:srgbClr val="000099"/>
                </a:solidFill>
                <a:latin typeface="Century Schoolbook" pitchFamily="18" charset="0"/>
              </a:rPr>
              <a:t>содержания	</a:t>
            </a:r>
            <a:r>
              <a:rPr lang="ru-RU" sz="1400" b="1" i="1" dirty="0" smtClean="0">
                <a:solidFill>
                  <a:srgbClr val="000099"/>
                </a:solidFill>
                <a:latin typeface="Century Schoolbook" pitchFamily="18" charset="0"/>
              </a:rPr>
              <a:t>            опытного обучения будет предусмотрено включение </a:t>
            </a:r>
            <a:r>
              <a:rPr lang="ru-RU" sz="1400" b="1" i="1" dirty="0">
                <a:solidFill>
                  <a:srgbClr val="000099"/>
                </a:solidFill>
                <a:latin typeface="Century Schoolbook" pitchFamily="18" charset="0"/>
              </a:rPr>
              <a:t>элементов исторического материала, что позволит повысить у младших школьников мотивацию освоения речевого этикета.</a:t>
            </a:r>
          </a:p>
          <a:p>
            <a:r>
              <a:rPr lang="ru-RU" dirty="0">
                <a:solidFill>
                  <a:srgbClr val="000099"/>
                </a:solidFill>
              </a:rPr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2294" y="240084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После анализа </a:t>
            </a:r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научной </a:t>
            </a:r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литературы сделаны следующие выводы</a:t>
            </a:r>
            <a:r>
              <a:rPr lang="ru-RU" b="1" i="1" dirty="0" smtClean="0">
                <a:solidFill>
                  <a:srgbClr val="FFC000"/>
                </a:solidFill>
                <a:latin typeface="Century Schoolbook" pitchFamily="18" charset="0"/>
              </a:rPr>
              <a:t>:</a:t>
            </a:r>
            <a:endParaRPr lang="ru-RU" b="1" i="1" dirty="0">
              <a:solidFill>
                <a:srgbClr val="FFC000"/>
              </a:solidFill>
              <a:latin typeface="Century Schoolbook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240" y="3153055"/>
            <a:ext cx="8784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После анализа </a:t>
            </a:r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лингвистической  </a:t>
            </a:r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литературы </a:t>
            </a:r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сделаны </a:t>
            </a:r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следующие </a:t>
            </a:r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выводы: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80240" y="3501008"/>
            <a:ext cx="88594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rgbClr val="000099"/>
                </a:solidFill>
                <a:latin typeface="Century Schoolbook" pitchFamily="18" charset="0"/>
              </a:rPr>
              <a:t>1. Учитель </a:t>
            </a:r>
            <a:r>
              <a:rPr lang="ru-RU" sz="1400" b="1" i="1" dirty="0">
                <a:solidFill>
                  <a:srgbClr val="000099"/>
                </a:solidFill>
                <a:latin typeface="Century Schoolbook" pitchFamily="18" charset="0"/>
              </a:rPr>
              <a:t>должен хорошо ориентироваться в основных понятиях,</a:t>
            </a:r>
            <a:br>
              <a:rPr lang="ru-RU" sz="1400" b="1" i="1" dirty="0">
                <a:solidFill>
                  <a:srgbClr val="000099"/>
                </a:solidFill>
                <a:latin typeface="Century Schoolbook" pitchFamily="18" charset="0"/>
              </a:rPr>
            </a:br>
            <a:r>
              <a:rPr lang="ru-RU" sz="1400" b="1" i="1" dirty="0">
                <a:solidFill>
                  <a:srgbClr val="000099"/>
                </a:solidFill>
                <a:latin typeface="Century Schoolbook" pitchFamily="18" charset="0"/>
              </a:rPr>
              <a:t>необходимых для формирования у учащихся умений речевого этикета</a:t>
            </a:r>
            <a:r>
              <a:rPr lang="ru-RU" sz="1400" b="1" i="1" dirty="0" smtClean="0">
                <a:solidFill>
                  <a:srgbClr val="000099"/>
                </a:solidFill>
                <a:latin typeface="Century Schoolbook" pitchFamily="18" charset="0"/>
              </a:rPr>
              <a:t>.</a:t>
            </a:r>
          </a:p>
          <a:p>
            <a:pPr marL="342900" indent="-342900">
              <a:buAutoNum type="arabicPeriod"/>
            </a:pPr>
            <a:endParaRPr lang="ru-RU" sz="1400" b="1" i="1" dirty="0">
              <a:solidFill>
                <a:srgbClr val="000099"/>
              </a:solidFill>
              <a:latin typeface="Century Schoolbook" pitchFamily="18" charset="0"/>
            </a:endParaRPr>
          </a:p>
          <a:p>
            <a:r>
              <a:rPr lang="ru-RU" sz="1400" b="1" i="1" dirty="0" smtClean="0">
                <a:solidFill>
                  <a:srgbClr val="000099"/>
                </a:solidFill>
                <a:latin typeface="Century Schoolbook" pitchFamily="18" charset="0"/>
              </a:rPr>
              <a:t>2. При </a:t>
            </a:r>
            <a:r>
              <a:rPr lang="ru-RU" sz="1400" b="1" i="1" dirty="0">
                <a:solidFill>
                  <a:srgbClr val="000099"/>
                </a:solidFill>
                <a:latin typeface="Century Schoolbook" pitchFamily="18" charset="0"/>
              </a:rPr>
              <a:t>разработке программы и содержания опытного обучения </a:t>
            </a:r>
            <a:r>
              <a:rPr lang="ru-RU" sz="1400" b="1" i="1" dirty="0" smtClean="0">
                <a:solidFill>
                  <a:srgbClr val="000099"/>
                </a:solidFill>
                <a:latin typeface="Century Schoolbook" pitchFamily="18" charset="0"/>
              </a:rPr>
              <a:t>следует предусмотреть </a:t>
            </a:r>
            <a:r>
              <a:rPr lang="ru-RU" sz="1400" b="1" i="1" dirty="0">
                <a:solidFill>
                  <a:srgbClr val="000099"/>
                </a:solidFill>
                <a:latin typeface="Century Schoolbook" pitchFamily="18" charset="0"/>
              </a:rPr>
              <a:t>практическое знакомство учащихся с понятием речевого </a:t>
            </a:r>
            <a:r>
              <a:rPr lang="ru-RU" sz="1400" b="1" i="1" dirty="0" smtClean="0">
                <a:solidFill>
                  <a:srgbClr val="000099"/>
                </a:solidFill>
                <a:latin typeface="Century Schoolbook" pitchFamily="18" charset="0"/>
              </a:rPr>
              <a:t>этикета и </a:t>
            </a:r>
            <a:r>
              <a:rPr lang="ru-RU" sz="1400" b="1" i="1" dirty="0">
                <a:solidFill>
                  <a:srgbClr val="000099"/>
                </a:solidFill>
                <a:latin typeface="Century Schoolbook" pitchFamily="18" charset="0"/>
              </a:rPr>
              <a:t>его функциями, тематическими группами и стереотипами речевого этикета.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5113172"/>
            <a:ext cx="8710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После анализа </a:t>
            </a:r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методической  </a:t>
            </a:r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литературы </a:t>
            </a:r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сделаны </a:t>
            </a:r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следующие </a:t>
            </a:r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выводы: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54716" y="5445224"/>
            <a:ext cx="87849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>
                <a:solidFill>
                  <a:srgbClr val="000099"/>
                </a:solidFill>
                <a:latin typeface="Century Schoolbook" pitchFamily="18" charset="0"/>
              </a:rPr>
              <a:t>в методической науке есть множество книг, пособий, журнальных публикаций направленных на формирование умений речевого этикета, которые, несомненно, помогут учителям в подготовке, организации и проведении уроков, посвященных данной проблеме. Изучая их, и пользуясь в практической деятельности, учитель сможем работать над формированием умений речевого этикета профессионально.</a:t>
            </a:r>
          </a:p>
        </p:txBody>
      </p:sp>
    </p:spTree>
    <p:extLst>
      <p:ext uri="{BB962C8B-B14F-4D97-AF65-F5344CB8AC3E}">
        <p14:creationId xmlns:p14="http://schemas.microsoft.com/office/powerpoint/2010/main" val="19100678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9015" y="117693"/>
            <a:ext cx="8568952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П</a:t>
            </a:r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роанализировав </a:t>
            </a:r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возможности современных </a:t>
            </a:r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программ </a:t>
            </a:r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по</a:t>
            </a:r>
          </a:p>
          <a:p>
            <a:pPr algn="ctr"/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формированию умений речевого этикета, можно сказать</a:t>
            </a:r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,</a:t>
            </a:r>
          </a:p>
          <a:p>
            <a:pPr algn="ctr"/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 </a:t>
            </a:r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что </a:t>
            </a:r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оптимальным вариантом </a:t>
            </a:r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для такой работы является программа Т.А. </a:t>
            </a:r>
            <a:r>
              <a:rPr lang="ru-RU" sz="1600" b="1" i="1" dirty="0" err="1">
                <a:solidFill>
                  <a:srgbClr val="FFC000"/>
                </a:solidFill>
                <a:latin typeface="Century Schoolbook" pitchFamily="18" charset="0"/>
              </a:rPr>
              <a:t>Ладыженской</a:t>
            </a:r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 «</a:t>
            </a:r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Детская</a:t>
            </a:r>
            <a:r>
              <a:rPr lang="ru-RU" sz="1600" b="1" i="1" dirty="0">
                <a:solidFill>
                  <a:srgbClr val="FFC000"/>
                </a:solidFill>
                <a:latin typeface="Century Schoolbook" pitchFamily="18" charset="0"/>
              </a:rPr>
              <a:t> </a:t>
            </a:r>
            <a:r>
              <a:rPr lang="ru-RU" sz="1600" b="1" i="1" dirty="0" smtClean="0">
                <a:solidFill>
                  <a:srgbClr val="FFC000"/>
                </a:solidFill>
                <a:latin typeface="Century Schoolbook" pitchFamily="18" charset="0"/>
              </a:rPr>
              <a:t>риторика» :</a:t>
            </a:r>
          </a:p>
          <a:p>
            <a:endParaRPr lang="ru-RU" sz="1600" b="1" i="1" dirty="0" smtClean="0">
              <a:solidFill>
                <a:srgbClr val="000099"/>
              </a:solidFill>
              <a:latin typeface="Century Schoolbook" pitchFamily="18" charset="0"/>
            </a:endParaRPr>
          </a:p>
          <a:p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1. 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П</a:t>
            </a: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рисутствует 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теоретически обоснованная система </a:t>
            </a: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занятий по 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формированию данных умений. </a:t>
            </a:r>
            <a:endParaRPr lang="ru-RU" sz="1600" b="1" i="1" dirty="0" smtClean="0">
              <a:solidFill>
                <a:srgbClr val="000099"/>
              </a:solidFill>
              <a:latin typeface="Century Schoolbook" pitchFamily="18" charset="0"/>
            </a:endParaRPr>
          </a:p>
          <a:p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2. Программа 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касается основных </a:t>
            </a: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тематических групп 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речевого </a:t>
            </a: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этикета.</a:t>
            </a:r>
          </a:p>
          <a:p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3. Располагает 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необходимым учебным комплектом и </a:t>
            </a: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для учителя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, и для детей. </a:t>
            </a:r>
            <a:endParaRPr lang="ru-RU" sz="1600" b="1" i="1" dirty="0" smtClean="0">
              <a:solidFill>
                <a:srgbClr val="000099"/>
              </a:solidFill>
              <a:latin typeface="Century Schoolbook" pitchFamily="18" charset="0"/>
            </a:endParaRPr>
          </a:p>
          <a:p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4</a:t>
            </a: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. 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Д</a:t>
            </a: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ает 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возможность планомерно, </a:t>
            </a: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систематично, интересно 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формировать умения речевого этикета в начальной школе, а также</a:t>
            </a:r>
            <a:b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</a:b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вводить в уроки современные элементы образования (компьютерный урок).</a:t>
            </a:r>
            <a:b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</a:b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4. Речевая 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культура рассматривается как обязательная часть </a:t>
            </a: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программы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.</a:t>
            </a:r>
            <a:b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</a:b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5. Целенаправленная 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система Т.А. </a:t>
            </a:r>
            <a:r>
              <a:rPr lang="ru-RU" sz="1600" b="1" i="1" dirty="0" err="1">
                <a:solidFill>
                  <a:srgbClr val="000099"/>
                </a:solidFill>
                <a:latin typeface="Century Schoolbook" pitchFamily="18" charset="0"/>
              </a:rPr>
              <a:t>Ладыженской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 способствует обогащению </a:t>
            </a: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речи ребенка 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словами и конструкциями, необходимыми в повседневном </a:t>
            </a: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общении между     людьми.</a:t>
            </a:r>
          </a:p>
          <a:p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6.  Воспитывает вдумчивое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 </a:t>
            </a: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отношение        к употреблению </a:t>
            </a:r>
            <a:r>
              <a:rPr lang="ru-RU" sz="1600" b="1" i="1" dirty="0">
                <a:solidFill>
                  <a:srgbClr val="000099"/>
                </a:solidFill>
                <a:latin typeface="Century Schoolbook" pitchFamily="18" charset="0"/>
              </a:rPr>
              <a:t>данных формул в речи, способствует умению выбирать языковые средства более всего уместные в конкретной речевой ситуации</a:t>
            </a:r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.</a:t>
            </a:r>
          </a:p>
          <a:p>
            <a:pPr algn="ctr"/>
            <a:r>
              <a:rPr lang="ru-RU" sz="1600" b="1" i="1" dirty="0" smtClean="0">
                <a:solidFill>
                  <a:srgbClr val="000099"/>
                </a:solidFill>
                <a:latin typeface="Century Schoolbook" pitchFamily="18" charset="0"/>
              </a:rPr>
              <a:t> </a:t>
            </a:r>
            <a:r>
              <a:rPr lang="ru-RU" sz="2000" b="1" i="1" u="sng" dirty="0">
                <a:solidFill>
                  <a:srgbClr val="FFC000"/>
                </a:solidFill>
                <a:latin typeface="Century Schoolbook" pitchFamily="18" charset="0"/>
              </a:rPr>
              <a:t>В связи с этим система Т.А. </a:t>
            </a:r>
            <a:r>
              <a:rPr lang="ru-RU" sz="2000" b="1" i="1" u="sng" dirty="0" err="1">
                <a:solidFill>
                  <a:srgbClr val="FFC000"/>
                </a:solidFill>
                <a:latin typeface="Century Schoolbook" pitchFamily="18" charset="0"/>
              </a:rPr>
              <a:t>Ладыженской</a:t>
            </a:r>
            <a:r>
              <a:rPr lang="ru-RU" sz="2000" b="1" i="1" u="sng" dirty="0">
                <a:solidFill>
                  <a:srgbClr val="FFC000"/>
                </a:solidFill>
                <a:latin typeface="Century Schoolbook" pitchFamily="18" charset="0"/>
              </a:rPr>
              <a:t> взята за основу при разработке программы и содержания опытного </a:t>
            </a:r>
            <a:r>
              <a:rPr lang="ru-RU" sz="2000" b="1" i="1" u="sng" dirty="0" smtClean="0">
                <a:solidFill>
                  <a:srgbClr val="FFC000"/>
                </a:solidFill>
                <a:latin typeface="Century Schoolbook" pitchFamily="18" charset="0"/>
              </a:rPr>
              <a:t>обучения</a:t>
            </a:r>
            <a:r>
              <a:rPr lang="ru-RU" sz="2000" b="1" i="1" dirty="0">
                <a:solidFill>
                  <a:srgbClr val="FFC000"/>
                </a:solidFill>
                <a:latin typeface="Century Schoolbook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6373748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radeshow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</TotalTime>
  <Words>1837</Words>
  <Application>Microsoft Office PowerPoint</Application>
  <PresentationFormat>Экран (4:3)</PresentationFormat>
  <Paragraphs>153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Tradeshow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Психологи</dc:creator>
  <cp:lastModifiedBy>Психологи</cp:lastModifiedBy>
  <cp:revision>33</cp:revision>
  <dcterms:created xsi:type="dcterms:W3CDTF">2012-12-26T07:33:51Z</dcterms:created>
  <dcterms:modified xsi:type="dcterms:W3CDTF">2012-12-27T12:30:58Z</dcterms:modified>
</cp:coreProperties>
</file>