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D9F85-5D89-4E96-8774-0CD36759D8D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760AF-0809-4107-8311-3008A0E37E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D9F85-5D89-4E96-8774-0CD36759D8D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760AF-0809-4107-8311-3008A0E37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D9F85-5D89-4E96-8774-0CD36759D8D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760AF-0809-4107-8311-3008A0E37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D9F85-5D89-4E96-8774-0CD36759D8D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760AF-0809-4107-8311-3008A0E37E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D9F85-5D89-4E96-8774-0CD36759D8D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760AF-0809-4107-8311-3008A0E37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D9F85-5D89-4E96-8774-0CD36759D8D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760AF-0809-4107-8311-3008A0E37E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D9F85-5D89-4E96-8774-0CD36759D8D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760AF-0809-4107-8311-3008A0E37E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D9F85-5D89-4E96-8774-0CD36759D8D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760AF-0809-4107-8311-3008A0E37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D9F85-5D89-4E96-8774-0CD36759D8D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760AF-0809-4107-8311-3008A0E37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D9F85-5D89-4E96-8774-0CD36759D8D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760AF-0809-4107-8311-3008A0E37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D9F85-5D89-4E96-8774-0CD36759D8D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760AF-0809-4107-8311-3008A0E37E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9D9F85-5D89-4E96-8774-0CD36759D8D0}" type="datetimeFigureOut">
              <a:rPr lang="ru-RU" smtClean="0"/>
              <a:pPr/>
              <a:t>13.12.2012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C1760AF-0809-4107-8311-3008A0E37E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14.xml"/><Relationship Id="rId3" Type="http://schemas.openxmlformats.org/officeDocument/2006/relationships/slide" Target="slide7.xml"/><Relationship Id="rId7" Type="http://schemas.openxmlformats.org/officeDocument/2006/relationships/slide" Target="slide12.xml"/><Relationship Id="rId12" Type="http://schemas.openxmlformats.org/officeDocument/2006/relationships/slide" Target="slide10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6.xml"/><Relationship Id="rId5" Type="http://schemas.openxmlformats.org/officeDocument/2006/relationships/slide" Target="slide4.xml"/><Relationship Id="rId10" Type="http://schemas.openxmlformats.org/officeDocument/2006/relationships/slide" Target="slide13.xml"/><Relationship Id="rId4" Type="http://schemas.openxmlformats.org/officeDocument/2006/relationships/slide" Target="slide11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Ворончихин 2Т</a:t>
            </a: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ru-RU" dirty="0" smtClean="0"/>
              <a:t>производные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9054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TextBox 3"/>
              <p:cNvSpPr txBox="1"/>
              <p:nvPr/>
            </p:nvSpPr>
            <p:spPr>
              <a:xfrm>
                <a:off x="323528" y="2708920"/>
                <a:ext cx="4610045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en-US" sz="4800" b="0" dirty="0" smtClean="0"/>
                  <a:t>(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48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800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48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4800" b="0" i="1" smtClean="0">
                                <a:latin typeface="Cambria Math"/>
                              </a:rPr>
                              <m:t>5−3</m:t>
                            </m:r>
                            <m:r>
                              <a:rPr lang="en-US" sz="4800" b="0" i="1" smtClean="0">
                                <a:latin typeface="Cambria Math"/>
                              </a:rPr>
                              <m:t>𝑥</m:t>
                            </m:r>
                          </m:e>
                        </m:d>
                        <m:r>
                          <a:rPr lang="en-US" sz="4800" b="0" i="1" smtClean="0">
                            <a:latin typeface="Cambria Math"/>
                          </a:rPr>
                          <m:t>)</m:t>
                        </m:r>
                      </m:e>
                    </m:func>
                    <m:r>
                      <a:rPr lang="en-US" sz="4800" b="0" i="1" smtClean="0">
                        <a:latin typeface="Cambria Math"/>
                      </a:rPr>
                      <m:t>′</m:t>
                    </m:r>
                    <m:r>
                      <a:rPr lang="en-US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ru-RU" sz="48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2708920"/>
                <a:ext cx="4610045" cy="830997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5952" t="-16788" r="-9127" b="-372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4804897" y="2708920"/>
                <a:ext cx="4306435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800" b="0" i="1" smtClean="0">
                          <a:latin typeface="Cambria Math"/>
                        </a:rPr>
                        <m:t>−3</m:t>
                      </m:r>
                      <m:r>
                        <m:rPr>
                          <m:sty m:val="p"/>
                        </m:rPr>
                        <a:rPr lang="en-US" sz="4800" b="0" i="0" smtClean="0">
                          <a:latin typeface="Cambria Math"/>
                        </a:rPr>
                        <m:t>cos</m:t>
                      </m:r>
                      <m:r>
                        <a:rPr lang="en-US" sz="4800" b="0" i="1" smtClean="0">
                          <a:latin typeface="Cambria Math"/>
                        </a:rPr>
                        <m:t>⁡(5−3</m:t>
                      </m:r>
                      <m:r>
                        <a:rPr lang="en-US" sz="4800" b="0" i="1" smtClean="0">
                          <a:latin typeface="Cambria Math"/>
                        </a:rPr>
                        <m:t>𝑥</m:t>
                      </m:r>
                      <m:r>
                        <a:rPr lang="en-US" sz="48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ru-RU" sz="48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4897" y="2708920"/>
                <a:ext cx="4306435" cy="830997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t="-16788" r="-7921" b="-372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ction Button: Home 5">
            <a:hlinkClick r:id="rId4" action="ppaction://hlinksldjump" highlightClick="1"/>
          </p:cNvPr>
          <p:cNvSpPr/>
          <p:nvPr/>
        </p:nvSpPr>
        <p:spPr>
          <a:xfrm>
            <a:off x="3419872" y="5013176"/>
            <a:ext cx="1944216" cy="15121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9185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TextBox 3"/>
              <p:cNvSpPr txBox="1"/>
              <p:nvPr/>
            </p:nvSpPr>
            <p:spPr>
              <a:xfrm>
                <a:off x="1403648" y="2924944"/>
                <a:ext cx="3621761" cy="8391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en-US" sz="4800" b="0" dirty="0" smtClean="0"/>
                  <a:t>(</a:t>
                </a:r>
                <a14:m>
                  <m:oMath xmlns:m="http://schemas.openxmlformats.org/officeDocument/2006/math">
                    <m:r>
                      <a:rPr lang="en-US" sz="4800" b="0" i="1" smtClean="0">
                        <a:latin typeface="Cambria Math"/>
                      </a:rPr>
                      <m:t>12+</m:t>
                    </m:r>
                    <m:rad>
                      <m:radPr>
                        <m:degHide m:val="on"/>
                        <m:ctrlPr>
                          <a:rPr lang="en-US" sz="48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4800" b="0" i="1" smtClean="0">
                            <a:latin typeface="Cambria Math"/>
                          </a:rPr>
                          <m:t>𝑥</m:t>
                        </m:r>
                      </m:e>
                    </m:rad>
                    <m:r>
                      <a:rPr lang="en-US" sz="4800" b="0" i="1" smtClean="0">
                        <a:latin typeface="Cambria Math"/>
                      </a:rPr>
                      <m:t>)′</m:t>
                    </m:r>
                    <m:r>
                      <a:rPr lang="en-US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ru-RU" sz="48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2924944"/>
                <a:ext cx="3621761" cy="839140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7576" t="-15328" r="-11953" b="-386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4572000" y="2564904"/>
                <a:ext cx="2878480" cy="16181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800" b="0" i="1" smtClean="0">
                          <a:latin typeface="Cambria Math"/>
                        </a:rPr>
                        <m:t>12+</m:t>
                      </m:r>
                      <m:f>
                        <m:fPr>
                          <m:ctrlPr>
                            <a:rPr lang="en-US" sz="4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4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4800" b="0" i="1" smtClean="0">
                              <a:latin typeface="Cambria Math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sz="4800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48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ru-RU" sz="48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564904"/>
                <a:ext cx="2878480" cy="161813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r="-120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ction Button: Home 5">
            <a:hlinkClick r:id="rId4" action="ppaction://hlinksldjump" highlightClick="1"/>
          </p:cNvPr>
          <p:cNvSpPr/>
          <p:nvPr/>
        </p:nvSpPr>
        <p:spPr>
          <a:xfrm>
            <a:off x="3419872" y="5013176"/>
            <a:ext cx="1944216" cy="15121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9652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TextBox 3"/>
              <p:cNvSpPr txBox="1"/>
              <p:nvPr/>
            </p:nvSpPr>
            <p:spPr>
              <a:xfrm>
                <a:off x="683568" y="2348880"/>
                <a:ext cx="3475247" cy="11407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en-US" sz="4800" dirty="0" smtClean="0"/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800" b="0" i="1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sz="4800" b="0" i="1" smtClean="0">
                            <a:latin typeface="Cambria Math"/>
                          </a:rPr>
                          <m:t>𝑥</m:t>
                        </m:r>
                      </m:den>
                    </m:f>
                    <m:r>
                      <a:rPr lang="en-US" sz="4800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sz="4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8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en-US" sz="4800" b="0" i="1" smtClean="0">
                            <a:latin typeface="Cambria Math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sz="48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8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4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800" b="0" i="1" smtClean="0">
                        <a:latin typeface="Cambria Math"/>
                      </a:rPr>
                      <m:t>)′</m:t>
                    </m:r>
                    <m:r>
                      <a:rPr lang="en-US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ru-RU" sz="48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2348880"/>
                <a:ext cx="3475247" cy="1140762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7895" t="-535" r="-12456" b="-1229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3635896" y="2348880"/>
                <a:ext cx="2999860" cy="14800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8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sz="4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4800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en-US" sz="4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48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48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4800" b="0" i="1" smtClean="0">
                          <a:latin typeface="Cambria Math"/>
                        </a:rPr>
                        <m:t>+3</m:t>
                      </m:r>
                      <m:r>
                        <a:rPr lang="en-US" sz="4800" b="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ru-RU" sz="48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6" y="2348880"/>
                <a:ext cx="2999860" cy="1480021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r="-11562" b="-24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ction Button: Home 5">
            <a:hlinkClick r:id="rId4" action="ppaction://hlinksldjump" highlightClick="1"/>
          </p:cNvPr>
          <p:cNvSpPr/>
          <p:nvPr/>
        </p:nvSpPr>
        <p:spPr>
          <a:xfrm>
            <a:off x="3419872" y="5013176"/>
            <a:ext cx="1944216" cy="15121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8228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TextBox 3"/>
              <p:cNvSpPr txBox="1"/>
              <p:nvPr/>
            </p:nvSpPr>
            <p:spPr>
              <a:xfrm>
                <a:off x="611560" y="2852936"/>
                <a:ext cx="4812920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4800" b="0" i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4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48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48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4800" b="0" i="1" smtClean="0">
                              <a:latin typeface="Cambria Math"/>
                            </a:rPr>
                            <m:t>+4</m:t>
                          </m:r>
                          <m:r>
                            <a:rPr lang="en-US" sz="48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4800" b="0" i="1" smtClean="0">
                              <a:latin typeface="Cambria Math"/>
                            </a:rPr>
                            <m:t>+8</m:t>
                          </m:r>
                        </m:e>
                      </m:d>
                      <m:r>
                        <a:rPr lang="en-US" sz="4800" b="0" i="1" smtClean="0">
                          <a:latin typeface="Cambria Math"/>
                        </a:rPr>
                        <m:t>′</m:t>
                      </m:r>
                      <m:r>
                        <a:rPr lang="en-US" sz="4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48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2852936"/>
                <a:ext cx="4812920" cy="830997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t="-16912" r="-7215" b="-382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5220072" y="2852936"/>
                <a:ext cx="2132763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800" b="0" i="1" smtClean="0">
                          <a:latin typeface="Cambria Math"/>
                        </a:rPr>
                        <m:t>2</m:t>
                      </m:r>
                      <m:r>
                        <a:rPr lang="en-US" sz="4800" b="0" i="1" smtClean="0">
                          <a:latin typeface="Cambria Math"/>
                        </a:rPr>
                        <m:t>𝑥</m:t>
                      </m:r>
                      <m:r>
                        <a:rPr lang="en-US" sz="4800" b="0" i="1" smtClean="0">
                          <a:latin typeface="Cambria Math"/>
                        </a:rPr>
                        <m:t>+4</m:t>
                      </m:r>
                    </m:oMath>
                  </m:oMathPara>
                </a14:m>
                <a:endParaRPr lang="ru-RU" sz="48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2852936"/>
                <a:ext cx="2132763" cy="830997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t="-16912" r="-16857" b="-382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ction Button: Home 5">
            <a:hlinkClick r:id="rId4" action="ppaction://hlinksldjump" highlightClick="1"/>
          </p:cNvPr>
          <p:cNvSpPr/>
          <p:nvPr/>
        </p:nvSpPr>
        <p:spPr>
          <a:xfrm>
            <a:off x="3419872" y="5013176"/>
            <a:ext cx="1944216" cy="15121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9033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TextBox 3"/>
              <p:cNvSpPr txBox="1"/>
              <p:nvPr/>
            </p:nvSpPr>
            <p:spPr>
              <a:xfrm>
                <a:off x="-180528" y="2636912"/>
                <a:ext cx="5306517" cy="14950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800" b="0" i="1" smtClean="0">
                          <a:latin typeface="Cambria Math"/>
                        </a:rPr>
                        <m:t>(</m:t>
                      </m:r>
                      <m:sSup>
                        <m:sSupPr>
                          <m:ctrlPr>
                            <a:rPr lang="ru-RU" sz="4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48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4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4800" b="0" i="1" smtClean="0">
                          <a:latin typeface="Cambria Math"/>
                        </a:rPr>
                        <m:t>−</m:t>
                      </m:r>
                      <m:r>
                        <a:rPr lang="en-US" sz="4800" b="0" i="1" smtClean="0">
                          <a:latin typeface="Cambria Math"/>
                        </a:rPr>
                        <m:t>𝑠𝑖𝑛𝑥</m:t>
                      </m:r>
                      <m:r>
                        <a:rPr lang="en-US" sz="48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4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4800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r>
                            <a:rPr lang="en-US" sz="4800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en-US" sz="4800" b="0" i="1" smtClean="0">
                          <a:latin typeface="Cambria Math"/>
                        </a:rPr>
                        <m:t>)′</m:t>
                      </m:r>
                      <m:r>
                        <a:rPr lang="en-US" sz="48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48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80528" y="2636912"/>
                <a:ext cx="5306517" cy="1495089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r="-6429" b="-24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4731445" y="2636912"/>
                <a:ext cx="4412555" cy="149508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800" b="0" i="1" smtClean="0">
                          <a:latin typeface="Cambria Math"/>
                        </a:rPr>
                        <m:t>2</m:t>
                      </m:r>
                      <m:r>
                        <a:rPr lang="en-US" sz="4800" b="0" i="1" smtClean="0">
                          <a:latin typeface="Cambria Math"/>
                        </a:rPr>
                        <m:t>𝑥</m:t>
                      </m:r>
                      <m:r>
                        <a:rPr lang="en-US" sz="4800" b="0" i="1" smtClean="0">
                          <a:latin typeface="Cambria Math"/>
                        </a:rPr>
                        <m:t>−</m:t>
                      </m:r>
                      <m:r>
                        <a:rPr lang="en-US" sz="4800" b="0" i="1" smtClean="0">
                          <a:latin typeface="Cambria Math"/>
                        </a:rPr>
                        <m:t>𝑐𝑜𝑠𝑥</m:t>
                      </m:r>
                      <m:r>
                        <a:rPr lang="en-US" sz="48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sz="4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4800" b="0" i="1" smtClean="0">
                              <a:latin typeface="Cambria Math"/>
                            </a:rPr>
                            <m:t>5</m:t>
                          </m:r>
                        </m:num>
                        <m:den>
                          <m:sSup>
                            <m:sSupPr>
                              <m:ctrlPr>
                                <a:rPr lang="en-US" sz="48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48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48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ru-RU" sz="48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1445" y="2636912"/>
                <a:ext cx="4412555" cy="1495089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r="-8011" b="-24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ction Button: Home 5">
            <a:hlinkClick r:id="rId4" action="ppaction://hlinksldjump" highlightClick="1"/>
          </p:cNvPr>
          <p:cNvSpPr/>
          <p:nvPr/>
        </p:nvSpPr>
        <p:spPr>
          <a:xfrm>
            <a:off x="3419872" y="5013176"/>
            <a:ext cx="1944216" cy="15121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52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827584" y="836712"/>
            <a:ext cx="1800200" cy="864096"/>
          </a:xfrm>
          <a:prstGeom prst="round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ounded Rectangle 4"/>
          <p:cNvSpPr/>
          <p:nvPr/>
        </p:nvSpPr>
        <p:spPr>
          <a:xfrm>
            <a:off x="827584" y="2132856"/>
            <a:ext cx="1800200" cy="86409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Rounded Rectangle 5"/>
          <p:cNvSpPr/>
          <p:nvPr/>
        </p:nvSpPr>
        <p:spPr>
          <a:xfrm>
            <a:off x="827584" y="3429000"/>
            <a:ext cx="1800200" cy="86409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Rounded Rectangle 6"/>
          <p:cNvSpPr/>
          <p:nvPr/>
        </p:nvSpPr>
        <p:spPr>
          <a:xfrm>
            <a:off x="827584" y="4725144"/>
            <a:ext cx="1800200" cy="86409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Rounded Rectangle 7"/>
          <p:cNvSpPr/>
          <p:nvPr/>
        </p:nvSpPr>
        <p:spPr>
          <a:xfrm>
            <a:off x="3563888" y="836712"/>
            <a:ext cx="1800200" cy="86409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ounded Rectangle 8"/>
          <p:cNvSpPr/>
          <p:nvPr/>
        </p:nvSpPr>
        <p:spPr>
          <a:xfrm>
            <a:off x="3563888" y="2132856"/>
            <a:ext cx="1800200" cy="86409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Rounded Rectangle 9"/>
          <p:cNvSpPr/>
          <p:nvPr/>
        </p:nvSpPr>
        <p:spPr>
          <a:xfrm>
            <a:off x="3563888" y="3429000"/>
            <a:ext cx="1800200" cy="86409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Rounded Rectangle 10"/>
          <p:cNvSpPr/>
          <p:nvPr/>
        </p:nvSpPr>
        <p:spPr>
          <a:xfrm>
            <a:off x="3563888" y="4725144"/>
            <a:ext cx="1800200" cy="86409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Rounded Rectangle 11"/>
          <p:cNvSpPr/>
          <p:nvPr/>
        </p:nvSpPr>
        <p:spPr>
          <a:xfrm>
            <a:off x="6372200" y="836712"/>
            <a:ext cx="1800200" cy="86409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Rounded Rectangle 12"/>
          <p:cNvSpPr/>
          <p:nvPr/>
        </p:nvSpPr>
        <p:spPr>
          <a:xfrm>
            <a:off x="6372200" y="2132856"/>
            <a:ext cx="1800200" cy="86409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Rounded Rectangle 13"/>
          <p:cNvSpPr/>
          <p:nvPr/>
        </p:nvSpPr>
        <p:spPr>
          <a:xfrm>
            <a:off x="6372200" y="3429000"/>
            <a:ext cx="1800200" cy="86409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Rounded Rectangle 14"/>
          <p:cNvSpPr/>
          <p:nvPr/>
        </p:nvSpPr>
        <p:spPr>
          <a:xfrm>
            <a:off x="6372200" y="4725144"/>
            <a:ext cx="1800200" cy="864096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899592" y="980728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hlinkClick r:id="rId2" action="ppaction://hlinksldjump"/>
              </a:rPr>
              <a:t>1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3635896" y="980728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hlinkClick r:id="rId3" action="ppaction://hlinksldjump"/>
              </a:rPr>
              <a:t>2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6444208" y="980728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hlinkClick r:id="rId4" action="ppaction://hlinksldjump"/>
              </a:rPr>
              <a:t>3</a:t>
            </a:r>
            <a:endParaRPr lang="ru-RU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899592" y="2276872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hlinkClick r:id="rId5" action="ppaction://hlinksldjump"/>
              </a:rPr>
              <a:t>1</a:t>
            </a:r>
            <a:endParaRPr lang="ru-RU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3635896" y="2276872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hlinkClick r:id="rId6" action="ppaction://hlinksldjump"/>
              </a:rPr>
              <a:t>2</a:t>
            </a:r>
            <a:endParaRPr lang="ru-RU" sz="3200" dirty="0"/>
          </a:p>
        </p:txBody>
      </p:sp>
      <p:sp>
        <p:nvSpPr>
          <p:cNvPr id="21" name="TextBox 20"/>
          <p:cNvSpPr txBox="1"/>
          <p:nvPr/>
        </p:nvSpPr>
        <p:spPr>
          <a:xfrm>
            <a:off x="6444208" y="2276872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hlinkClick r:id="rId7" action="ppaction://hlinksldjump"/>
              </a:rPr>
              <a:t>3</a:t>
            </a:r>
            <a:endParaRPr lang="ru-RU" sz="3200" dirty="0"/>
          </a:p>
        </p:txBody>
      </p:sp>
      <p:sp>
        <p:nvSpPr>
          <p:cNvPr id="22" name="TextBox 21"/>
          <p:cNvSpPr txBox="1"/>
          <p:nvPr/>
        </p:nvSpPr>
        <p:spPr>
          <a:xfrm>
            <a:off x="899592" y="3573016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hlinkClick r:id="rId8" action="ppaction://hlinksldjump"/>
              </a:rPr>
              <a:t>1</a:t>
            </a:r>
            <a:endParaRPr lang="ru-RU" sz="3200" dirty="0"/>
          </a:p>
        </p:txBody>
      </p:sp>
      <p:sp>
        <p:nvSpPr>
          <p:cNvPr id="23" name="TextBox 22"/>
          <p:cNvSpPr txBox="1"/>
          <p:nvPr/>
        </p:nvSpPr>
        <p:spPr>
          <a:xfrm>
            <a:off x="3635896" y="3573016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hlinkClick r:id="rId9" action="ppaction://hlinksldjump"/>
              </a:rPr>
              <a:t>2</a:t>
            </a:r>
            <a:endParaRPr lang="ru-RU" sz="3200" dirty="0"/>
          </a:p>
        </p:txBody>
      </p:sp>
      <p:sp>
        <p:nvSpPr>
          <p:cNvPr id="24" name="TextBox 23"/>
          <p:cNvSpPr txBox="1"/>
          <p:nvPr/>
        </p:nvSpPr>
        <p:spPr>
          <a:xfrm>
            <a:off x="6444208" y="3573016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hlinkClick r:id="rId10" action="ppaction://hlinksldjump"/>
              </a:rPr>
              <a:t>3</a:t>
            </a:r>
            <a:endParaRPr lang="ru-RU" sz="3200" dirty="0"/>
          </a:p>
        </p:txBody>
      </p:sp>
      <p:sp>
        <p:nvSpPr>
          <p:cNvPr id="25" name="TextBox 24"/>
          <p:cNvSpPr txBox="1"/>
          <p:nvPr/>
        </p:nvSpPr>
        <p:spPr>
          <a:xfrm>
            <a:off x="899592" y="4869160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hlinkClick r:id="rId11" action="ppaction://hlinksldjump"/>
              </a:rPr>
              <a:t>1</a:t>
            </a:r>
            <a:endParaRPr lang="ru-RU" sz="3200" dirty="0"/>
          </a:p>
        </p:txBody>
      </p:sp>
      <p:sp>
        <p:nvSpPr>
          <p:cNvPr id="26" name="TextBox 25"/>
          <p:cNvSpPr txBox="1"/>
          <p:nvPr/>
        </p:nvSpPr>
        <p:spPr>
          <a:xfrm>
            <a:off x="3635896" y="4869160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hlinkClick r:id="rId12" action="ppaction://hlinksldjump"/>
              </a:rPr>
              <a:t>2</a:t>
            </a:r>
            <a:endParaRPr lang="ru-RU" sz="3200" dirty="0"/>
          </a:p>
        </p:txBody>
      </p:sp>
      <p:sp>
        <p:nvSpPr>
          <p:cNvPr id="27" name="TextBox 26"/>
          <p:cNvSpPr txBox="1"/>
          <p:nvPr/>
        </p:nvSpPr>
        <p:spPr>
          <a:xfrm>
            <a:off x="6444208" y="4869160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hlinkClick r:id="rId13" action="ppaction://hlinksldjump"/>
              </a:rPr>
              <a:t>3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90536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TextBox 3"/>
              <p:cNvSpPr txBox="1"/>
              <p:nvPr/>
            </p:nvSpPr>
            <p:spPr>
              <a:xfrm>
                <a:off x="467544" y="2564904"/>
                <a:ext cx="6048672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8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8000" b="0" i="1" smtClean="0">
                              <a:latin typeface="Cambria Math"/>
                            </a:rPr>
                            <m:t>6</m:t>
                          </m:r>
                          <m:sSup>
                            <m:sSupPr>
                              <m:ctrlPr>
                                <a:rPr lang="en-US" sz="8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80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8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8000" b="0" i="1" smtClean="0">
                              <a:latin typeface="Cambria Math"/>
                            </a:rPr>
                            <m:t>−8</m:t>
                          </m:r>
                        </m:e>
                      </m:d>
                      <m:r>
                        <a:rPr lang="en-US" sz="8000" b="0" i="1" smtClean="0">
                          <a:latin typeface="Cambria Math"/>
                        </a:rPr>
                        <m:t>′</m:t>
                      </m:r>
                      <m:r>
                        <a:rPr lang="en-US" sz="80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80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564904"/>
                <a:ext cx="6048672" cy="1323439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t="-19816" r="-10988" b="-419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6156176" y="2636912"/>
            <a:ext cx="177644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12x</a:t>
            </a:r>
            <a:endParaRPr lang="ru-RU" sz="8000" dirty="0"/>
          </a:p>
        </p:txBody>
      </p:sp>
      <p:sp>
        <p:nvSpPr>
          <p:cNvPr id="6" name="Action Button: Home 5">
            <a:hlinkClick r:id="rId3" action="ppaction://hlinksldjump" highlightClick="1"/>
          </p:cNvPr>
          <p:cNvSpPr/>
          <p:nvPr/>
        </p:nvSpPr>
        <p:spPr>
          <a:xfrm>
            <a:off x="3419872" y="5013176"/>
            <a:ext cx="1944216" cy="15121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1083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TextBox 3"/>
              <p:cNvSpPr txBox="1"/>
              <p:nvPr/>
            </p:nvSpPr>
            <p:spPr>
              <a:xfrm>
                <a:off x="179512" y="2636912"/>
                <a:ext cx="5971699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6000" b="0" i="1" smtClean="0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6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60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6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6000" b="0" i="1" smtClean="0">
                              <a:latin typeface="Cambria Math"/>
                            </a:rPr>
                            <m:t>−6</m:t>
                          </m:r>
                          <m:r>
                            <a:rPr lang="en-US" sz="60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6000" b="0" i="1" smtClean="0">
                              <a:latin typeface="Cambria Math"/>
                            </a:rPr>
                            <m:t>+8</m:t>
                          </m:r>
                        </m:e>
                      </m:d>
                      <m:r>
                        <a:rPr lang="en-US" sz="6000" b="0" i="1" smtClean="0">
                          <a:latin typeface="Cambria Math"/>
                        </a:rPr>
                        <m:t>′</m:t>
                      </m:r>
                      <m:r>
                        <a:rPr lang="en-US" sz="60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60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2636912"/>
                <a:ext cx="5971699" cy="1015663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t="-18072" r="-7653" b="-403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5724128" y="2708920"/>
                <a:ext cx="2619435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000" b="0" i="1" smtClean="0">
                          <a:latin typeface="Cambria Math"/>
                        </a:rPr>
                        <m:t>2</m:t>
                      </m:r>
                      <m:r>
                        <a:rPr lang="en-US" sz="6000" b="0" i="1" smtClean="0">
                          <a:latin typeface="Cambria Math"/>
                        </a:rPr>
                        <m:t>𝑥</m:t>
                      </m:r>
                      <m:r>
                        <a:rPr lang="en-US" sz="6000" b="0" i="1" smtClean="0">
                          <a:latin typeface="Cambria Math"/>
                        </a:rPr>
                        <m:t>−6</m:t>
                      </m:r>
                    </m:oMath>
                  </m:oMathPara>
                </a14:m>
                <a:endParaRPr lang="ru-RU" sz="60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2708920"/>
                <a:ext cx="2619435" cy="1015663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t="-17964" r="-17907" b="-395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ction Button: Home 5">
            <a:hlinkClick r:id="rId4" action="ppaction://hlinksldjump" highlightClick="1"/>
          </p:cNvPr>
          <p:cNvSpPr/>
          <p:nvPr/>
        </p:nvSpPr>
        <p:spPr>
          <a:xfrm>
            <a:off x="3419872" y="5013176"/>
            <a:ext cx="1944216" cy="15121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8366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TextBox 3"/>
              <p:cNvSpPr txBox="1"/>
              <p:nvPr/>
            </p:nvSpPr>
            <p:spPr>
              <a:xfrm>
                <a:off x="179512" y="2132856"/>
                <a:ext cx="5952399" cy="18307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8000" b="0" i="1" smtClean="0">
                        <a:latin typeface="Cambria Math"/>
                      </a:rPr>
                      <m:t>(</m:t>
                    </m:r>
                    <m:r>
                      <a:rPr lang="en-US" sz="8000" b="0" i="1" smtClean="0">
                        <a:latin typeface="Cambria Math"/>
                      </a:rPr>
                      <m:t>5</m:t>
                    </m:r>
                    <m:r>
                      <a:rPr lang="en-US" sz="8000" b="0" i="1" smtClean="0">
                        <a:latin typeface="Cambria Math"/>
                      </a:rPr>
                      <m:t>𝑥</m:t>
                    </m:r>
                    <m:r>
                      <a:rPr lang="en-US" sz="80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8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8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8000" b="0" i="1" smtClean="0">
                            <a:latin typeface="Cambria Math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sz="8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80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8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8000" dirty="0" smtClean="0"/>
                  <a:t>)’</a:t>
                </a:r>
                <a:r>
                  <a:rPr lang="en-US" sz="8000" dirty="0" smtClean="0"/>
                  <a:t>=</a:t>
                </a:r>
                <a:endParaRPr lang="ru-RU" sz="80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2132856"/>
                <a:ext cx="5952399" cy="1830758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t="-2000" r="-12897" b="-15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5724128" y="1772816"/>
                <a:ext cx="3599896" cy="23971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8000" b="0" i="1" smtClean="0">
                          <a:latin typeface="Cambria Math"/>
                        </a:rPr>
                        <m:t>5−</m:t>
                      </m:r>
                      <m:f>
                        <m:fPr>
                          <m:ctrlPr>
                            <a:rPr lang="en-US" sz="80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80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80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8000" b="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ru-RU" sz="80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1772816"/>
                <a:ext cx="3599896" cy="2397131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r="-18105" b="-40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ction Button: Home 5">
            <a:hlinkClick r:id="rId4" action="ppaction://hlinksldjump" highlightClick="1"/>
          </p:cNvPr>
          <p:cNvSpPr/>
          <p:nvPr/>
        </p:nvSpPr>
        <p:spPr>
          <a:xfrm>
            <a:off x="3419872" y="5013176"/>
            <a:ext cx="1944216" cy="15121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769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TextBox 3"/>
              <p:cNvSpPr txBox="1"/>
              <p:nvPr/>
            </p:nvSpPr>
            <p:spPr>
              <a:xfrm>
                <a:off x="2123728" y="2420888"/>
                <a:ext cx="3740639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80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80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80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80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8000" b="0" i="1" smtClean="0">
                          <a:latin typeface="Cambria Math"/>
                        </a:rPr>
                        <m:t>)′</m:t>
                      </m:r>
                      <m:r>
                        <a:rPr lang="en-US" sz="8000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80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2420888"/>
                <a:ext cx="3740639" cy="1323439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t="-19816" r="-17427" b="-419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5436096" y="2420888"/>
                <a:ext cx="1639167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8000" b="0" i="1" smtClean="0">
                          <a:latin typeface="Cambria Math"/>
                        </a:rPr>
                        <m:t>2</m:t>
                      </m:r>
                      <m:r>
                        <a:rPr lang="en-US" sz="8000" b="0" i="1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ru-RU" sz="80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2420888"/>
                <a:ext cx="1639167" cy="1323439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t="-19816" r="-40149" b="-419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ction Button: Home 5">
            <a:hlinkClick r:id="rId4" action="ppaction://hlinksldjump" highlightClick="1"/>
          </p:cNvPr>
          <p:cNvSpPr/>
          <p:nvPr/>
        </p:nvSpPr>
        <p:spPr>
          <a:xfrm>
            <a:off x="3419872" y="5013176"/>
            <a:ext cx="1944216" cy="15121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6187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TextBox 3"/>
              <p:cNvSpPr txBox="1"/>
              <p:nvPr/>
            </p:nvSpPr>
            <p:spPr>
              <a:xfrm>
                <a:off x="539552" y="2420888"/>
                <a:ext cx="4750724" cy="11977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en-US" sz="4800" b="0" dirty="0" smtClean="0"/>
                  <a:t>(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48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800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4800" b="0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l-GR" sz="4800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l-GR" sz="4800" b="0" i="1" smtClean="0">
                                    <a:latin typeface="Cambria Math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el-GR" sz="4800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sz="4800" b="0" i="1" smtClean="0">
                                <a:latin typeface="Cambria Math"/>
                              </a:rPr>
                              <m:t>−4</m:t>
                            </m:r>
                            <m:r>
                              <a:rPr lang="en-US" sz="4800" b="0" i="1" smtClean="0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e>
                    </m:func>
                    <m:r>
                      <a:rPr lang="en-US" sz="4800" b="0" i="1" smtClean="0">
                        <a:latin typeface="Cambria Math"/>
                      </a:rPr>
                      <m:t>)′</m:t>
                    </m:r>
                    <m:r>
                      <a:rPr lang="en-US" sz="4800" b="0" i="1" smtClean="0">
                        <a:latin typeface="Cambria Math"/>
                      </a:rPr>
                      <m:t>=</m:t>
                    </m:r>
                  </m:oMath>
                </a14:m>
                <a:endParaRPr lang="ru-RU" sz="48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420888"/>
                <a:ext cx="4750724" cy="1197764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5905" r="-8729" b="-101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5148064" y="2348880"/>
                <a:ext cx="3752759" cy="13522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800" b="0" i="1" smtClean="0">
                          <a:latin typeface="Cambria Math"/>
                        </a:rPr>
                        <m:t>4</m:t>
                      </m:r>
                      <m:r>
                        <m:rPr>
                          <m:sty m:val="p"/>
                        </m:rPr>
                        <a:rPr lang="en-US" sz="4800" b="0" i="0" smtClean="0">
                          <a:latin typeface="Cambria Math"/>
                        </a:rPr>
                        <m:t>sin</m:t>
                      </m:r>
                      <m:r>
                        <a:rPr lang="en-US" sz="4800" b="0" i="1" smtClean="0">
                          <a:latin typeface="Cambria Math"/>
                        </a:rPr>
                        <m:t>⁡(</m:t>
                      </m:r>
                      <m:f>
                        <m:fPr>
                          <m:ctrlPr>
                            <a:rPr lang="el-GR" sz="4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4800" b="0" i="1" smtClean="0">
                              <a:latin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US" sz="48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en-US" sz="4800" b="0" i="0" smtClean="0">
                          <a:latin typeface="Cambria Math"/>
                        </a:rPr>
                        <m:t>−4</m:t>
                      </m:r>
                      <m:r>
                        <m:rPr>
                          <m:sty m:val="p"/>
                        </m:rPr>
                        <a:rPr lang="en-US" sz="4800" b="0" i="0" smtClean="0">
                          <a:latin typeface="Cambria Math"/>
                        </a:rPr>
                        <m:t>x</m:t>
                      </m:r>
                      <m:r>
                        <a:rPr lang="en-US" sz="4800" b="0" i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ru-RU" sz="48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2348880"/>
                <a:ext cx="3752759" cy="1352293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r="-9253" b="-27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ction Button: Home 5">
            <a:hlinkClick r:id="rId4" action="ppaction://hlinksldjump" highlightClick="1"/>
          </p:cNvPr>
          <p:cNvSpPr/>
          <p:nvPr/>
        </p:nvSpPr>
        <p:spPr>
          <a:xfrm>
            <a:off x="3419872" y="5013176"/>
            <a:ext cx="1944216" cy="15121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03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TextBox 3"/>
              <p:cNvSpPr txBox="1"/>
              <p:nvPr/>
            </p:nvSpPr>
            <p:spPr>
              <a:xfrm>
                <a:off x="251520" y="2780928"/>
                <a:ext cx="4907818" cy="11119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en-US" sz="6000" dirty="0" smtClean="0"/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60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6000" b="0" i="1" smtClean="0">
                            <a:latin typeface="Cambria Math"/>
                          </a:rPr>
                          <m:t>15−7</m:t>
                        </m:r>
                        <m:r>
                          <a:rPr lang="en-US" sz="6000" b="0" i="1" smtClean="0">
                            <a:latin typeface="Cambria Math"/>
                          </a:rPr>
                          <m:t>𝑥</m:t>
                        </m:r>
                      </m:e>
                    </m:rad>
                    <m:r>
                      <a:rPr lang="en-US" sz="6000" b="0" i="1" smtClean="0">
                        <a:latin typeface="Cambria Math"/>
                      </a:rPr>
                      <m:t>)′=</m:t>
                    </m:r>
                  </m:oMath>
                </a14:m>
                <a:endParaRPr lang="ru-RU" sz="60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2780928"/>
                <a:ext cx="4907818" cy="1111971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7453" t="-7650" r="-11304" b="-3606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5076056" y="2420888"/>
                <a:ext cx="3551165" cy="19935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6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6000" b="0" i="1" smtClean="0">
                              <a:latin typeface="Cambria Math"/>
                            </a:rPr>
                            <m:t>−7</m:t>
                          </m:r>
                        </m:num>
                        <m:den>
                          <m:r>
                            <a:rPr lang="en-US" sz="6000" b="0" i="1" smtClean="0">
                              <a:latin typeface="Cambria Math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en-US" sz="6000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6000" b="0" i="1" smtClean="0">
                                  <a:latin typeface="Cambria Math"/>
                                </a:rPr>
                                <m:t>5−7</m:t>
                              </m:r>
                              <m:r>
                                <a:rPr lang="en-US" sz="60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ru-RU" sz="60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2420888"/>
                <a:ext cx="3551165" cy="1993559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r="-132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ction Button: Home 5">
            <a:hlinkClick r:id="rId4" action="ppaction://hlinksldjump" highlightClick="1"/>
          </p:cNvPr>
          <p:cNvSpPr/>
          <p:nvPr/>
        </p:nvSpPr>
        <p:spPr>
          <a:xfrm>
            <a:off x="3419872" y="5013176"/>
            <a:ext cx="1944216" cy="15121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1120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TextBox 4"/>
              <p:cNvSpPr txBox="1"/>
              <p:nvPr/>
            </p:nvSpPr>
            <p:spPr>
              <a:xfrm>
                <a:off x="251520" y="1988840"/>
                <a:ext cx="5092613" cy="15032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:r>
                  <a:rPr lang="en-US" sz="6000" dirty="0" smtClean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6000" i="1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6000" dirty="0" smtClean="0"/>
                          <m:t>(</m:t>
                        </m:r>
                        <m:f>
                          <m:fPr>
                            <m:ctrlPr>
                              <a:rPr lang="ru-RU" sz="600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6000" b="0" i="1" smtClean="0">
                                <a:latin typeface="Cambria Math"/>
                              </a:rPr>
                              <m:t>𝑥</m:t>
                            </m:r>
                          </m:num>
                          <m:den>
                            <m:r>
                              <a:rPr lang="en-US" sz="6000" b="0" i="1" smtClean="0">
                                <a:latin typeface="Cambria Math"/>
                              </a:rPr>
                              <m:t>4</m:t>
                            </m:r>
                          </m:den>
                        </m:f>
                        <m:r>
                          <a:rPr lang="en-US" sz="6000" b="0" i="0" smtClean="0">
                            <a:latin typeface="Cambria Math"/>
                          </a:rPr>
                          <m:t>−2)</m:t>
                        </m:r>
                        <m:r>
                          <m:rPr>
                            <m:nor/>
                          </m:rPr>
                          <a:rPr lang="ru-RU" sz="6000" dirty="0"/>
                          <m:t> </m:t>
                        </m:r>
                      </m:e>
                      <m:sup>
                        <m:r>
                          <a:rPr lang="en-US" sz="6000" b="0" i="1" smtClean="0">
                            <a:latin typeface="Cambria Math"/>
                          </a:rPr>
                          <m:t>14</m:t>
                        </m:r>
                      </m:sup>
                    </m:sSup>
                    <m:r>
                      <a:rPr lang="en-US" sz="6000" b="0" i="0" smtClean="0">
                        <a:latin typeface="Cambria Math"/>
                      </a:rPr>
                      <m:t>)′</m:t>
                    </m:r>
                    <m:r>
                      <a:rPr lang="en-US" sz="6000" b="0" i="0" smtClean="0">
                        <a:latin typeface="Cambria Math"/>
                      </a:rPr>
                      <m:t>=</m:t>
                    </m:r>
                  </m:oMath>
                </a14:m>
                <a:endParaRPr lang="ru-RU" sz="60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988840"/>
                <a:ext cx="5092613" cy="1503297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7177" r="-10766" b="-125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5059017" y="1844824"/>
                <a:ext cx="4051943" cy="18149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60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6000" b="0" i="1" smtClean="0">
                              <a:latin typeface="Cambria Math"/>
                            </a:rPr>
                            <m:t>7</m:t>
                          </m:r>
                        </m:num>
                        <m:den>
                          <m:r>
                            <a:rPr lang="en-US" sz="60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ru-RU" sz="60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6000" b="0" i="1" smtClean="0">
                              <a:latin typeface="Cambria Math"/>
                            </a:rPr>
                            <m:t>(</m:t>
                          </m:r>
                          <m:f>
                            <m:fPr>
                              <m:ctrlPr>
                                <a:rPr lang="ru-RU" sz="60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6000" b="0" i="1" smtClean="0">
                                  <a:latin typeface="Cambria Math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sz="6000" b="0" i="1" smtClean="0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  <m:r>
                            <a:rPr lang="en-US" sz="6000" b="0" i="1" smtClean="0">
                              <a:latin typeface="Cambria Math"/>
                            </a:rPr>
                            <m:t>−2)</m:t>
                          </m:r>
                        </m:e>
                        <m:sup>
                          <m:r>
                            <a:rPr lang="en-US" sz="6000" b="0" i="1" smtClean="0">
                              <a:latin typeface="Cambria Math"/>
                            </a:rPr>
                            <m:t>13</m:t>
                          </m:r>
                        </m:sup>
                      </m:sSup>
                    </m:oMath>
                  </m:oMathPara>
                </a14:m>
                <a:endParaRPr lang="ru-RU" sz="60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9017" y="1844824"/>
                <a:ext cx="4051943" cy="181492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r="-11429" b="-37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Action Button: Home 6">
            <a:hlinkClick r:id="rId4" action="ppaction://hlinksldjump" highlightClick="1"/>
          </p:cNvPr>
          <p:cNvSpPr/>
          <p:nvPr/>
        </p:nvSpPr>
        <p:spPr>
          <a:xfrm>
            <a:off x="3419872" y="5013176"/>
            <a:ext cx="1944216" cy="15121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0351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60</TotalTime>
  <Words>17</Words>
  <Application>Microsoft Office PowerPoint</Application>
  <PresentationFormat>Экран (4:3)</PresentationFormat>
  <Paragraphs>38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Slipstream</vt:lpstr>
      <vt:lpstr> производные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Zhenya</dc:creator>
  <cp:lastModifiedBy>User</cp:lastModifiedBy>
  <cp:revision>7</cp:revision>
  <dcterms:created xsi:type="dcterms:W3CDTF">2012-12-05T21:14:48Z</dcterms:created>
  <dcterms:modified xsi:type="dcterms:W3CDTF">2012-12-13T07:06:09Z</dcterms:modified>
</cp:coreProperties>
</file>