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64" r:id="rId3"/>
    <p:sldId id="257" r:id="rId4"/>
    <p:sldId id="262" r:id="rId5"/>
    <p:sldId id="261" r:id="rId6"/>
    <p:sldId id="260" r:id="rId7"/>
    <p:sldId id="259" r:id="rId8"/>
    <p:sldId id="258" r:id="rId9"/>
    <p:sldId id="263" r:id="rId10"/>
    <p:sldId id="265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1"/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833AA5E-271B-4D4B-BF65-BB9BD7CABF5F}" type="slidenum">
              <a:rPr lang="ru-RU"/>
              <a:pPr/>
              <a:t>‹#›</a:t>
            </a:fld>
            <a:endParaRPr lang="ru-RU"/>
          </a:p>
        </p:txBody>
      </p:sp>
      <p:grpSp>
        <p:nvGrpSpPr>
          <p:cNvPr id="7176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7177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78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79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7180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7181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82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83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84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85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7186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7187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88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89" name="Freeform 21"/>
            <p:cNvSpPr>
              <a:spLocks/>
            </p:cNvSpPr>
            <p:nvPr userDrawn="1"/>
          </p:nvSpPr>
          <p:spPr bwMode="auto">
            <a:xfrm rot="7320404">
              <a:off x="5000" y="2912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7190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8" cy="667"/>
              <a:chOff x="4986" y="2752"/>
              <a:chExt cx="468" cy="667"/>
            </a:xfrm>
          </p:grpSpPr>
          <p:sp>
            <p:nvSpPr>
              <p:cNvPr id="7191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92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93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94" name="Freeform 26"/>
              <p:cNvSpPr>
                <a:spLocks/>
              </p:cNvSpPr>
              <p:nvPr userDrawn="1"/>
            </p:nvSpPr>
            <p:spPr bwMode="auto">
              <a:xfrm rot="7320404">
                <a:off x="5363" y="2874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95" name="Freeform 27"/>
              <p:cNvSpPr>
                <a:spLocks/>
              </p:cNvSpPr>
              <p:nvPr userDrawn="1"/>
            </p:nvSpPr>
            <p:spPr bwMode="auto">
              <a:xfrm rot="7320404">
                <a:off x="5136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7196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97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86E3E0-80F8-4F82-BF08-2AD45F24AD6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20EB7A-6327-43E4-A146-C8DB00DECAF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073A50-CDEC-4FEF-A448-E61C6E7B82C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132D55-FEDF-4DC1-B8C9-C26EF87EA8A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9CF422-E965-475F-8553-E762552B490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0FD5F3-A069-457B-AD57-0340CDBD8B5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D35B67-61BC-4898-9F34-538389E3465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63FF7C-F0E0-45AC-AD86-A61021FA0AC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F0A91C-61B7-4661-919B-2FC822783DC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F28E0C-66C6-4E8D-B42D-40EE9381B5B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8CBED58-406B-409C-9D40-2EE86B63C6EE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152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53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6154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6155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56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57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58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59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60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61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62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63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6164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6165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6166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167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168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6169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70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71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6172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6173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174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175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176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177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178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179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180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grpSp>
        <p:nvGrpSpPr>
          <p:cNvPr id="6181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6182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83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6184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6185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6186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6187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6188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189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48" y="332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190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58" y="182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191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192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297" y="897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193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6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194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195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48" y="142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sp>
          <p:nvSpPr>
            <p:cNvPr id="6196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Речевые ошибки</a:t>
            </a:r>
            <a:endParaRPr lang="ru-RU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Занятие №29 элективного курса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81000"/>
            <a:ext cx="7696200" cy="3657600"/>
          </a:xfrm>
        </p:spPr>
        <p:txBody>
          <a:bodyPr/>
          <a:lstStyle/>
          <a:p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Перед вами ученические работы. Проверьте работы. </a:t>
            </a:r>
          </a:p>
          <a:p>
            <a:pPr>
              <a:buNone/>
            </a:pP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Исправьте ошибки. Дайте совет ученику в форме дружеского письма.</a:t>
            </a:r>
          </a:p>
          <a:p>
            <a:pPr>
              <a:buNone/>
            </a:pPr>
            <a:endParaRPr lang="ru-RU" sz="1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Катерина заранее предчувствует свою гибель… Она не может возвратиться обратно в дом Кабановых и лучше предпочитает гибель повседневной обыденности безрадостной и тоскливой жизни, в которой бесполезно пропадают все благородные порывы её возвышенной души</a:t>
            </a:r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>
              <a:buNone/>
            </a:pP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Моё знакомство с Пушкиным состоялось со «Сказки о рыбаке и рыбке», когда маленькая курносая девчонка залезла на диван и, сжавшись калачиком, начала по складам читать первые строки сказки. И начиная с этого момента, у меня завязалась крепкая дружба с поэтом. Но, беззаветно любя его стихи, ценила ли я их по заслугам?.. </a:t>
            </a:r>
          </a:p>
          <a:p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990600"/>
          </a:xfrm>
        </p:spPr>
        <p:txBody>
          <a:bodyPr/>
          <a:lstStyle/>
          <a:p>
            <a:r>
              <a:rPr lang="ru-RU" dirty="0" smtClean="0"/>
              <a:t>Виды речевых ошибок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52400" y="1371600"/>
          <a:ext cx="8610600" cy="44928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29400"/>
                <a:gridCol w="1981200"/>
              </a:tblGrid>
              <a:tr h="762000"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228600"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Употребление лишнего слова (плеоназм)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296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Непонимание лексического значения слова, употребление слова в несвойственном ему значении.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06697"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Нарушение видовременной соотнесённости глаголов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12503"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Синтаксическая бедность, однообразие синтаксических оборотов.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03943"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Неправильное употребления местоимения, вызывающее двусмысленность в предложении.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2106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Нарушение лексической сочетаемости слов.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Найдите и исправьте ошибку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Хотя обе части похожи по структуре, но они принципиально отличаются друг от друга по манере повествования.</a:t>
            </a:r>
          </a:p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sz="2000" dirty="0"/>
              <a:t>С</a:t>
            </a:r>
            <a:r>
              <a:rPr lang="ru-RU" sz="2000" dirty="0" smtClean="0"/>
              <a:t>обирательное числительное </a:t>
            </a:r>
            <a:r>
              <a:rPr lang="ru-RU" sz="2000" i="1" dirty="0" smtClean="0"/>
              <a:t>обе</a:t>
            </a:r>
            <a:r>
              <a:rPr lang="ru-RU" sz="2000" dirty="0" smtClean="0"/>
              <a:t> здесь явно излишне, как и местоимение </a:t>
            </a:r>
            <a:r>
              <a:rPr lang="ru-RU" sz="2000" i="1" dirty="0" smtClean="0"/>
              <a:t>они. </a:t>
            </a:r>
            <a:r>
              <a:rPr lang="ru-RU" sz="2000" dirty="0" smtClean="0"/>
              <a:t>Исправить ошибку нетрудно: </a:t>
            </a:r>
            <a:r>
              <a:rPr lang="ru-RU" sz="2000" i="1" dirty="0" smtClean="0"/>
              <a:t>Части рассказа похожи по структуре, но принципиально отличаются друг от друга по манере повествования.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Найдите и исправьте ошибку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1600200"/>
            <a:ext cx="3771900" cy="3657600"/>
          </a:xfrm>
        </p:spPr>
        <p:txBody>
          <a:bodyPr/>
          <a:lstStyle/>
          <a:p>
            <a:r>
              <a:rPr lang="ru-RU" sz="2400" dirty="0" smtClean="0"/>
              <a:t>Обломов очень похож на своих родителей и тем, какой беспорядок был у него на квартире: Обломов не мог долго отыскать письмо старосты, а его родители – рецепт пива.</a:t>
            </a:r>
          </a:p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3657600" y="1828800"/>
            <a:ext cx="5105400" cy="4648200"/>
          </a:xfrm>
        </p:spPr>
        <p:txBody>
          <a:bodyPr/>
          <a:lstStyle/>
          <a:p>
            <a:r>
              <a:rPr lang="ru-RU" sz="1800" dirty="0" smtClean="0"/>
              <a:t>Когда сравниваются два объекта, имеет значение, о каком из них говорить в первую очередь. Очевидно, что здесь расположение частей противоречит тому, что нам известно о временной последовательности явлений: беспорядок в Обломовке был раньше беспорядка в петербургской квартире Обломова. Поэтому правильнее было бы написать: </a:t>
            </a:r>
            <a:r>
              <a:rPr lang="ru-RU" sz="1800" i="1" dirty="0" smtClean="0"/>
              <a:t>Родители Обломова долго не могли отыскать рецепт пива, а Обломов – письмо старосты. </a:t>
            </a:r>
            <a:endParaRPr lang="ru-RU" sz="1800" dirty="0" smtClean="0"/>
          </a:p>
          <a:p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Найдите и исправьте ошибку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ru-RU" dirty="0">
                <a:solidFill>
                  <a:schemeClr val="tx1"/>
                </a:solidFill>
                <a:latin typeface="+mn-lt"/>
                <a:cs typeface="+mn-cs"/>
              </a:rPr>
              <a:t>За завтраком мы будем обсуждать проблемы нашего семейного бюджета.</a:t>
            </a:r>
          </a:p>
          <a:p>
            <a:pPr lvl="1"/>
            <a:r>
              <a:rPr lang="ru-RU" dirty="0">
                <a:solidFill>
                  <a:schemeClr val="tx1"/>
                </a:solidFill>
                <a:latin typeface="+mn-lt"/>
                <a:cs typeface="+mn-cs"/>
              </a:rPr>
              <a:t>Я заранее предчувствовал неудачу.</a:t>
            </a:r>
          </a:p>
          <a:p>
            <a:pPr lvl="1"/>
            <a:r>
              <a:rPr lang="ru-RU" dirty="0">
                <a:solidFill>
                  <a:schemeClr val="tx1"/>
                </a:solidFill>
                <a:latin typeface="+mn-lt"/>
                <a:cs typeface="+mn-cs"/>
              </a:rPr>
              <a:t>Поэт рассказывал о себе, о своей жизни, размышляет о творчестве. </a:t>
            </a:r>
          </a:p>
          <a:p>
            <a:pPr lvl="1"/>
            <a:r>
              <a:rPr lang="ru-RU" dirty="0">
                <a:solidFill>
                  <a:schemeClr val="tx1"/>
                </a:solidFill>
                <a:latin typeface="+mn-lt"/>
                <a:cs typeface="+mn-cs"/>
              </a:rPr>
              <a:t>Автор высмеивает Митрофанушку, считая его </a:t>
            </a:r>
            <a:r>
              <a:rPr lang="ru-RU" dirty="0" err="1">
                <a:solidFill>
                  <a:schemeClr val="tx1"/>
                </a:solidFill>
                <a:latin typeface="+mn-lt"/>
                <a:cs typeface="+mn-cs"/>
              </a:rPr>
              <a:t>обжорой</a:t>
            </a:r>
            <a:r>
              <a:rPr lang="ru-RU" dirty="0">
                <a:solidFill>
                  <a:schemeClr val="tx1"/>
                </a:solidFill>
                <a:latin typeface="+mn-lt"/>
                <a:cs typeface="+mn-cs"/>
              </a:rPr>
              <a:t> и </a:t>
            </a:r>
            <a:r>
              <a:rPr lang="ru-RU" dirty="0" err="1">
                <a:solidFill>
                  <a:schemeClr val="tx1"/>
                </a:solidFill>
                <a:latin typeface="+mn-lt"/>
                <a:cs typeface="+mn-cs"/>
              </a:rPr>
              <a:t>болваном</a:t>
            </a:r>
            <a:r>
              <a:rPr lang="ru-RU" dirty="0" smtClean="0">
                <a:solidFill>
                  <a:schemeClr val="tx1"/>
                </a:solidFill>
                <a:latin typeface="+mn-lt"/>
                <a:cs typeface="+mn-cs"/>
              </a:rPr>
              <a:t>.</a:t>
            </a:r>
            <a:endParaRPr lang="ru-RU" dirty="0">
              <a:solidFill>
                <a:schemeClr val="tx1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Найдите и исправьте ошибку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ru-RU" dirty="0" smtClean="0">
                <a:solidFill>
                  <a:schemeClr val="tx1"/>
                </a:solidFill>
                <a:latin typeface="+mn-lt"/>
                <a:cs typeface="+mn-cs"/>
              </a:rPr>
              <a:t>Зато нас приятно порадовали шахматисты.</a:t>
            </a:r>
          </a:p>
          <a:p>
            <a:pPr lvl="1"/>
            <a:r>
              <a:rPr lang="ru-RU" dirty="0" smtClean="0">
                <a:solidFill>
                  <a:schemeClr val="tx1"/>
                </a:solidFill>
                <a:latin typeface="+mn-lt"/>
                <a:cs typeface="+mn-cs"/>
              </a:rPr>
              <a:t>Я всегда высоко ценил его организационные способности</a:t>
            </a:r>
          </a:p>
          <a:p>
            <a:pPr lvl="1"/>
            <a:r>
              <a:rPr lang="ru-RU" dirty="0" smtClean="0">
                <a:solidFill>
                  <a:schemeClr val="tx1"/>
                </a:solidFill>
                <a:latin typeface="+mn-lt"/>
                <a:cs typeface="+mn-cs"/>
              </a:rPr>
              <a:t>Автор, обращаясь к этой проблеме, пытается направить людей немного в другую колею.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Найдите и исправьте ошибку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ru-RU" dirty="0" smtClean="0">
                <a:solidFill>
                  <a:schemeClr val="tx1"/>
                </a:solidFill>
                <a:latin typeface="+mn-lt"/>
                <a:cs typeface="+mn-cs"/>
              </a:rPr>
              <a:t>Замирает на мгновение сердце и вдруг застучит вновь.</a:t>
            </a:r>
          </a:p>
          <a:p>
            <a:pPr lvl="1"/>
            <a:r>
              <a:rPr lang="ru-RU" dirty="0" smtClean="0">
                <a:solidFill>
                  <a:schemeClr val="tx1"/>
                </a:solidFill>
                <a:latin typeface="+mn-lt"/>
                <a:cs typeface="+mn-cs"/>
              </a:rPr>
              <a:t>Когда писатель пришёл в редакцию, его принял главный редактор. Когда они поговорили, писатель отправился в гостиницу.</a:t>
            </a:r>
          </a:p>
          <a:p>
            <a:pPr lvl="1"/>
            <a:r>
              <a:rPr lang="ru-RU" dirty="0" smtClean="0">
                <a:solidFill>
                  <a:schemeClr val="tx1"/>
                </a:solidFill>
                <a:latin typeface="+mn-lt"/>
                <a:cs typeface="+mn-cs"/>
              </a:rPr>
              <a:t>Данный текст написал Ф.Искандер. Он относится к художественному стилю.</a:t>
            </a:r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Найдите и исправьте ошибку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0" y="1828800"/>
            <a:ext cx="9144000" cy="3657600"/>
          </a:xfrm>
        </p:spPr>
        <p:txBody>
          <a:bodyPr/>
          <a:lstStyle/>
          <a:p>
            <a:pPr lvl="1"/>
            <a:r>
              <a:rPr lang="ru-RU" dirty="0" smtClean="0">
                <a:solidFill>
                  <a:schemeClr val="tx1"/>
                </a:solidFill>
                <a:latin typeface="+mn-lt"/>
                <a:cs typeface="+mn-cs"/>
              </a:rPr>
              <a:t>Автор увеличивает впечатление.</a:t>
            </a:r>
          </a:p>
          <a:p>
            <a:pPr lvl="1"/>
            <a:r>
              <a:rPr lang="ru-RU" dirty="0" smtClean="0">
                <a:solidFill>
                  <a:schemeClr val="tx1"/>
                </a:solidFill>
                <a:latin typeface="+mn-lt"/>
                <a:cs typeface="+mn-cs"/>
              </a:rPr>
              <a:t>Я заявляю о своём твёрдом намерении не отвечать на вопросы учителя на этом уроке.</a:t>
            </a:r>
          </a:p>
          <a:p>
            <a:pPr lvl="1"/>
            <a:r>
              <a:rPr lang="ru-RU" dirty="0" smtClean="0">
                <a:solidFill>
                  <a:schemeClr val="tx1"/>
                </a:solidFill>
                <a:latin typeface="+mn-lt"/>
                <a:cs typeface="+mn-cs"/>
              </a:rPr>
              <a:t>На стройке возле нашего дома работали рабочие.</a:t>
            </a:r>
          </a:p>
          <a:p>
            <a:pPr lvl="1"/>
            <a:r>
              <a:rPr lang="ru-RU" dirty="0" smtClean="0">
                <a:solidFill>
                  <a:schemeClr val="tx1"/>
                </a:solidFill>
                <a:latin typeface="+mn-lt"/>
                <a:cs typeface="+mn-cs"/>
              </a:rPr>
              <a:t>Роман Ф.М. Достоевского «Преступление и наказание» - </a:t>
            </a:r>
            <a:r>
              <a:rPr lang="ru-RU" dirty="0" err="1" smtClean="0">
                <a:solidFill>
                  <a:schemeClr val="tx1"/>
                </a:solidFill>
                <a:latin typeface="+mn-lt"/>
                <a:cs typeface="+mn-cs"/>
              </a:rPr>
              <a:t>клёвая</a:t>
            </a:r>
            <a:r>
              <a:rPr lang="ru-RU" dirty="0" smtClean="0">
                <a:solidFill>
                  <a:schemeClr val="tx1"/>
                </a:solidFill>
                <a:latin typeface="+mn-lt"/>
                <a:cs typeface="+mn-cs"/>
              </a:rPr>
              <a:t> вещь. </a:t>
            </a:r>
          </a:p>
          <a:p>
            <a:pPr lvl="1"/>
            <a:r>
              <a:rPr lang="ru-RU" dirty="0" smtClean="0">
                <a:solidFill>
                  <a:schemeClr val="tx1"/>
                </a:solidFill>
                <a:latin typeface="+mn-lt"/>
                <a:cs typeface="+mn-cs"/>
              </a:rPr>
              <a:t>Мы встретили в новых кроссовках подружку.</a:t>
            </a:r>
            <a:endParaRPr lang="ru-RU" dirty="0" smtClean="0">
              <a:solidFill>
                <a:schemeClr val="tx1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 smtClean="0"/>
              <a:t>Проанализируйте выдержки из сочинений; отредактируйте их.</a:t>
            </a:r>
          </a:p>
          <a:p>
            <a:pPr>
              <a:buNone/>
            </a:pPr>
            <a:r>
              <a:rPr lang="ru-RU" sz="2000" dirty="0" smtClean="0"/>
              <a:t> После ссоры с Аркадием Базаров остается один, он резко выделяется из всех людей, которых описывал Тургенев. Аркадий остается другом Базарова, но перестает быть его учеником и союзником в конфликте с «отцами». </a:t>
            </a:r>
            <a:br>
              <a:rPr lang="ru-RU" sz="2000" dirty="0" smtClean="0"/>
            </a:br>
            <a:r>
              <a:rPr lang="ru-RU" sz="2000" dirty="0" smtClean="0"/>
              <a:t>Оставшись один, Базаров углубляется в свои исследования и, совершенно случайно заразившись тифом, умирает.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астель">
  <a:themeElements>
    <a:clrScheme name="Пастель 7">
      <a:dk1>
        <a:srgbClr val="000000"/>
      </a:dk1>
      <a:lt1>
        <a:srgbClr val="FFFFFF"/>
      </a:lt1>
      <a:dk2>
        <a:srgbClr val="800080"/>
      </a:dk2>
      <a:lt2>
        <a:srgbClr val="FFFFFF"/>
      </a:lt2>
      <a:accent1>
        <a:srgbClr val="CC66FF"/>
      </a:accent1>
      <a:accent2>
        <a:srgbClr val="990099"/>
      </a:accent2>
      <a:accent3>
        <a:srgbClr val="C0AAC0"/>
      </a:accent3>
      <a:accent4>
        <a:srgbClr val="DADADA"/>
      </a:accent4>
      <a:accent5>
        <a:srgbClr val="E2B8FF"/>
      </a:accent5>
      <a:accent6>
        <a:srgbClr val="8A008A"/>
      </a:accent6>
      <a:hlink>
        <a:srgbClr val="FF9900"/>
      </a:hlink>
      <a:folHlink>
        <a:srgbClr val="FF3300"/>
      </a:folHlink>
    </a:clrScheme>
    <a:fontScheme name="Пастель">
      <a:majorFont>
        <a:latin typeface="Comic Sans MS"/>
        <a:ea typeface=""/>
        <a:cs typeface="Arial"/>
      </a:majorFont>
      <a:minorFont>
        <a:latin typeface="Comic Sans MS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Crayons</Template>
  <TotalTime>17</TotalTime>
  <Words>480</Words>
  <Application>Microsoft PowerPoint</Application>
  <PresentationFormat>Экран (4:3)</PresentationFormat>
  <Paragraphs>48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Arial</vt:lpstr>
      <vt:lpstr>Comic Sans MS</vt:lpstr>
      <vt:lpstr>Пастель</vt:lpstr>
      <vt:lpstr>Речевые ошибки</vt:lpstr>
      <vt:lpstr>Виды речевых ошибок</vt:lpstr>
      <vt:lpstr>Найдите и исправьте ошибку</vt:lpstr>
      <vt:lpstr>Найдите и исправьте ошибку</vt:lpstr>
      <vt:lpstr>Найдите и исправьте ошибку</vt:lpstr>
      <vt:lpstr>Найдите и исправьте ошибку</vt:lpstr>
      <vt:lpstr>Найдите и исправьте ошибку</vt:lpstr>
      <vt:lpstr>Найдите и исправьте ошибку</vt:lpstr>
      <vt:lpstr>Задание</vt:lpstr>
      <vt:lpstr>Слайд 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Инна</dc:creator>
  <cp:lastModifiedBy>1</cp:lastModifiedBy>
  <cp:revision>3</cp:revision>
  <cp:lastPrinted>1601-01-01T00:00:00Z</cp:lastPrinted>
  <dcterms:created xsi:type="dcterms:W3CDTF">2008-04-11T14:32:15Z</dcterms:created>
  <dcterms:modified xsi:type="dcterms:W3CDTF">2009-01-21T12:42:19Z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