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20C55-4E89-4394-B0F2-688C550F909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10.04.2013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9AFE2E-D865-4F49-8B39-46DAE97AF6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714752"/>
            <a:ext cx="8721970" cy="18288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1"/>
                </a:solidFill>
              </a:rPr>
              <a:t>Духовно-нравственное воспитание школьников 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Admin\Мои документы\фото\трудовой десант\DSC009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57166"/>
            <a:ext cx="7215238" cy="54114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92933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Акция «Посади дерево»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Мои документы\фото\трудовой десант\DSC009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57166"/>
            <a:ext cx="7397772" cy="55483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6000768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Трудовой десант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Школьная газета 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214282" y="1357298"/>
            <a:ext cx="2749866" cy="392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2143116"/>
            <a:ext cx="2672634" cy="384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500306"/>
            <a:ext cx="2786082" cy="414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ocuments and Settings\Admin\Мои документы\о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357313"/>
            <a:ext cx="3455987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 descr="C:\Documents and Settings\Admin\Мои документы\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357313"/>
            <a:ext cx="3475038" cy="52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25" y="0"/>
            <a:ext cx="66436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Чемпионы мира по шашкам - гордость школы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71480"/>
            <a:ext cx="87709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5643578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Любимое занятие 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000528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indent="0">
              <a:buNone/>
            </a:pPr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Нравственное воспитание и развитие личности может эффективно осуществляться в процессе этического образования – воспитания учащихся в рамках учебно-воспитательного процесса  </a:t>
            </a:r>
          </a:p>
          <a:p>
            <a:pPr algn="r">
              <a:buNone/>
            </a:pPr>
            <a:r>
              <a:rPr lang="ru-RU" sz="36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В.А.Сухомлинский 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143000"/>
          </a:xfrm>
        </p:spPr>
        <p:txBody>
          <a:bodyPr>
            <a:noAutofit/>
          </a:bodyPr>
          <a:lstStyle/>
          <a:p>
            <a:r>
              <a:rPr lang="ru-RU" sz="8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Становление образовательного пространства школы </a:t>
            </a:r>
            <a:endParaRPr lang="ru-RU" sz="80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>
              <a:buNone/>
            </a:pPr>
            <a:r>
              <a:rPr lang="ru-RU" sz="4800" b="1" i="1" dirty="0" smtClean="0"/>
              <a:t>Основные направления воспитательной работы:</a:t>
            </a:r>
          </a:p>
          <a:p>
            <a:pPr>
              <a:buNone/>
            </a:pPr>
            <a:r>
              <a:rPr lang="ru-RU" sz="3600" dirty="0" smtClean="0"/>
              <a:t>1.Интеллектульное</a:t>
            </a:r>
          </a:p>
          <a:p>
            <a:pPr>
              <a:buNone/>
            </a:pPr>
            <a:r>
              <a:rPr lang="ru-RU" sz="3600" dirty="0" smtClean="0"/>
              <a:t>2. Этическое</a:t>
            </a:r>
          </a:p>
          <a:p>
            <a:pPr>
              <a:buNone/>
            </a:pPr>
            <a:r>
              <a:rPr lang="ru-RU" sz="3600" dirty="0" smtClean="0"/>
              <a:t>3. Эстетическое</a:t>
            </a:r>
          </a:p>
          <a:p>
            <a:pPr>
              <a:buNone/>
            </a:pPr>
            <a:r>
              <a:rPr lang="ru-RU" sz="3600" dirty="0" smtClean="0"/>
              <a:t>4.Граждановедческое</a:t>
            </a:r>
          </a:p>
          <a:p>
            <a:pPr>
              <a:buNone/>
            </a:pPr>
            <a:r>
              <a:rPr lang="ru-RU" sz="3600" dirty="0" smtClean="0"/>
              <a:t>5.Трудовое </a:t>
            </a:r>
          </a:p>
          <a:p>
            <a:pPr>
              <a:buNone/>
            </a:pPr>
            <a:r>
              <a:rPr lang="ru-RU" sz="3600" dirty="0" smtClean="0"/>
              <a:t>6.Физическое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Базовые ценности духовно-нравственного воспитания</a:t>
            </a:r>
          </a:p>
          <a:p>
            <a:pPr marL="651510" indent="-514350">
              <a:buAutoNum type="arabicPeriod"/>
            </a:pPr>
            <a:r>
              <a:rPr lang="ru-RU" sz="5400" dirty="0" smtClean="0"/>
              <a:t>Нравственные</a:t>
            </a:r>
          </a:p>
          <a:p>
            <a:pPr marL="651510" indent="-514350">
              <a:buAutoNum type="arabicPeriod"/>
            </a:pPr>
            <a:r>
              <a:rPr lang="ru-RU" sz="5400" dirty="0" smtClean="0"/>
              <a:t>Интеллектуальные</a:t>
            </a:r>
          </a:p>
          <a:p>
            <a:pPr marL="651510" indent="-514350">
              <a:buAutoNum type="arabicPeriod"/>
            </a:pPr>
            <a:r>
              <a:rPr lang="ru-RU" sz="5400" dirty="0" smtClean="0"/>
              <a:t>Эстетические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истина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928802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добро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357562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красота </a:t>
            </a: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3428992" y="2928934"/>
            <a:ext cx="1143008" cy="1428760"/>
          </a:xfrm>
          <a:prstGeom prst="curvedLeftArrow">
            <a:avLst>
              <a:gd name="adj1" fmla="val 25000"/>
              <a:gd name="adj2" fmla="val 50000"/>
              <a:gd name="adj3" fmla="val 21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428596" y="1357298"/>
            <a:ext cx="1000132" cy="15716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2357430"/>
            <a:ext cx="300039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интеллект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3857628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воля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5214950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чувство </a:t>
            </a: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5143504" y="3357562"/>
            <a:ext cx="1143008" cy="135732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7286644" y="4786322"/>
            <a:ext cx="1143008" cy="1285884"/>
          </a:xfrm>
          <a:prstGeom prst="curvedLeftArrow">
            <a:avLst>
              <a:gd name="adj1" fmla="val 25000"/>
              <a:gd name="adj2" fmla="val 50000"/>
              <a:gd name="adj3" fmla="val 21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175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Совет старшеклассников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43240" y="107154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Структура совета 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714612" y="1571612"/>
            <a:ext cx="3294063" cy="57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</a:rPr>
              <a:t>Ученическое собрание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</a:rPr>
              <a:t>(конференция)</a:t>
            </a:r>
            <a:endParaRPr lang="ru-RU" b="1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429124" y="2143116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714612" y="2357430"/>
            <a:ext cx="3330575" cy="342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</a:rPr>
              <a:t>Школьный ученический совет</a:t>
            </a:r>
            <a:endParaRPr lang="ru-RU" b="1" dirty="0">
              <a:solidFill>
                <a:prstClr val="white"/>
              </a:solidFill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714612" y="2714620"/>
          <a:ext cx="3267710" cy="805180"/>
        </p:xfrm>
        <a:graphic>
          <a:graphicData uri="http://schemas.openxmlformats.org/drawingml/2006/table">
            <a:tbl>
              <a:tblPr/>
              <a:tblGrid>
                <a:gridCol w="1428760"/>
                <a:gridCol w="1838950"/>
              </a:tblGrid>
              <a:tr h="805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3434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Совет командиров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3434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5-7 классов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3434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Совет старшеклассников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3434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8-11 классов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9" name="Line 5"/>
          <p:cNvSpPr>
            <a:spLocks noChangeShapeType="1"/>
          </p:cNvSpPr>
          <p:nvPr/>
        </p:nvSpPr>
        <p:spPr bwMode="auto">
          <a:xfrm flipH="1">
            <a:off x="2098977" y="3929067"/>
            <a:ext cx="45719" cy="28575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6572264" y="3929066"/>
            <a:ext cx="285752" cy="28575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3311835" y="3500438"/>
            <a:ext cx="45719" cy="42862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5097785" y="3500438"/>
            <a:ext cx="45719" cy="42862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2143108" y="3929066"/>
            <a:ext cx="4457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1000100" y="4214818"/>
            <a:ext cx="1774825" cy="342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latin typeface="Arial" pitchFamily="34" charset="0"/>
              </a:rPr>
              <a:t>Учебный сектор</a:t>
            </a:r>
            <a:endParaRPr lang="ru-RU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286116" y="4214818"/>
            <a:ext cx="1666875" cy="519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>
                <a:solidFill>
                  <a:prstClr val="white"/>
                </a:solidFill>
                <a:latin typeface="Arial" pitchFamily="34" charset="0"/>
              </a:rPr>
              <a:t>Досуговый сектор</a:t>
            </a:r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000760" y="4214818"/>
            <a:ext cx="1738313" cy="800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latin typeface="Arial" pitchFamily="34" charset="0"/>
              </a:rPr>
              <a:t>Штаб дисциплины и порядка</a:t>
            </a:r>
            <a:endParaRPr lang="ru-RU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857356" y="5357826"/>
            <a:ext cx="1571636" cy="357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>
                <a:solidFill>
                  <a:prstClr val="white"/>
                </a:solidFill>
                <a:latin typeface="Arial" pitchFamily="34" charset="0"/>
              </a:rPr>
              <a:t>Пресс-центр</a:t>
            </a:r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572000" y="5357826"/>
            <a:ext cx="1892312" cy="3587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>
                <a:solidFill>
                  <a:prstClr val="white"/>
                </a:solidFill>
                <a:latin typeface="Arial" pitchFamily="34" charset="0"/>
              </a:rPr>
              <a:t>Сектор «Малыш»</a:t>
            </a:r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H="1">
            <a:off x="2928926" y="3929066"/>
            <a:ext cx="73026" cy="142876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5429255" y="3929066"/>
            <a:ext cx="45719" cy="142876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9"/>
          <p:cNvSpPr>
            <a:spLocks noChangeArrowheads="1"/>
          </p:cNvSpPr>
          <p:nvPr/>
        </p:nvSpPr>
        <p:spPr bwMode="auto">
          <a:xfrm>
            <a:off x="3286116" y="2500306"/>
            <a:ext cx="2928958" cy="13716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CCFFCC"/>
              </a:gs>
            </a:gsLst>
            <a:lin ang="5400000" scaled="1"/>
          </a:gra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400" b="1" dirty="0">
              <a:solidFill>
                <a:prstClr val="white"/>
              </a:solidFill>
              <a:latin typeface="Arial" pitchFamily="34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Традиционные школьные дела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5" name="AutoShape 12"/>
          <p:cNvSpPr>
            <a:spLocks noChangeArrowheads="1"/>
          </p:cNvSpPr>
          <p:nvPr/>
        </p:nvSpPr>
        <p:spPr bwMode="auto">
          <a:xfrm>
            <a:off x="6572264" y="1643050"/>
            <a:ext cx="1785950" cy="1371600"/>
          </a:xfrm>
          <a:prstGeom prst="cloudCallout">
            <a:avLst>
              <a:gd name="adj1" fmla="val -77574"/>
              <a:gd name="adj2" fmla="val 39884"/>
            </a:avLst>
          </a:prstGeom>
          <a:gradFill rotWithShape="1">
            <a:gsLst>
              <a:gs pos="0">
                <a:srgbClr val="00CC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Февраль «Вечер школьных друзей»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6" name="AutoShape 11"/>
          <p:cNvSpPr>
            <a:spLocks noChangeArrowheads="1"/>
          </p:cNvSpPr>
          <p:nvPr/>
        </p:nvSpPr>
        <p:spPr bwMode="auto">
          <a:xfrm>
            <a:off x="228600" y="2286000"/>
            <a:ext cx="1943100" cy="1485900"/>
          </a:xfrm>
          <a:prstGeom prst="cloudCallout">
            <a:avLst>
              <a:gd name="adj1" fmla="val 104250"/>
              <a:gd name="adj2" fmla="val 963"/>
            </a:avLst>
          </a:prstGeom>
          <a:gradFill rotWithShape="1">
            <a:gsLst>
              <a:gs pos="0">
                <a:srgbClr val="FFCC99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Октябрь «Учитель! Перед именем твоим…»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7" name="AutoShape 13"/>
          <p:cNvSpPr>
            <a:spLocks noChangeArrowheads="1"/>
          </p:cNvSpPr>
          <p:nvPr/>
        </p:nvSpPr>
        <p:spPr bwMode="auto">
          <a:xfrm>
            <a:off x="2714612" y="5072074"/>
            <a:ext cx="1600200" cy="1257300"/>
          </a:xfrm>
          <a:prstGeom prst="cloudCallout">
            <a:avLst>
              <a:gd name="adj1" fmla="val 43255"/>
              <a:gd name="adj2" fmla="val -133588"/>
            </a:avLst>
          </a:prstGeom>
          <a:gradFill rotWithShape="1">
            <a:gsLst>
              <a:gs pos="0">
                <a:srgbClr val="CCFFFF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Сентябрь</a:t>
            </a:r>
            <a:endParaRPr lang="ru-RU" sz="1100" dirty="0">
              <a:solidFill>
                <a:prstClr val="black"/>
              </a:solidFill>
              <a:latin typeface="Arial" pitchFamily="34" charset="0"/>
            </a:endParaRPr>
          </a:p>
          <a:p>
            <a:pPr algn="ctr" eaLnBrk="0" hangingPunct="0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Праздник знаний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8" name="AutoShape 10"/>
          <p:cNvSpPr>
            <a:spLocks noChangeArrowheads="1"/>
          </p:cNvSpPr>
          <p:nvPr/>
        </p:nvSpPr>
        <p:spPr bwMode="auto">
          <a:xfrm>
            <a:off x="5334000" y="4800600"/>
            <a:ext cx="2238396" cy="1371600"/>
          </a:xfrm>
          <a:prstGeom prst="cloudCallout">
            <a:avLst>
              <a:gd name="adj1" fmla="val -60471"/>
              <a:gd name="adj2" fmla="val -114120"/>
            </a:avLst>
          </a:prstGeom>
          <a:gradFill rotWithShape="1">
            <a:gsLst>
              <a:gs pos="0">
                <a:srgbClr val="993366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Март «Наурыз» Школьная ярмарка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9" name="AutoShape 6"/>
          <p:cNvSpPr>
            <a:spLocks noChangeArrowheads="1"/>
          </p:cNvSpPr>
          <p:nvPr/>
        </p:nvSpPr>
        <p:spPr bwMode="auto">
          <a:xfrm>
            <a:off x="3352800" y="0"/>
            <a:ext cx="1981200" cy="1485900"/>
          </a:xfrm>
          <a:prstGeom prst="cloudCallout">
            <a:avLst>
              <a:gd name="adj1" fmla="val 12130"/>
              <a:gd name="adj2" fmla="val 114421"/>
            </a:avLst>
          </a:prstGeom>
          <a:gradFill rotWithShape="1">
            <a:gsLst>
              <a:gs pos="0">
                <a:srgbClr val="FFFF00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Февраль «День Защитника Отечества»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80" name="AutoShape 5"/>
          <p:cNvSpPr>
            <a:spLocks noChangeArrowheads="1"/>
          </p:cNvSpPr>
          <p:nvPr/>
        </p:nvSpPr>
        <p:spPr bwMode="auto">
          <a:xfrm>
            <a:off x="914400" y="3886200"/>
            <a:ext cx="1714500" cy="1485900"/>
          </a:xfrm>
          <a:prstGeom prst="cloudCallout">
            <a:avLst>
              <a:gd name="adj1" fmla="val 95370"/>
              <a:gd name="adj2" fmla="val -67630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Март «Без матери нет ни поэта, ни героя»</a:t>
            </a:r>
            <a:endParaRPr lang="ru-RU" sz="1100" dirty="0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ru-RU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1" name="AutoShape 4"/>
          <p:cNvSpPr>
            <a:spLocks noChangeArrowheads="1"/>
          </p:cNvSpPr>
          <p:nvPr/>
        </p:nvSpPr>
        <p:spPr bwMode="auto">
          <a:xfrm>
            <a:off x="1371600" y="609600"/>
            <a:ext cx="1600200" cy="1371600"/>
          </a:xfrm>
          <a:prstGeom prst="cloudCallout">
            <a:avLst>
              <a:gd name="adj1" fmla="val 91069"/>
              <a:gd name="adj2" fmla="val 98958"/>
            </a:avLst>
          </a:prstGeom>
          <a:gradFill rotWithShape="1">
            <a:gsLst>
              <a:gs pos="0">
                <a:srgbClr val="00FFFF"/>
              </a:gs>
              <a:gs pos="100000">
                <a:srgbClr val="339966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Май «Память сердца»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82" name="AutoShape 8"/>
          <p:cNvSpPr>
            <a:spLocks noChangeArrowheads="1"/>
          </p:cNvSpPr>
          <p:nvPr/>
        </p:nvSpPr>
        <p:spPr bwMode="auto">
          <a:xfrm>
            <a:off x="6781800" y="3276600"/>
            <a:ext cx="1827213" cy="1371600"/>
          </a:xfrm>
          <a:prstGeom prst="cloudCallout">
            <a:avLst>
              <a:gd name="adj1" fmla="val -93111"/>
              <a:gd name="adj2" fmla="val -28797"/>
            </a:avLst>
          </a:prstGeom>
          <a:gradFill rotWithShape="1">
            <a:gsLst>
              <a:gs pos="0">
                <a:srgbClr val="00FF00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Декабрь</a:t>
            </a:r>
            <a:endParaRPr lang="ru-RU" sz="1100" dirty="0">
              <a:solidFill>
                <a:prstClr val="black"/>
              </a:solidFill>
              <a:latin typeface="Arial" pitchFamily="34" charset="0"/>
            </a:endParaRPr>
          </a:p>
          <a:p>
            <a:pPr algn="ctr" eaLnBrk="0" hangingPunct="0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«Идет Новый год»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83" name="AutoShape 7"/>
          <p:cNvSpPr>
            <a:spLocks noChangeArrowheads="1"/>
          </p:cNvSpPr>
          <p:nvPr/>
        </p:nvSpPr>
        <p:spPr bwMode="auto">
          <a:xfrm>
            <a:off x="5410200" y="304800"/>
            <a:ext cx="2019320" cy="1371600"/>
          </a:xfrm>
          <a:prstGeom prst="cloudCallout">
            <a:avLst>
              <a:gd name="adj1" fmla="val -62995"/>
              <a:gd name="adj2" fmla="val 111574"/>
            </a:avLst>
          </a:prstGeom>
          <a:gradFill rotWithShape="1">
            <a:gsLst>
              <a:gs pos="0">
                <a:srgbClr val="CC99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Май «Вот и стали мы на год взрослей»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84" name="Rectangle 16"/>
          <p:cNvSpPr>
            <a:spLocks noChangeArrowheads="1"/>
          </p:cNvSpPr>
          <p:nvPr/>
        </p:nvSpPr>
        <p:spPr bwMode="auto">
          <a:xfrm>
            <a:off x="2274888" y="268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5" name="Rectangle 19"/>
          <p:cNvSpPr>
            <a:spLocks noChangeArrowheads="1"/>
          </p:cNvSpPr>
          <p:nvPr/>
        </p:nvSpPr>
        <p:spPr bwMode="auto">
          <a:xfrm>
            <a:off x="2274888" y="268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6" name="Rectangle 21"/>
          <p:cNvSpPr>
            <a:spLocks noChangeArrowheads="1"/>
          </p:cNvSpPr>
          <p:nvPr/>
        </p:nvSpPr>
        <p:spPr bwMode="auto">
          <a:xfrm>
            <a:off x="2274888" y="268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7" name="Rectangle 23"/>
          <p:cNvSpPr>
            <a:spLocks noChangeArrowheads="1"/>
          </p:cNvSpPr>
          <p:nvPr/>
        </p:nvSpPr>
        <p:spPr bwMode="auto">
          <a:xfrm>
            <a:off x="2274888" y="268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8" name="Rectangle 25"/>
          <p:cNvSpPr>
            <a:spLocks noChangeArrowheads="1"/>
          </p:cNvSpPr>
          <p:nvPr/>
        </p:nvSpPr>
        <p:spPr bwMode="auto">
          <a:xfrm>
            <a:off x="2274888" y="268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28689" name="Rectangle 32"/>
          <p:cNvSpPr>
            <a:spLocks noChangeArrowheads="1"/>
          </p:cNvSpPr>
          <p:nvPr/>
        </p:nvSpPr>
        <p:spPr bwMode="auto">
          <a:xfrm>
            <a:off x="2209800" y="2408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white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5" grpId="0" animBg="1"/>
      <p:bldP spid="28676" grpId="0" animBg="1"/>
      <p:bldP spid="28677" grpId="0" animBg="1"/>
      <p:bldP spid="28678" grpId="0" animBg="1"/>
      <p:bldP spid="28679" grpId="0" animBg="1"/>
      <p:bldP spid="28680" grpId="0" animBg="1"/>
      <p:bldP spid="28681" grpId="0" animBg="1"/>
      <p:bldP spid="28682" grpId="0" animBg="1"/>
      <p:bldP spid="286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357826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Круглый стол </a:t>
            </a:r>
          </a:p>
          <a:p>
            <a:pPr algn="ctr"/>
            <a:r>
              <a:rPr lang="ru-RU" sz="4000" b="1" dirty="0">
                <a:solidFill>
                  <a:prstClr val="white"/>
                </a:solidFill>
              </a:rPr>
              <a:t>«Проблемы войны и мира»</a:t>
            </a:r>
          </a:p>
        </p:txBody>
      </p:sp>
      <p:pic>
        <p:nvPicPr>
          <p:cNvPr id="60417" name="Picture 1" descr="C:\Documents and Settings\Admin\Рабочий стол\семинары\классный час\200420101193.jpg"/>
          <p:cNvPicPr>
            <a:picLocks noChangeAspect="1" noChangeArrowheads="1"/>
          </p:cNvPicPr>
          <p:nvPr/>
        </p:nvPicPr>
        <p:blipFill>
          <a:blip r:embed="rId2" cstate="email">
            <a:lum bright="40000" contrast="40000"/>
          </a:blip>
          <a:srcRect/>
          <a:stretch>
            <a:fillRect/>
          </a:stretch>
        </p:blipFill>
        <p:spPr bwMode="auto">
          <a:xfrm>
            <a:off x="1142976" y="214290"/>
            <a:ext cx="7072362" cy="53042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178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Духовно-нравственное воспитание школьников </vt:lpstr>
      <vt:lpstr>Слайд 2</vt:lpstr>
      <vt:lpstr>Становление образовательного пространства школы </vt:lpstr>
      <vt:lpstr>Слайд 4</vt:lpstr>
      <vt:lpstr>Слайд 5</vt:lpstr>
      <vt:lpstr>Слайд 6</vt:lpstr>
      <vt:lpstr>Совет старшеклассников </vt:lpstr>
      <vt:lpstr>Слайд 8</vt:lpstr>
      <vt:lpstr>Слайд 9</vt:lpstr>
      <vt:lpstr>Слайд 10</vt:lpstr>
      <vt:lpstr>Слайд 11</vt:lpstr>
      <vt:lpstr>Школьная газета 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школьников </dc:title>
  <dc:creator>User</dc:creator>
  <cp:lastModifiedBy>User</cp:lastModifiedBy>
  <cp:revision>2</cp:revision>
  <dcterms:created xsi:type="dcterms:W3CDTF">2013-04-10T13:25:28Z</dcterms:created>
  <dcterms:modified xsi:type="dcterms:W3CDTF">2013-04-10T13:34:28Z</dcterms:modified>
</cp:coreProperties>
</file>