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80" r:id="rId3"/>
    <p:sldId id="282" r:id="rId4"/>
    <p:sldId id="283" r:id="rId5"/>
    <p:sldId id="284" r:id="rId6"/>
    <p:sldId id="285" r:id="rId7"/>
    <p:sldId id="286" r:id="rId8"/>
    <p:sldId id="288" r:id="rId9"/>
    <p:sldId id="273" r:id="rId10"/>
    <p:sldId id="261" r:id="rId11"/>
    <p:sldId id="262" r:id="rId12"/>
    <p:sldId id="277" r:id="rId13"/>
    <p:sldId id="289" r:id="rId14"/>
    <p:sldId id="291" r:id="rId15"/>
    <p:sldId id="292" r:id="rId16"/>
    <p:sldId id="290" r:id="rId17"/>
    <p:sldId id="293" r:id="rId18"/>
    <p:sldId id="294" r:id="rId19"/>
    <p:sldId id="295" r:id="rId20"/>
  </p:sldIdLst>
  <p:sldSz cx="9144000" cy="6858000" type="screen4x3"/>
  <p:notesSz cx="6834188" cy="997902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85995" autoAdjust="0"/>
  </p:normalViewPr>
  <p:slideViewPr>
    <p:cSldViewPr>
      <p:cViewPr>
        <p:scale>
          <a:sx n="70" d="100"/>
          <a:sy n="70" d="100"/>
        </p:scale>
        <p:origin x="-5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80CF4-6807-46D3-97DB-C723E2C092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6D61F-EE79-4E83-B15C-3428001752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0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package" Target="../embeddings/_________Microsoft_Office_Word2323777444444.docx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_________Microsoft_Office_Word2121555222222.docx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2.emf"/><Relationship Id="rId10" Type="http://schemas.openxmlformats.org/officeDocument/2006/relationships/package" Target="../embeddings/_________Microsoft_Office_Word2222666333333.docx"/><Relationship Id="rId4" Type="http://schemas.openxmlformats.org/officeDocument/2006/relationships/package" Target="../embeddings/_________Microsoft_Office_Word2020444111111.docx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849694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«Число есть слово</a:t>
            </a:r>
            <a:br>
              <a:rPr lang="ru-RU" sz="8000" dirty="0" smtClean="0"/>
            </a:br>
            <a:r>
              <a:rPr lang="ru-RU" sz="8000" dirty="0" smtClean="0"/>
              <a:t> неизреченное»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100" dirty="0" smtClean="0"/>
              <a:t>(Законы математики и литературы в жизни)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Принцип математической индукции: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sz="2800" b="1" dirty="0" smtClean="0">
                <a:latin typeface="Monotype Corsiva" pitchFamily="66" charset="0"/>
              </a:rPr>
              <a:t>Если предположение, зависящее от натурального числа </a:t>
            </a:r>
            <a:r>
              <a:rPr lang="en-US" sz="2800" b="1" dirty="0" smtClean="0">
                <a:latin typeface="Monotype Corsiva" pitchFamily="66" charset="0"/>
              </a:rPr>
              <a:t>n</a:t>
            </a:r>
            <a:r>
              <a:rPr lang="ru-RU" sz="2800" b="1" dirty="0" smtClean="0">
                <a:latin typeface="Monotype Corsiva" pitchFamily="66" charset="0"/>
              </a:rPr>
              <a:t>, истинно для </a:t>
            </a:r>
            <a:r>
              <a:rPr lang="en-US" sz="2800" b="1" dirty="0" smtClean="0">
                <a:latin typeface="Monotype Corsiva" pitchFamily="66" charset="0"/>
              </a:rPr>
              <a:t>n</a:t>
            </a:r>
            <a:r>
              <a:rPr lang="ru-RU" sz="2800" b="1" dirty="0" smtClean="0">
                <a:latin typeface="Monotype Corsiva" pitchFamily="66" charset="0"/>
              </a:rPr>
              <a:t>=1 и из того, что оно истинно для </a:t>
            </a:r>
            <a:r>
              <a:rPr lang="en-US" sz="2800" b="1" dirty="0" smtClean="0">
                <a:latin typeface="Monotype Corsiva" pitchFamily="66" charset="0"/>
              </a:rPr>
              <a:t>n</a:t>
            </a:r>
            <a:r>
              <a:rPr lang="ru-RU" sz="2800" b="1" dirty="0" smtClean="0">
                <a:latin typeface="Monotype Corsiva" pitchFamily="66" charset="0"/>
              </a:rPr>
              <a:t>=</a:t>
            </a:r>
            <a:r>
              <a:rPr lang="en-US" sz="2800" b="1" dirty="0" smtClean="0">
                <a:latin typeface="Monotype Corsiva" pitchFamily="66" charset="0"/>
              </a:rPr>
              <a:t>k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</a:p>
          <a:p>
            <a:pPr algn="just"/>
            <a:r>
              <a:rPr lang="ru-RU" sz="2800" b="1" dirty="0" smtClean="0">
                <a:latin typeface="Monotype Corsiva" pitchFamily="66" charset="0"/>
              </a:rPr>
              <a:t>(где </a:t>
            </a:r>
            <a:r>
              <a:rPr lang="en-US" sz="2800" b="1" dirty="0" smtClean="0">
                <a:latin typeface="Monotype Corsiva" pitchFamily="66" charset="0"/>
              </a:rPr>
              <a:t>k</a:t>
            </a:r>
            <a:r>
              <a:rPr lang="ru-RU" sz="2800" b="1" dirty="0" smtClean="0">
                <a:latin typeface="Monotype Corsiva" pitchFamily="66" charset="0"/>
              </a:rPr>
              <a:t>-любое натуральное число), следует, что оно истинно и для следующего числа </a:t>
            </a:r>
            <a:r>
              <a:rPr lang="en-US" sz="2800" b="1" dirty="0" smtClean="0">
                <a:latin typeface="Monotype Corsiva" pitchFamily="66" charset="0"/>
              </a:rPr>
              <a:t>n</a:t>
            </a:r>
            <a:r>
              <a:rPr lang="ru-RU" sz="2800" b="1" dirty="0" smtClean="0">
                <a:latin typeface="Monotype Corsiva" pitchFamily="66" charset="0"/>
              </a:rPr>
              <a:t>=</a:t>
            </a:r>
            <a:r>
              <a:rPr lang="en-US" sz="2800" b="1" dirty="0" smtClean="0">
                <a:latin typeface="Monotype Corsiva" pitchFamily="66" charset="0"/>
              </a:rPr>
              <a:t>k</a:t>
            </a:r>
            <a:r>
              <a:rPr lang="ru-RU" sz="2800" b="1" dirty="0" smtClean="0">
                <a:latin typeface="Monotype Corsiva" pitchFamily="66" charset="0"/>
              </a:rPr>
              <a:t>+1,    то предположение истинно для  любого натурального числа </a:t>
            </a:r>
            <a:r>
              <a:rPr lang="en-US" sz="2800" b="1" dirty="0" smtClean="0">
                <a:latin typeface="Monotype Corsiva" pitchFamily="66" charset="0"/>
              </a:rPr>
              <a:t>n</a:t>
            </a:r>
            <a:r>
              <a:rPr lang="ru-RU" sz="2800" b="1" dirty="0" smtClean="0">
                <a:latin typeface="Monotype Corsiva" pitchFamily="66" charset="0"/>
              </a:rPr>
              <a:t>.</a:t>
            </a:r>
            <a:endParaRPr lang="ru-RU" sz="2800" dirty="0" smtClean="0">
              <a:latin typeface="Monotype Corsiva" pitchFamily="66" charset="0"/>
            </a:endParaRPr>
          </a:p>
          <a:p>
            <a:pPr algn="just"/>
            <a:r>
              <a:rPr lang="ru-RU" sz="2800" dirty="0" smtClean="0">
                <a:latin typeface="Monotype Corsiva" pitchFamily="66" charset="0"/>
              </a:rPr>
              <a:t>        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458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Алгоритм решения:   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1.Расчет </a:t>
            </a:r>
            <a:r>
              <a:rPr lang="ru-RU" dirty="0" smtClean="0"/>
              <a:t>( показываем, что доказываемое утверждение верно для некоторых простейших частных случаев ( </a:t>
            </a:r>
            <a:r>
              <a:rPr lang="ru-RU" b="1" i="1" dirty="0" smtClean="0"/>
              <a:t>п </a:t>
            </a:r>
            <a:r>
              <a:rPr lang="ru-RU" dirty="0" smtClean="0"/>
              <a:t>= 1);                              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2.Предположение </a:t>
            </a:r>
            <a:r>
              <a:rPr lang="ru-RU" dirty="0" smtClean="0"/>
              <a:t>(предполагаем, что утверждение доказано для первых  </a:t>
            </a:r>
            <a:r>
              <a:rPr lang="ru-RU" b="1" i="1" dirty="0" smtClean="0"/>
              <a:t>к </a:t>
            </a:r>
            <a:r>
              <a:rPr lang="ru-RU" dirty="0" smtClean="0"/>
              <a:t>случаев;                                                                                                                  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3</a:t>
            </a:r>
            <a:r>
              <a:rPr lang="ru-RU" dirty="0" smtClean="0"/>
              <a:t>.</a:t>
            </a:r>
            <a:r>
              <a:rPr lang="ru-RU" b="1" dirty="0" smtClean="0"/>
              <a:t>Шаг </a:t>
            </a:r>
            <a:r>
              <a:rPr lang="ru-RU" dirty="0" smtClean="0"/>
              <a:t>( в  этом предположении доказываем утверждение для случая </a:t>
            </a:r>
            <a:r>
              <a:rPr lang="ru-RU" b="1" i="1" dirty="0" smtClean="0"/>
              <a:t>п </a:t>
            </a:r>
            <a:r>
              <a:rPr lang="ru-RU" b="1" dirty="0" smtClean="0"/>
              <a:t>= </a:t>
            </a:r>
            <a:r>
              <a:rPr lang="ru-RU" b="1" i="1" dirty="0" smtClean="0"/>
              <a:t>к</a:t>
            </a:r>
            <a:r>
              <a:rPr lang="ru-RU" b="1" dirty="0" smtClean="0"/>
              <a:t> + 1); 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4.Вывод ( у</a:t>
            </a:r>
            <a:r>
              <a:rPr lang="ru-RU" dirty="0" smtClean="0"/>
              <a:t>тверждение верно для всех случаев, то есть для всех </a:t>
            </a:r>
            <a:r>
              <a:rPr lang="ru-RU" b="1" i="1" dirty="0" smtClean="0"/>
              <a:t>п)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1711325" y="785813"/>
          <a:ext cx="5878513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1" name="Документ" r:id="rId4" imgW="5946213" imgH="751955" progId="Word.Document.12">
                  <p:embed/>
                </p:oleObj>
              </mc:Choice>
              <mc:Fallback>
                <p:oleObj name="Документ" r:id="rId4" imgW="5946213" imgH="751955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325" y="785813"/>
                        <a:ext cx="5878513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1857356" y="1500174"/>
          <a:ext cx="5926137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2" name="Документ" r:id="rId7" imgW="5925852" imgH="819225" progId="Word.Document.12">
                  <p:embed/>
                </p:oleObj>
              </mc:Choice>
              <mc:Fallback>
                <p:oleObj name="Документ" r:id="rId7" imgW="5925852" imgH="819225" progId="Word.Documen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1500174"/>
                        <a:ext cx="5926137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7"/>
          <p:cNvGraphicFramePr>
            <a:graphicFrameLocks noChangeAspect="1"/>
          </p:cNvGraphicFramePr>
          <p:nvPr/>
        </p:nvGraphicFramePr>
        <p:xfrm>
          <a:off x="1928794" y="2428868"/>
          <a:ext cx="5926137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3" name="Документ" r:id="rId10" imgW="5925852" imgH="772350" progId="Word.Document.12">
                  <p:embed/>
                </p:oleObj>
              </mc:Choice>
              <mc:Fallback>
                <p:oleObj name="Документ" r:id="rId10" imgW="5925852" imgH="772350" progId="Word.Document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2428868"/>
                        <a:ext cx="5926137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1928794" y="3214686"/>
          <a:ext cx="5926137" cy="179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4" name="Документ" r:id="rId13" imgW="5925852" imgH="1798183" progId="Word.Document.12">
                  <p:embed/>
                </p:oleObj>
              </mc:Choice>
              <mc:Fallback>
                <p:oleObj name="Документ" r:id="rId13" imgW="5925852" imgH="1798183" progId="Word.Document.12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3214686"/>
                        <a:ext cx="5926137" cy="179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732" y="415543"/>
            <a:ext cx="1465882" cy="184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737838"/>
            <a:ext cx="6998519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/>
              <a:t>Роман Ф. Достоевского</a:t>
            </a:r>
          </a:p>
          <a:p>
            <a:pPr algn="ctr"/>
            <a:r>
              <a:rPr lang="ru-RU" sz="3600" b="1" i="1" dirty="0" smtClean="0"/>
              <a:t> «Преступление и наказание»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519508"/>
            <a:ext cx="2232248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Метод индукции</a:t>
            </a:r>
          </a:p>
          <a:p>
            <a:r>
              <a:rPr lang="ru-RU" sz="2800" dirty="0" smtClean="0"/>
              <a:t>(от частного к общему)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3547161"/>
            <a:ext cx="2088232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Метод дедукции</a:t>
            </a:r>
          </a:p>
          <a:p>
            <a:r>
              <a:rPr lang="ru-RU" sz="2800" dirty="0" smtClean="0"/>
              <a:t>(от общего к частному)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259632" y="2243980"/>
            <a:ext cx="864096" cy="978408"/>
          </a:xfrm>
          <a:prstGeom prst="downArrow">
            <a:avLst>
              <a:gd name="adj1" fmla="val 27471"/>
              <a:gd name="adj2" fmla="val 50000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649319" y="2260460"/>
            <a:ext cx="664652" cy="978408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00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Мои документы\Рабочий стол\000000000000akaz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096" y="476672"/>
            <a:ext cx="392596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D:\Мои документы\Рабочий стол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76" y="2852936"/>
            <a:ext cx="39940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406" y="908720"/>
            <a:ext cx="43560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/>
              <a:t>Лужин </a:t>
            </a:r>
          </a:p>
          <a:p>
            <a:pPr algn="ctr"/>
            <a:r>
              <a:rPr lang="ru-RU" sz="4000" b="1" i="1" dirty="0" smtClean="0"/>
              <a:t>Петр Петрович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33508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98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Лужин Петр Петрович-</a:t>
            </a:r>
          </a:p>
          <a:p>
            <a:r>
              <a:rPr lang="ru-RU" sz="2800" dirty="0" smtClean="0"/>
              <a:t> «деловой человек», надворный советник, служит в двух местах, имеет свой капитал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433363" y="3178711"/>
            <a:ext cx="29523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Цель: открыть публичную адвокатскую контору в Петербурге</a:t>
            </a:r>
            <a:endParaRPr lang="ru-RU" sz="3200" dirty="0"/>
          </a:p>
        </p:txBody>
      </p:sp>
      <p:pic>
        <p:nvPicPr>
          <p:cNvPr id="4" name="Picture 2" descr="D:\Мои документы\Рабочий стол\000000000000akaz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78" y="2780928"/>
            <a:ext cx="392596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8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2152" y="692696"/>
            <a:ext cx="6211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i="1" dirty="0" smtClean="0"/>
              <a:t>Лужин Петр Петрович –</a:t>
            </a:r>
            <a:r>
              <a:rPr lang="ru-RU" sz="3600" dirty="0" smtClean="0"/>
              <a:t> </a:t>
            </a:r>
          </a:p>
          <a:p>
            <a:pPr algn="ctr"/>
            <a:r>
              <a:rPr lang="ru-RU" sz="3200" dirty="0" smtClean="0"/>
              <a:t>жених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636912"/>
            <a:ext cx="3384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Цель: «женщинами можно весьма и весьма много выиграть»</a:t>
            </a:r>
            <a:endParaRPr lang="ru-RU" sz="3200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80150"/>
            <a:ext cx="4810915" cy="346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54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8875" y="2450112"/>
            <a:ext cx="52565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Лужин П.П. </a:t>
            </a:r>
            <a:endParaRPr lang="ru-RU" sz="4000" i="1" dirty="0"/>
          </a:p>
          <a:p>
            <a:pPr algn="ctr"/>
            <a:r>
              <a:rPr lang="ru-RU" sz="3200" dirty="0" smtClean="0"/>
              <a:t>Главная ценность жизни - деньги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76286" y="4745180"/>
            <a:ext cx="84185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Основные черты характера: себялюбие, самолюбие, тщеславие, высокомерие, скаредность,</a:t>
            </a:r>
          </a:p>
          <a:p>
            <a:r>
              <a:rPr lang="ru-RU" sz="3200" b="1" i="1" dirty="0" err="1" smtClean="0"/>
              <a:t>меркантильность,эгоизм</a:t>
            </a:r>
            <a:endParaRPr lang="ru-RU" sz="3200" b="1" i="1" dirty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22" y="716605"/>
            <a:ext cx="3657600" cy="209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83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82160" y="764704"/>
            <a:ext cx="7246223" cy="122413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Жизнь, гармония, красота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956782" y="5414604"/>
            <a:ext cx="7092788" cy="13660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Логика, расчет, законы, порядок</a:t>
            </a:r>
            <a:endParaRPr lang="ru-RU" sz="3600" dirty="0"/>
          </a:p>
        </p:txBody>
      </p:sp>
      <p:sp>
        <p:nvSpPr>
          <p:cNvPr id="6" name="Капля 5"/>
          <p:cNvSpPr/>
          <p:nvPr/>
        </p:nvSpPr>
        <p:spPr>
          <a:xfrm rot="20533039">
            <a:off x="157009" y="2689142"/>
            <a:ext cx="2524214" cy="1891880"/>
          </a:xfrm>
          <a:prstGeom prst="teardrop">
            <a:avLst>
              <a:gd name="adj" fmla="val 12501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исключения</a:t>
            </a:r>
            <a:endParaRPr lang="ru-RU" sz="2000" b="1" i="1" dirty="0"/>
          </a:p>
        </p:txBody>
      </p:sp>
      <p:sp>
        <p:nvSpPr>
          <p:cNvPr id="7" name="Двойная стрелка вверх/вниз 6"/>
          <p:cNvSpPr/>
          <p:nvPr/>
        </p:nvSpPr>
        <p:spPr>
          <a:xfrm>
            <a:off x="3419872" y="1628800"/>
            <a:ext cx="864096" cy="3960440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математика</a:t>
            </a:r>
            <a:endParaRPr lang="ru-RU" sz="2400" dirty="0"/>
          </a:p>
        </p:txBody>
      </p:sp>
      <p:sp>
        <p:nvSpPr>
          <p:cNvPr id="8" name="Двойная стрелка вверх/вниз 7"/>
          <p:cNvSpPr/>
          <p:nvPr/>
        </p:nvSpPr>
        <p:spPr>
          <a:xfrm>
            <a:off x="5868144" y="1628800"/>
            <a:ext cx="720080" cy="3960440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Литера тура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39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306896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Спасибо за внимание!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5599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2302825"/>
            <a:ext cx="679878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…Слово и число едины в мирозданье,</a:t>
            </a: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Два величайших человеческих </a:t>
            </a:r>
            <a:r>
              <a:rPr lang="ru-RU" sz="2800" i="1" dirty="0" err="1" smtClean="0">
                <a:solidFill>
                  <a:schemeClr val="accent1">
                    <a:lumMod val="50000"/>
                  </a:schemeClr>
                </a:solidFill>
              </a:rPr>
              <a:t>созданья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3140968"/>
            <a:ext cx="68975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Такие разные…</a:t>
            </a: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Неразделимые, как лодка и весло. </a:t>
            </a: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Что их роднит, объединяет в вечность?</a:t>
            </a:r>
            <a:endParaRPr lang="ru-RU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39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006785"/>
            <a:ext cx="720338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Спросил меня голос в пустыне дикой: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-Много ли в море растет земляники?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-Столько же, сколько селедок соленых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Растет на березах и елках зеленых.</a:t>
            </a:r>
          </a:p>
          <a:p>
            <a:pPr algn="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С. Маршак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3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132856"/>
            <a:ext cx="644157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Чем меньше женщину мы любим,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Тем легче нравимся мы ей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 тем ее вернее губим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Средь обольстительных речей.</a:t>
            </a:r>
          </a:p>
          <a:p>
            <a:pPr algn="r"/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А.Пушкин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60848"/>
            <a:ext cx="620945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Как я хотел себя уверить,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Что не люблю ее, хотел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Неизмеримое измерить,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Любви безбрежной есть предел.</a:t>
            </a:r>
          </a:p>
          <a:p>
            <a:pPr algn="r"/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М.Лермонтов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348880"/>
            <a:ext cx="80647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Что Клав меня лечил, слух этот, друг мой, лжив: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Когда б то было так, то как же б я был жив?</a:t>
            </a:r>
          </a:p>
          <a:p>
            <a:pPr algn="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П.Сумароков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73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59041"/>
            <a:ext cx="4608513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Вопросы учащимся: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908720"/>
            <a:ext cx="721133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1. Кому из великих русских писателей принадлежит высказывание:</a:t>
            </a:r>
          </a:p>
          <a:p>
            <a:r>
              <a:rPr lang="ru-RU" dirty="0" smtClean="0"/>
              <a:t>«В математике есть своя красота, как в поэзии»?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772816"/>
            <a:ext cx="7211333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2. В сказке «Конек-горбунок» есть строчка: </a:t>
            </a:r>
          </a:p>
          <a:p>
            <a:r>
              <a:rPr lang="ru-RU" dirty="0" smtClean="0"/>
              <a:t>«Приезжаю – тьма народу! Ну ни выходу, ни входу!»</a:t>
            </a:r>
          </a:p>
          <a:p>
            <a:r>
              <a:rPr lang="ru-RU" dirty="0" smtClean="0"/>
              <a:t>Сколько было народа?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82184" y="2852936"/>
            <a:ext cx="718547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3. Название какой кривой является литературным термином?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7136" y="4083017"/>
            <a:ext cx="718547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5. Кто из великих математиков имел отношение к литературе?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128" y="4581128"/>
            <a:ext cx="885460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6.Кто из великих (и не очень!) литераторов получил математическое образование?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9541" y="3509911"/>
            <a:ext cx="840614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4. Что это ? Не только результат умножения, но и плод труда писателя и поэта?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62831" y="5266074"/>
            <a:ext cx="562981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7. Какому пушкинскому герою принадлежит фраза: </a:t>
            </a:r>
          </a:p>
          <a:p>
            <a:r>
              <a:rPr lang="ru-RU" dirty="0" smtClean="0"/>
              <a:t>«Поверил я алгеброй гармонию»?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33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7851648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логических умозаключений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40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762001"/>
            <a:ext cx="6934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060848"/>
            <a:ext cx="70866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                               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700808"/>
            <a:ext cx="6336704" cy="14184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Переход от общих утверждений к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частным называется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                                              </a:t>
            </a:r>
          </a:p>
          <a:p>
            <a:r>
              <a:rPr lang="ru-RU" b="1" i="1" dirty="0" smtClean="0"/>
              <a:t>                                            </a:t>
            </a:r>
            <a:r>
              <a:rPr lang="ru-RU" sz="2400" b="1" i="1" dirty="0" smtClean="0">
                <a:solidFill>
                  <a:srgbClr val="C00000"/>
                </a:solidFill>
              </a:rPr>
              <a:t>дедукцией.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9246" y="3735521"/>
            <a:ext cx="6336704" cy="20665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В математике часто приходится от  частных утверждений переходить к общим,  т.е. использовать метод, противоположный дедуктивному, который называется </a:t>
            </a:r>
          </a:p>
          <a:p>
            <a:pPr lvl="0"/>
            <a:r>
              <a:rPr lang="ru-RU" sz="2400" b="1" i="1" dirty="0" smtClean="0">
                <a:solidFill>
                  <a:srgbClr val="C00000"/>
                </a:solidFill>
              </a:rPr>
              <a:t>                              индукцией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70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701</TotalTime>
  <Words>529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Поток</vt:lpstr>
      <vt:lpstr>Документ</vt:lpstr>
      <vt:lpstr>«Число есть слово  неизреченное» (Законы математики и литературы в жизни)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логических умозаключений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Математической Индукции</dc:title>
  <dc:creator>Spawn Dark</dc:creator>
  <cp:lastModifiedBy>я</cp:lastModifiedBy>
  <cp:revision>87</cp:revision>
  <cp:lastPrinted>2013-03-14T04:23:16Z</cp:lastPrinted>
  <dcterms:created xsi:type="dcterms:W3CDTF">2011-04-08T19:25:41Z</dcterms:created>
  <dcterms:modified xsi:type="dcterms:W3CDTF">2013-04-10T09:35:37Z</dcterms:modified>
</cp:coreProperties>
</file>