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68" r:id="rId2"/>
    <p:sldId id="269" r:id="rId3"/>
    <p:sldId id="270" r:id="rId4"/>
    <p:sldId id="271" r:id="rId5"/>
    <p:sldId id="272" r:id="rId6"/>
    <p:sldId id="273" r:id="rId7"/>
    <p:sldId id="274" r:id="rId8"/>
    <p:sldId id="275" r:id="rId9"/>
    <p:sldId id="276" r:id="rId10"/>
    <p:sldId id="277" r:id="rId11"/>
    <p:sldId id="278" r:id="rId12"/>
    <p:sldId id="279" r:id="rId13"/>
    <p:sldId id="280" r:id="rId14"/>
    <p:sldId id="256" r:id="rId15"/>
    <p:sldId id="257" r:id="rId16"/>
    <p:sldId id="258" r:id="rId17"/>
    <p:sldId id="259" r:id="rId18"/>
    <p:sldId id="260" r:id="rId19"/>
    <p:sldId id="261" r:id="rId20"/>
    <p:sldId id="262" r:id="rId21"/>
    <p:sldId id="263" r:id="rId22"/>
    <p:sldId id="264" r:id="rId23"/>
    <p:sldId id="265" r:id="rId24"/>
    <p:sldId id="266" r:id="rId25"/>
    <p:sldId id="267" r:id="rId26"/>
    <p:sldId id="281" r:id="rId27"/>
    <p:sldId id="282" r:id="rId28"/>
    <p:sldId id="283" r:id="rId29"/>
    <p:sldId id="284" r:id="rId30"/>
    <p:sldId id="285"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05" autoAdjust="0"/>
  </p:normalViewPr>
  <p:slideViewPr>
    <p:cSldViewPr>
      <p:cViewPr varScale="1">
        <p:scale>
          <a:sx n="51" d="100"/>
          <a:sy n="51" d="100"/>
        </p:scale>
        <p:origin x="-1243"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7B3F5E-C33C-482E-98B4-0C8FEB80CC11}" type="datetimeFigureOut">
              <a:rPr lang="ru-RU" smtClean="0"/>
              <a:t>07.04.2013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3D1BB1-60B0-4668-BDD1-0979D7FB2A88}" type="slidenum">
              <a:rPr lang="ru-RU" smtClean="0"/>
              <a:t>‹#›</a:t>
            </a:fld>
            <a:endParaRPr lang="ru-RU"/>
          </a:p>
        </p:txBody>
      </p:sp>
    </p:spTree>
    <p:extLst>
      <p:ext uri="{BB962C8B-B14F-4D97-AF65-F5344CB8AC3E}">
        <p14:creationId xmlns:p14="http://schemas.microsoft.com/office/powerpoint/2010/main" val="51266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a:t>
            </a:r>
            <a:endParaRPr lang="ru-RU" dirty="0"/>
          </a:p>
        </p:txBody>
      </p:sp>
      <p:sp>
        <p:nvSpPr>
          <p:cNvPr id="4" name="Номер слайда 3"/>
          <p:cNvSpPr>
            <a:spLocks noGrp="1"/>
          </p:cNvSpPr>
          <p:nvPr>
            <p:ph type="sldNum" sz="quarter" idx="10"/>
          </p:nvPr>
        </p:nvSpPr>
        <p:spPr/>
        <p:txBody>
          <a:bodyPr/>
          <a:lstStyle/>
          <a:p>
            <a:fld id="{743D1BB1-60B0-4668-BDD1-0979D7FB2A88}" type="slidenum">
              <a:rPr lang="ru-RU" smtClean="0"/>
              <a:t>14</a:t>
            </a:fld>
            <a:endParaRPr lang="ru-RU"/>
          </a:p>
        </p:txBody>
      </p:sp>
    </p:spTree>
    <p:extLst>
      <p:ext uri="{BB962C8B-B14F-4D97-AF65-F5344CB8AC3E}">
        <p14:creationId xmlns:p14="http://schemas.microsoft.com/office/powerpoint/2010/main" val="2472917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7A801FE-1CDC-460E-8569-4D4ABEBFFE3F}" type="datetimeFigureOut">
              <a:rPr lang="ru-RU" smtClean="0"/>
              <a:t>07.04.2013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2129158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A801FE-1CDC-460E-8569-4D4ABEBFFE3F}" type="datetimeFigureOut">
              <a:rPr lang="ru-RU" smtClean="0"/>
              <a:t>07.04.2013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1031982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A801FE-1CDC-460E-8569-4D4ABEBFFE3F}" type="datetimeFigureOut">
              <a:rPr lang="ru-RU" smtClean="0"/>
              <a:t>07.04.2013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33797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A801FE-1CDC-460E-8569-4D4ABEBFFE3F}" type="datetimeFigureOut">
              <a:rPr lang="ru-RU" smtClean="0"/>
              <a:t>07.04.2013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2635171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7A801FE-1CDC-460E-8569-4D4ABEBFFE3F}" type="datetimeFigureOut">
              <a:rPr lang="ru-RU" smtClean="0"/>
              <a:t>07.04.2013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1632497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7A801FE-1CDC-460E-8569-4D4ABEBFFE3F}" type="datetimeFigureOut">
              <a:rPr lang="ru-RU" smtClean="0"/>
              <a:t>07.04.2013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2741555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7A801FE-1CDC-460E-8569-4D4ABEBFFE3F}" type="datetimeFigureOut">
              <a:rPr lang="ru-RU" smtClean="0"/>
              <a:t>07.04.2013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2630018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7A801FE-1CDC-460E-8569-4D4ABEBFFE3F}" type="datetimeFigureOut">
              <a:rPr lang="ru-RU" smtClean="0"/>
              <a:t>07.04.2013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1431425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7A801FE-1CDC-460E-8569-4D4ABEBFFE3F}" type="datetimeFigureOut">
              <a:rPr lang="ru-RU" smtClean="0"/>
              <a:t>07.04.2013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1580427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7A801FE-1CDC-460E-8569-4D4ABEBFFE3F}" type="datetimeFigureOut">
              <a:rPr lang="ru-RU" smtClean="0"/>
              <a:t>07.04.2013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3542970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7A801FE-1CDC-460E-8569-4D4ABEBFFE3F}" type="datetimeFigureOut">
              <a:rPr lang="ru-RU" smtClean="0"/>
              <a:t>07.04.2013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33B06C5-652A-474A-802E-82AC559161FD}" type="slidenum">
              <a:rPr lang="ru-RU" smtClean="0"/>
              <a:t>‹#›</a:t>
            </a:fld>
            <a:endParaRPr lang="ru-RU"/>
          </a:p>
        </p:txBody>
      </p:sp>
    </p:spTree>
    <p:extLst>
      <p:ext uri="{BB962C8B-B14F-4D97-AF65-F5344CB8AC3E}">
        <p14:creationId xmlns:p14="http://schemas.microsoft.com/office/powerpoint/2010/main" val="3022720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A801FE-1CDC-460E-8569-4D4ABEBFFE3F}" type="datetimeFigureOut">
              <a:rPr lang="ru-RU" smtClean="0"/>
              <a:t>07.04.2013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3B06C5-652A-474A-802E-82AC559161FD}" type="slidenum">
              <a:rPr lang="ru-RU" smtClean="0"/>
              <a:t>‹#›</a:t>
            </a:fld>
            <a:endParaRPr lang="ru-RU"/>
          </a:p>
        </p:txBody>
      </p:sp>
    </p:spTree>
    <p:extLst>
      <p:ext uri="{BB962C8B-B14F-4D97-AF65-F5344CB8AC3E}">
        <p14:creationId xmlns:p14="http://schemas.microsoft.com/office/powerpoint/2010/main" val="235868808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28800"/>
          </a:xfrm>
          <a:solidFill>
            <a:srgbClr val="92D050"/>
          </a:solidFill>
        </p:spPr>
        <p:txBody>
          <a:bodyPr/>
          <a:lstStyle/>
          <a:p>
            <a:endParaRPr lang="ru-RU" dirty="0"/>
          </a:p>
        </p:txBody>
      </p:sp>
      <p:sp>
        <p:nvSpPr>
          <p:cNvPr id="3" name="Объект 2"/>
          <p:cNvSpPr>
            <a:spLocks noGrp="1"/>
          </p:cNvSpPr>
          <p:nvPr>
            <p:ph idx="1"/>
          </p:nvPr>
        </p:nvSpPr>
        <p:spPr>
          <a:xfrm>
            <a:off x="0" y="1628800"/>
            <a:ext cx="9144000" cy="5229200"/>
          </a:xfrm>
          <a:solidFill>
            <a:srgbClr val="92D050"/>
          </a:solidFill>
        </p:spPr>
        <p:txBody>
          <a:bodyPr/>
          <a:lstStyle/>
          <a:p>
            <a:endParaRPr lang="ru-RU" dirty="0"/>
          </a:p>
        </p:txBody>
      </p:sp>
    </p:spTree>
    <p:extLst>
      <p:ext uri="{BB962C8B-B14F-4D97-AF65-F5344CB8AC3E}">
        <p14:creationId xmlns:p14="http://schemas.microsoft.com/office/powerpoint/2010/main" val="20225468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lstStyle/>
          <a:p>
            <a:endParaRPr lang="ru-RU" dirty="0"/>
          </a:p>
        </p:txBody>
      </p:sp>
      <p:sp>
        <p:nvSpPr>
          <p:cNvPr id="3" name="Объект 2"/>
          <p:cNvSpPr>
            <a:spLocks noGrp="1"/>
          </p:cNvSpPr>
          <p:nvPr>
            <p:ph idx="1"/>
          </p:nvPr>
        </p:nvSpPr>
        <p:spPr>
          <a:xfrm>
            <a:off x="0" y="1412776"/>
            <a:ext cx="9144000" cy="5445224"/>
          </a:xfrm>
          <a:solidFill>
            <a:srgbClr val="92D050"/>
          </a:solidFill>
        </p:spPr>
        <p:txBody>
          <a:bodyPr/>
          <a:lstStyle/>
          <a:p>
            <a:endParaRPr lang="ru-RU" dirty="0"/>
          </a:p>
        </p:txBody>
      </p:sp>
    </p:spTree>
    <p:extLst>
      <p:ext uri="{BB962C8B-B14F-4D97-AF65-F5344CB8AC3E}">
        <p14:creationId xmlns:p14="http://schemas.microsoft.com/office/powerpoint/2010/main" val="25511512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0"/>
            <a:ext cx="9144000" cy="836712"/>
          </a:xfrm>
          <a:solidFill>
            <a:srgbClr val="00B050"/>
          </a:solidFill>
        </p:spPr>
        <p:txBody>
          <a:bodyPr>
            <a:normAutofit/>
          </a:bodyPr>
          <a:lstStyle/>
          <a:p>
            <a:pPr algn="l"/>
            <a:r>
              <a:rPr lang="en-US" sz="2800" b="1" i="1" dirty="0" smtClean="0">
                <a:solidFill>
                  <a:schemeClr val="bg1"/>
                </a:solidFill>
                <a:latin typeface="Times New Roman" pitchFamily="18" charset="0"/>
                <a:cs typeface="Times New Roman" pitchFamily="18" charset="0"/>
              </a:rPr>
              <a:t>Complete using the correct form of the words in bold.</a:t>
            </a:r>
            <a:endParaRPr lang="ru-RU" sz="3200" b="1" i="1" dirty="0">
              <a:solidFill>
                <a:schemeClr val="bg1"/>
              </a:solidFill>
              <a:latin typeface="Times New Roman" pitchFamily="18" charset="0"/>
              <a:cs typeface="Times New Roman" pitchFamily="18" charset="0"/>
            </a:endParaRPr>
          </a:p>
        </p:txBody>
      </p:sp>
      <p:sp>
        <p:nvSpPr>
          <p:cNvPr id="5" name="Объект 4"/>
          <p:cNvSpPr>
            <a:spLocks noGrp="1"/>
          </p:cNvSpPr>
          <p:nvPr>
            <p:ph idx="1"/>
          </p:nvPr>
        </p:nvSpPr>
        <p:spPr>
          <a:xfrm>
            <a:off x="0" y="836712"/>
            <a:ext cx="9144000" cy="6021288"/>
          </a:xfrm>
          <a:solidFill>
            <a:srgbClr val="92D050"/>
          </a:solidFill>
        </p:spPr>
        <p:txBody>
          <a:bodyPr>
            <a:normAutofit/>
          </a:bodyPr>
          <a:lstStyle/>
          <a:p>
            <a:pPr marL="0" indent="0" algn="ctr">
              <a:buNone/>
            </a:pPr>
            <a:r>
              <a:rPr lang="en-US" sz="2800" b="1" dirty="0" smtClean="0">
                <a:solidFill>
                  <a:schemeClr val="bg1"/>
                </a:solidFill>
                <a:latin typeface="Times New Roman" pitchFamily="18" charset="0"/>
                <a:cs typeface="Times New Roman" pitchFamily="18" charset="0"/>
              </a:rPr>
              <a:t>Being an only child</a:t>
            </a:r>
          </a:p>
          <a:p>
            <a:pPr marL="0" indent="0">
              <a:buNone/>
            </a:pPr>
            <a:r>
              <a:rPr lang="en-US" sz="2800" dirty="0" smtClean="0">
                <a:solidFill>
                  <a:schemeClr val="bg1"/>
                </a:solidFill>
                <a:latin typeface="Times New Roman" pitchFamily="18" charset="0"/>
                <a:cs typeface="Times New Roman" pitchFamily="18" charset="0"/>
              </a:rPr>
              <a:t>I’m an only child. People often say to me:</a:t>
            </a:r>
          </a:p>
          <a:p>
            <a:pPr marL="0" indent="0">
              <a:buNone/>
            </a:pPr>
            <a:r>
              <a:rPr lang="en-US" sz="2800" dirty="0" smtClean="0">
                <a:solidFill>
                  <a:schemeClr val="bg1"/>
                </a:solidFill>
                <a:latin typeface="Times New Roman" pitchFamily="18" charset="0"/>
                <a:cs typeface="Times New Roman" pitchFamily="18" charset="0"/>
              </a:rPr>
              <a:t>“Wouldn’t you be a lot happier if you </a:t>
            </a:r>
            <a:r>
              <a:rPr lang="en-US" sz="2800" b="1" dirty="0" smtClean="0">
                <a:solidFill>
                  <a:schemeClr val="bg1"/>
                </a:solidFill>
                <a:latin typeface="Times New Roman" pitchFamily="18" charset="0"/>
                <a:cs typeface="Times New Roman" pitchFamily="18" charset="0"/>
              </a:rPr>
              <a:t>(1) </a:t>
            </a:r>
            <a:r>
              <a:rPr lang="en-US" sz="2800"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HAVE</a:t>
            </a:r>
            <a:endParaRPr lang="en-US" sz="2800" dirty="0" smtClean="0">
              <a:solidFill>
                <a:schemeClr val="bg1"/>
              </a:solidFill>
              <a:latin typeface="Times New Roman" pitchFamily="18" charset="0"/>
              <a:cs typeface="Times New Roman" pitchFamily="18" charset="0"/>
            </a:endParaRPr>
          </a:p>
          <a:p>
            <a:pPr marL="0" indent="0">
              <a:buNone/>
            </a:pPr>
            <a:r>
              <a:rPr lang="en-US" sz="2800" dirty="0" smtClean="0">
                <a:solidFill>
                  <a:schemeClr val="bg1"/>
                </a:solidFill>
                <a:latin typeface="Times New Roman" pitchFamily="18" charset="0"/>
                <a:cs typeface="Times New Roman" pitchFamily="18" charset="0"/>
              </a:rPr>
              <a:t>brothers or sisters?” but I don’t see it like that.</a:t>
            </a:r>
          </a:p>
          <a:p>
            <a:pPr marL="0" indent="0">
              <a:buNone/>
            </a:pPr>
            <a:r>
              <a:rPr lang="en-US" sz="2800" dirty="0" smtClean="0">
                <a:solidFill>
                  <a:schemeClr val="bg1"/>
                </a:solidFill>
                <a:latin typeface="Times New Roman" pitchFamily="18" charset="0"/>
                <a:cs typeface="Times New Roman" pitchFamily="18" charset="0"/>
              </a:rPr>
              <a:t>It’s true that if I had a brother or sister, I </a:t>
            </a:r>
            <a:r>
              <a:rPr lang="en-US" sz="2800" b="1" dirty="0" smtClean="0">
                <a:solidFill>
                  <a:schemeClr val="bg1"/>
                </a:solidFill>
                <a:latin typeface="Times New Roman" pitchFamily="18" charset="0"/>
                <a:cs typeface="Times New Roman" pitchFamily="18" charset="0"/>
              </a:rPr>
              <a:t>(2) </a:t>
            </a:r>
            <a:r>
              <a:rPr lang="en-US" sz="2800"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HAVE</a:t>
            </a:r>
          </a:p>
          <a:p>
            <a:pPr marL="0" indent="0">
              <a:buNone/>
            </a:pPr>
            <a:r>
              <a:rPr lang="en-US" sz="2800" dirty="0">
                <a:solidFill>
                  <a:schemeClr val="bg1"/>
                </a:solidFill>
                <a:latin typeface="Times New Roman" pitchFamily="18" charset="0"/>
                <a:cs typeface="Times New Roman" pitchFamily="18" charset="0"/>
              </a:rPr>
              <a:t>s</a:t>
            </a:r>
            <a:r>
              <a:rPr lang="en-US" sz="2800" dirty="0" smtClean="0">
                <a:solidFill>
                  <a:schemeClr val="bg1"/>
                </a:solidFill>
                <a:latin typeface="Times New Roman" pitchFamily="18" charset="0"/>
                <a:cs typeface="Times New Roman" pitchFamily="18" charset="0"/>
              </a:rPr>
              <a:t>omeone closer to my own age to talk and to play</a:t>
            </a:r>
          </a:p>
          <a:p>
            <a:pPr marL="0" indent="0">
              <a:buNone/>
            </a:pPr>
            <a:r>
              <a:rPr lang="en-US" sz="2800" dirty="0">
                <a:solidFill>
                  <a:schemeClr val="bg1"/>
                </a:solidFill>
                <a:latin typeface="Times New Roman" pitchFamily="18" charset="0"/>
                <a:cs typeface="Times New Roman" pitchFamily="18" charset="0"/>
              </a:rPr>
              <a:t>w</a:t>
            </a:r>
            <a:r>
              <a:rPr lang="en-US" sz="2800" dirty="0" smtClean="0">
                <a:solidFill>
                  <a:schemeClr val="bg1"/>
                </a:solidFill>
                <a:latin typeface="Times New Roman" pitchFamily="18" charset="0"/>
                <a:cs typeface="Times New Roman" pitchFamily="18" charset="0"/>
              </a:rPr>
              <a:t>ith at home, but I don’t think that’s very</a:t>
            </a:r>
          </a:p>
          <a:p>
            <a:pPr marL="0" indent="0">
              <a:buNone/>
            </a:pPr>
            <a:r>
              <a:rPr lang="en-US" sz="2800" dirty="0">
                <a:solidFill>
                  <a:schemeClr val="bg1"/>
                </a:solidFill>
                <a:latin typeface="Times New Roman" pitchFamily="18" charset="0"/>
                <a:cs typeface="Times New Roman" pitchFamily="18" charset="0"/>
              </a:rPr>
              <a:t>i</a:t>
            </a:r>
            <a:r>
              <a:rPr lang="en-US" sz="2800" dirty="0" smtClean="0">
                <a:solidFill>
                  <a:schemeClr val="bg1"/>
                </a:solidFill>
                <a:latin typeface="Times New Roman" pitchFamily="18" charset="0"/>
                <a:cs typeface="Times New Roman" pitchFamily="18" charset="0"/>
              </a:rPr>
              <a:t>mportant  </a:t>
            </a:r>
            <a:r>
              <a:rPr lang="en-US" sz="2800" b="1" dirty="0" smtClean="0">
                <a:solidFill>
                  <a:schemeClr val="bg1"/>
                </a:solidFill>
                <a:latin typeface="Times New Roman" pitchFamily="18" charset="0"/>
                <a:cs typeface="Times New Roman" pitchFamily="18" charset="0"/>
              </a:rPr>
              <a:t>(3) </a:t>
            </a:r>
            <a:r>
              <a:rPr lang="en-US" sz="2800" dirty="0" smtClean="0">
                <a:solidFill>
                  <a:schemeClr val="bg1"/>
                </a:solidFill>
                <a:latin typeface="Times New Roman" pitchFamily="18" charset="0"/>
                <a:cs typeface="Times New Roman" pitchFamily="18" charset="0"/>
              </a:rPr>
              <a:t>….. you have close friends, which   </a:t>
            </a:r>
            <a:r>
              <a:rPr lang="en-US" sz="2800" b="1" dirty="0" smtClean="0">
                <a:solidFill>
                  <a:schemeClr val="bg1"/>
                </a:solidFill>
                <a:latin typeface="Times New Roman" pitchFamily="18" charset="0"/>
                <a:cs typeface="Times New Roman" pitchFamily="18" charset="0"/>
              </a:rPr>
              <a:t>PROVIDE</a:t>
            </a:r>
            <a:endParaRPr lang="en-US" sz="2800" dirty="0" smtClean="0">
              <a:solidFill>
                <a:schemeClr val="bg1"/>
              </a:solidFill>
              <a:latin typeface="Times New Roman" pitchFamily="18" charset="0"/>
              <a:cs typeface="Times New Roman" pitchFamily="18" charset="0"/>
            </a:endParaRPr>
          </a:p>
          <a:p>
            <a:pPr marL="0" indent="0">
              <a:buNone/>
            </a:pPr>
            <a:r>
              <a:rPr lang="en-US" sz="2800" dirty="0" smtClean="0">
                <a:solidFill>
                  <a:schemeClr val="bg1"/>
                </a:solidFill>
                <a:latin typeface="Times New Roman" pitchFamily="18" charset="0"/>
                <a:cs typeface="Times New Roman" pitchFamily="18" charset="0"/>
              </a:rPr>
              <a:t>I do. If my parents had more children, they    </a:t>
            </a:r>
          </a:p>
          <a:p>
            <a:pPr marL="0" indent="0">
              <a:buNone/>
            </a:pPr>
            <a:r>
              <a:rPr lang="en-US" sz="2800" dirty="0" smtClean="0">
                <a:solidFill>
                  <a:schemeClr val="bg1"/>
                </a:solidFill>
                <a:latin typeface="Times New Roman" pitchFamily="18" charset="0"/>
                <a:cs typeface="Times New Roman" pitchFamily="18" charset="0"/>
              </a:rPr>
              <a:t>(</a:t>
            </a:r>
            <a:r>
              <a:rPr lang="en-US" sz="2800" b="1" dirty="0" smtClean="0">
                <a:solidFill>
                  <a:schemeClr val="bg1"/>
                </a:solidFill>
                <a:latin typeface="Times New Roman" pitchFamily="18" charset="0"/>
                <a:cs typeface="Times New Roman" pitchFamily="18" charset="0"/>
              </a:rPr>
              <a:t>4) </a:t>
            </a:r>
            <a:r>
              <a:rPr lang="en-US" sz="2800" dirty="0" smtClean="0">
                <a:solidFill>
                  <a:schemeClr val="bg1"/>
                </a:solidFill>
                <a:latin typeface="Times New Roman" pitchFamily="18" charset="0"/>
                <a:cs typeface="Times New Roman" pitchFamily="18" charset="0"/>
              </a:rPr>
              <a:t>.... to spend so much time with me.            </a:t>
            </a:r>
            <a:r>
              <a:rPr lang="en-US" sz="2800" b="1" dirty="0" smtClean="0">
                <a:solidFill>
                  <a:schemeClr val="bg1"/>
                </a:solidFill>
                <a:latin typeface="Times New Roman" pitchFamily="18" charset="0"/>
                <a:cs typeface="Times New Roman" pitchFamily="18" charset="0"/>
              </a:rPr>
              <a:t>NOT BE ABLE</a:t>
            </a:r>
          </a:p>
          <a:p>
            <a:pPr marL="0" indent="0">
              <a:buNone/>
            </a:pPr>
            <a:r>
              <a:rPr lang="en-US" sz="2800" dirty="0" smtClean="0">
                <a:solidFill>
                  <a:schemeClr val="bg1"/>
                </a:solidFill>
                <a:latin typeface="Times New Roman" pitchFamily="18" charset="0"/>
                <a:cs typeface="Times New Roman" pitchFamily="18" charset="0"/>
              </a:rPr>
              <a:t>And we have great fun together! Also, if I had                            </a:t>
            </a:r>
            <a:r>
              <a:rPr lang="en-US"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3608500080"/>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0"/>
            <a:ext cx="9144000" cy="3068960"/>
          </a:xfrm>
          <a:solidFill>
            <a:srgbClr val="92D050"/>
          </a:solidFill>
        </p:spPr>
        <p:txBody>
          <a:bodyPr>
            <a:normAutofit/>
          </a:bodyPr>
          <a:lstStyle/>
          <a:p>
            <a:pPr algn="l"/>
            <a:r>
              <a:rPr lang="en-US" sz="2800" dirty="0" smtClean="0">
                <a:solidFill>
                  <a:schemeClr val="bg1"/>
                </a:solidFill>
                <a:latin typeface="Times New Roman" pitchFamily="18" charset="0"/>
                <a:cs typeface="Times New Roman" pitchFamily="18" charset="0"/>
              </a:rPr>
              <a:t>a brother or sister, I </a:t>
            </a:r>
            <a:r>
              <a:rPr lang="en-US" sz="2800" b="1" dirty="0" smtClean="0">
                <a:solidFill>
                  <a:schemeClr val="bg1"/>
                </a:solidFill>
                <a:latin typeface="Times New Roman" pitchFamily="18" charset="0"/>
                <a:cs typeface="Times New Roman" pitchFamily="18" charset="0"/>
              </a:rPr>
              <a:t>(5) </a:t>
            </a:r>
            <a:r>
              <a:rPr lang="en-US" sz="2800" dirty="0" smtClean="0">
                <a:solidFill>
                  <a:schemeClr val="bg1"/>
                </a:solidFill>
                <a:latin typeface="Times New Roman" pitchFamily="18" charset="0"/>
                <a:cs typeface="Times New Roman" pitchFamily="18" charset="0"/>
              </a:rPr>
              <a:t>….. share a bedroom          </a:t>
            </a:r>
            <a:r>
              <a:rPr lang="en-US" sz="2800" b="1" dirty="0" smtClean="0">
                <a:solidFill>
                  <a:schemeClr val="bg1"/>
                </a:solidFill>
                <a:latin typeface="Times New Roman" pitchFamily="18" charset="0"/>
                <a:cs typeface="Times New Roman" pitchFamily="18" charset="0"/>
              </a:rPr>
              <a:t>HAVE TO</a:t>
            </a:r>
            <a:br>
              <a:rPr lang="en-US" sz="2800" b="1" dirty="0" smtClean="0">
                <a:solidFill>
                  <a:schemeClr val="bg1"/>
                </a:solidFill>
                <a:latin typeface="Times New Roman" pitchFamily="18" charset="0"/>
                <a:cs typeface="Times New Roman" pitchFamily="18" charset="0"/>
              </a:rPr>
            </a:br>
            <a:r>
              <a:rPr lang="en-US" sz="2800" dirty="0" smtClean="0">
                <a:solidFill>
                  <a:schemeClr val="bg1"/>
                </a:solidFill>
                <a:latin typeface="Times New Roman" pitchFamily="18" charset="0"/>
                <a:cs typeface="Times New Roman" pitchFamily="18" charset="0"/>
              </a:rPr>
              <a:t>with them. That might be fun, but what would</a:t>
            </a:r>
            <a:br>
              <a:rPr lang="en-US" sz="2800" dirty="0" smtClean="0">
                <a:solidFill>
                  <a:schemeClr val="bg1"/>
                </a:solidFill>
                <a:latin typeface="Times New Roman" pitchFamily="18" charset="0"/>
                <a:cs typeface="Times New Roman" pitchFamily="18" charset="0"/>
              </a:rPr>
            </a:br>
            <a:r>
              <a:rPr lang="en-US" sz="2800" dirty="0" smtClean="0">
                <a:solidFill>
                  <a:schemeClr val="bg1"/>
                </a:solidFill>
                <a:latin typeface="Times New Roman" pitchFamily="18" charset="0"/>
                <a:cs typeface="Times New Roman" pitchFamily="18" charset="0"/>
              </a:rPr>
              <a:t>happen if I </a:t>
            </a:r>
            <a:r>
              <a:rPr lang="en-US" sz="2800" b="1" dirty="0" smtClean="0">
                <a:solidFill>
                  <a:schemeClr val="bg1"/>
                </a:solidFill>
                <a:latin typeface="Times New Roman" pitchFamily="18" charset="0"/>
                <a:cs typeface="Times New Roman" pitchFamily="18" charset="0"/>
              </a:rPr>
              <a:t>(6) </a:t>
            </a:r>
            <a:r>
              <a:rPr lang="en-US" sz="2800" dirty="0" smtClean="0">
                <a:solidFill>
                  <a:schemeClr val="bg1"/>
                </a:solidFill>
                <a:latin typeface="Times New Roman" pitchFamily="18" charset="0"/>
                <a:cs typeface="Times New Roman" pitchFamily="18" charset="0"/>
              </a:rPr>
              <a:t>….. </a:t>
            </a:r>
            <a:r>
              <a:rPr lang="en-US" sz="2800" dirty="0">
                <a:solidFill>
                  <a:schemeClr val="bg1"/>
                </a:solidFill>
                <a:latin typeface="Times New Roman" pitchFamily="18" charset="0"/>
                <a:cs typeface="Times New Roman" pitchFamily="18" charset="0"/>
              </a:rPr>
              <a:t>t</a:t>
            </a:r>
            <a:r>
              <a:rPr lang="en-US" sz="2800" dirty="0" smtClean="0">
                <a:solidFill>
                  <a:schemeClr val="bg1"/>
                </a:solidFill>
                <a:latin typeface="Times New Roman" pitchFamily="18" charset="0"/>
                <a:cs typeface="Times New Roman" pitchFamily="18" charset="0"/>
              </a:rPr>
              <a:t>o play my CDs and he or         </a:t>
            </a:r>
            <a:r>
              <a:rPr lang="en-US" sz="2800" b="1" dirty="0" smtClean="0">
                <a:solidFill>
                  <a:schemeClr val="bg1"/>
                </a:solidFill>
                <a:latin typeface="Times New Roman" pitchFamily="18" charset="0"/>
                <a:cs typeface="Times New Roman" pitchFamily="18" charset="0"/>
              </a:rPr>
              <a:t>WANT </a:t>
            </a:r>
            <a:br>
              <a:rPr lang="en-US" sz="2800" b="1" dirty="0" smtClean="0">
                <a:solidFill>
                  <a:schemeClr val="bg1"/>
                </a:solidFill>
                <a:latin typeface="Times New Roman" pitchFamily="18" charset="0"/>
                <a:cs typeface="Times New Roman" pitchFamily="18" charset="0"/>
              </a:rPr>
            </a:br>
            <a:r>
              <a:rPr lang="en-US" sz="2800" dirty="0" smtClean="0">
                <a:solidFill>
                  <a:schemeClr val="bg1"/>
                </a:solidFill>
                <a:latin typeface="Times New Roman" pitchFamily="18" charset="0"/>
                <a:cs typeface="Times New Roman" pitchFamily="18" charset="0"/>
              </a:rPr>
              <a:t>she had to study? No – I don’t want a brother</a:t>
            </a:r>
            <a:br>
              <a:rPr lang="en-US" sz="2800" dirty="0" smtClean="0">
                <a:solidFill>
                  <a:schemeClr val="bg1"/>
                </a:solidFill>
                <a:latin typeface="Times New Roman" pitchFamily="18" charset="0"/>
                <a:cs typeface="Times New Roman" pitchFamily="18" charset="0"/>
              </a:rPr>
            </a:br>
            <a:r>
              <a:rPr lang="en-US" sz="2800" dirty="0" smtClean="0">
                <a:solidFill>
                  <a:schemeClr val="bg1"/>
                </a:solidFill>
                <a:latin typeface="Times New Roman" pitchFamily="18" charset="0"/>
                <a:cs typeface="Times New Roman" pitchFamily="18" charset="0"/>
              </a:rPr>
              <a:t>or sister, unless it </a:t>
            </a:r>
            <a:r>
              <a:rPr lang="en-US" sz="2800" b="1" dirty="0" smtClean="0">
                <a:solidFill>
                  <a:schemeClr val="bg1"/>
                </a:solidFill>
                <a:latin typeface="Times New Roman" pitchFamily="18" charset="0"/>
                <a:cs typeface="Times New Roman" pitchFamily="18" charset="0"/>
              </a:rPr>
              <a:t>(7) </a:t>
            </a:r>
            <a:r>
              <a:rPr lang="en-US" sz="2800" dirty="0" smtClean="0">
                <a:solidFill>
                  <a:schemeClr val="bg1"/>
                </a:solidFill>
                <a:latin typeface="Times New Roman" pitchFamily="18" charset="0"/>
                <a:cs typeface="Times New Roman" pitchFamily="18" charset="0"/>
              </a:rPr>
              <a:t>…. </a:t>
            </a:r>
            <a:r>
              <a:rPr lang="en-US" sz="2800" dirty="0">
                <a:solidFill>
                  <a:schemeClr val="bg1"/>
                </a:solidFill>
                <a:latin typeface="Times New Roman" pitchFamily="18" charset="0"/>
                <a:cs typeface="Times New Roman" pitchFamily="18" charset="0"/>
              </a:rPr>
              <a:t>o</a:t>
            </a:r>
            <a:r>
              <a:rPr lang="en-US" sz="2800" dirty="0" smtClean="0">
                <a:solidFill>
                  <a:schemeClr val="bg1"/>
                </a:solidFill>
                <a:latin typeface="Times New Roman" pitchFamily="18" charset="0"/>
                <a:cs typeface="Times New Roman" pitchFamily="18" charset="0"/>
              </a:rPr>
              <a:t>f course. In that case,     </a:t>
            </a:r>
            <a:r>
              <a:rPr lang="en-US" sz="2800" b="1" dirty="0" smtClean="0">
                <a:solidFill>
                  <a:schemeClr val="bg1"/>
                </a:solidFill>
                <a:latin typeface="Times New Roman" pitchFamily="18" charset="0"/>
                <a:cs typeface="Times New Roman" pitchFamily="18" charset="0"/>
              </a:rPr>
              <a:t>HAPPEN</a:t>
            </a:r>
            <a:br>
              <a:rPr lang="en-US" sz="2800" b="1" dirty="0" smtClean="0">
                <a:solidFill>
                  <a:schemeClr val="bg1"/>
                </a:solidFill>
                <a:latin typeface="Times New Roman" pitchFamily="18" charset="0"/>
                <a:cs typeface="Times New Roman" pitchFamily="18" charset="0"/>
              </a:rPr>
            </a:br>
            <a:r>
              <a:rPr lang="en-US" sz="2800" dirty="0" smtClean="0">
                <a:solidFill>
                  <a:schemeClr val="bg1"/>
                </a:solidFill>
                <a:latin typeface="Times New Roman" pitchFamily="18" charset="0"/>
                <a:cs typeface="Times New Roman" pitchFamily="18" charset="0"/>
              </a:rPr>
              <a:t>it’s the best thing in the world!</a:t>
            </a:r>
            <a:endParaRPr lang="ru-RU" sz="2800" dirty="0">
              <a:solidFill>
                <a:schemeClr val="bg1"/>
              </a:solidFill>
              <a:latin typeface="Times New Roman" pitchFamily="18" charset="0"/>
              <a:cs typeface="Times New Roman" pitchFamily="18" charset="0"/>
            </a:endParaRPr>
          </a:p>
        </p:txBody>
      </p:sp>
      <p:sp>
        <p:nvSpPr>
          <p:cNvPr id="5" name="Объект 4"/>
          <p:cNvSpPr>
            <a:spLocks noGrp="1"/>
          </p:cNvSpPr>
          <p:nvPr>
            <p:ph idx="1"/>
          </p:nvPr>
        </p:nvSpPr>
        <p:spPr>
          <a:xfrm>
            <a:off x="0" y="3068960"/>
            <a:ext cx="9144000" cy="3789040"/>
          </a:xfrm>
          <a:solidFill>
            <a:srgbClr val="92D050"/>
          </a:solidFill>
        </p:spPr>
        <p:txBody>
          <a:bodyPr/>
          <a:lstStyle/>
          <a:p>
            <a:endParaRPr lang="ru-RU" dirty="0"/>
          </a:p>
        </p:txBody>
      </p:sp>
    </p:spTree>
    <p:extLst>
      <p:ext uri="{BB962C8B-B14F-4D97-AF65-F5344CB8AC3E}">
        <p14:creationId xmlns:p14="http://schemas.microsoft.com/office/powerpoint/2010/main" val="57607080"/>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lstStyle/>
          <a:p>
            <a:endParaRPr lang="ru-RU" dirty="0"/>
          </a:p>
        </p:txBody>
      </p:sp>
      <p:sp>
        <p:nvSpPr>
          <p:cNvPr id="3" name="Объект 2"/>
          <p:cNvSpPr>
            <a:spLocks noGrp="1"/>
          </p:cNvSpPr>
          <p:nvPr>
            <p:ph idx="1"/>
          </p:nvPr>
        </p:nvSpPr>
        <p:spPr>
          <a:xfrm>
            <a:off x="0" y="1412776"/>
            <a:ext cx="9144000" cy="5445224"/>
          </a:xfrm>
          <a:solidFill>
            <a:srgbClr val="92D050"/>
          </a:solidFill>
        </p:spPr>
        <p:txBody>
          <a:bodyPr/>
          <a:lstStyle/>
          <a:p>
            <a:endParaRPr lang="ru-RU" dirty="0"/>
          </a:p>
        </p:txBody>
      </p:sp>
    </p:spTree>
    <p:extLst>
      <p:ext uri="{BB962C8B-B14F-4D97-AF65-F5344CB8AC3E}">
        <p14:creationId xmlns:p14="http://schemas.microsoft.com/office/powerpoint/2010/main" val="2844863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2162721"/>
          </a:xfrm>
          <a:solidFill>
            <a:srgbClr val="92D050"/>
          </a:solidFill>
        </p:spPr>
        <p:txBody>
          <a:bodyPr>
            <a:normAutofit/>
          </a:bodyPr>
          <a:lstStyle/>
          <a:p>
            <a:pPr algn="l"/>
            <a:r>
              <a:rPr lang="ru-RU" sz="3200" b="1" dirty="0" smtClean="0">
                <a:solidFill>
                  <a:schemeClr val="bg1"/>
                </a:solidFill>
              </a:rPr>
              <a:t>1. </a:t>
            </a:r>
            <a:r>
              <a:rPr lang="en-US" sz="3200" b="1" dirty="0" smtClean="0">
                <a:solidFill>
                  <a:schemeClr val="bg1"/>
                </a:solidFill>
                <a:latin typeface="Times New Roman" pitchFamily="18" charset="0"/>
                <a:cs typeface="Times New Roman" pitchFamily="18" charset="0"/>
              </a:rPr>
              <a:t>What happens if you put plastic in the fire?</a:t>
            </a:r>
            <a:endParaRPr lang="ru-RU" sz="3200" b="1" dirty="0">
              <a:solidFill>
                <a:schemeClr val="bg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0" y="2132856"/>
            <a:ext cx="9144000" cy="4725144"/>
          </a:xfrm>
          <a:solidFill>
            <a:srgbClr val="92D050"/>
          </a:solidFill>
        </p:spPr>
        <p:txBody>
          <a:bodyPr/>
          <a:lstStyle/>
          <a:p>
            <a:pPr marL="514350" indent="-514350" algn="just">
              <a:buAutoNum type="alphaLcParenR"/>
            </a:pPr>
            <a:r>
              <a:rPr lang="en-US" b="1" dirty="0" smtClean="0">
                <a:solidFill>
                  <a:schemeClr val="bg1"/>
                </a:solidFill>
                <a:latin typeface="Times New Roman" pitchFamily="18" charset="0"/>
                <a:cs typeface="Times New Roman" pitchFamily="18" charset="0"/>
              </a:rPr>
              <a:t>It would melt</a:t>
            </a:r>
          </a:p>
          <a:p>
            <a:pPr marL="514350" indent="-514350" algn="just">
              <a:buAutoNum type="alphaLcParenR"/>
            </a:pPr>
            <a:r>
              <a:rPr lang="en-US" b="1" dirty="0" smtClean="0">
                <a:solidFill>
                  <a:schemeClr val="bg1"/>
                </a:solidFill>
                <a:latin typeface="Times New Roman" pitchFamily="18" charset="0"/>
                <a:cs typeface="Times New Roman" pitchFamily="18" charset="0"/>
              </a:rPr>
              <a:t>It melts</a:t>
            </a:r>
          </a:p>
          <a:p>
            <a:pPr marL="514350" indent="-514350" algn="just">
              <a:buAutoNum type="alphaLcParenR"/>
            </a:pPr>
            <a:r>
              <a:rPr lang="en-US" b="1" dirty="0" smtClean="0">
                <a:solidFill>
                  <a:schemeClr val="bg1"/>
                </a:solidFill>
                <a:latin typeface="Times New Roman" pitchFamily="18" charset="0"/>
                <a:cs typeface="Times New Roman" pitchFamily="18" charset="0"/>
              </a:rPr>
              <a:t>It would have melt</a:t>
            </a:r>
          </a:p>
          <a:p>
            <a:pPr marL="514350" indent="-514350" algn="just">
              <a:buAutoNum type="alphaLcParenR"/>
            </a:pPr>
            <a:r>
              <a:rPr lang="en-US" b="1" dirty="0" smtClean="0">
                <a:solidFill>
                  <a:schemeClr val="bg1"/>
                </a:solidFill>
                <a:latin typeface="Times New Roman" pitchFamily="18" charset="0"/>
                <a:cs typeface="Times New Roman" pitchFamily="18" charset="0"/>
              </a:rPr>
              <a:t>It will melt</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957312301"/>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28800"/>
          </a:xfrm>
          <a:solidFill>
            <a:srgbClr val="92D050"/>
          </a:solidFill>
        </p:spPr>
        <p:txBody>
          <a:bodyPr>
            <a:normAutofit/>
          </a:bodyPr>
          <a:lstStyle/>
          <a:p>
            <a:pPr algn="l"/>
            <a:r>
              <a:rPr lang="en-US" sz="3200" b="1" dirty="0" smtClean="0">
                <a:solidFill>
                  <a:schemeClr val="bg1"/>
                </a:solidFill>
                <a:latin typeface="Times New Roman" pitchFamily="18" charset="0"/>
                <a:cs typeface="Times New Roman" pitchFamily="18" charset="0"/>
              </a:rPr>
              <a:t>2. What will you do if it rains tonight?</a:t>
            </a:r>
            <a:endParaRPr lang="ru-RU" sz="32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628800"/>
            <a:ext cx="9144000" cy="5229200"/>
          </a:xfrm>
          <a:solidFill>
            <a:srgbClr val="92D050"/>
          </a:solidFill>
        </p:spPr>
        <p:txBody>
          <a:bodyPr/>
          <a:lstStyle/>
          <a:p>
            <a:pPr marL="514350" indent="-514350">
              <a:buAutoNum type="alphaLcParenR"/>
            </a:pPr>
            <a:r>
              <a:rPr lang="en-US" b="1" dirty="0" smtClean="0">
                <a:solidFill>
                  <a:schemeClr val="bg1"/>
                </a:solidFill>
                <a:latin typeface="Times New Roman" pitchFamily="18" charset="0"/>
                <a:cs typeface="Times New Roman" pitchFamily="18" charset="0"/>
              </a:rPr>
              <a:t>I don’t go out</a:t>
            </a:r>
          </a:p>
          <a:p>
            <a:pPr marL="514350" indent="-514350">
              <a:buAutoNum type="alphaLcParenR"/>
            </a:pPr>
            <a:r>
              <a:rPr lang="en-US" b="1" dirty="0" smtClean="0">
                <a:solidFill>
                  <a:schemeClr val="bg1"/>
                </a:solidFill>
                <a:latin typeface="Times New Roman" pitchFamily="18" charset="0"/>
                <a:cs typeface="Times New Roman" pitchFamily="18" charset="0"/>
              </a:rPr>
              <a:t>I would go out</a:t>
            </a:r>
          </a:p>
          <a:p>
            <a:pPr marL="514350" indent="-514350">
              <a:buAutoNum type="alphaLcParenR"/>
            </a:pPr>
            <a:r>
              <a:rPr lang="en-US" b="1" dirty="0" smtClean="0">
                <a:solidFill>
                  <a:schemeClr val="bg1"/>
                </a:solidFill>
                <a:latin typeface="Times New Roman" pitchFamily="18" charset="0"/>
                <a:cs typeface="Times New Roman" pitchFamily="18" charset="0"/>
              </a:rPr>
              <a:t>I won’t go out</a:t>
            </a:r>
          </a:p>
          <a:p>
            <a:pPr marL="514350" indent="-514350">
              <a:buAutoNum type="alphaLcParenR"/>
            </a:pPr>
            <a:r>
              <a:rPr lang="en-US" b="1" dirty="0" smtClean="0">
                <a:solidFill>
                  <a:schemeClr val="bg1"/>
                </a:solidFill>
                <a:latin typeface="Times New Roman" pitchFamily="18" charset="0"/>
                <a:cs typeface="Times New Roman" pitchFamily="18" charset="0"/>
              </a:rPr>
              <a:t>I would have gone out</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400155014"/>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783830"/>
          </a:xfrm>
          <a:solidFill>
            <a:srgbClr val="92D050"/>
          </a:solidFill>
        </p:spPr>
        <p:txBody>
          <a:bodyPr>
            <a:normAutofit/>
          </a:bodyPr>
          <a:lstStyle/>
          <a:p>
            <a:pPr algn="l"/>
            <a:r>
              <a:rPr lang="en-US" sz="3200" b="1" dirty="0" smtClean="0">
                <a:solidFill>
                  <a:schemeClr val="bg1"/>
                </a:solidFill>
              </a:rPr>
              <a:t>3. </a:t>
            </a:r>
            <a:r>
              <a:rPr lang="en-US" sz="3200" b="1" dirty="0" smtClean="0">
                <a:solidFill>
                  <a:schemeClr val="bg1"/>
                </a:solidFill>
                <a:latin typeface="Times New Roman" pitchFamily="18" charset="0"/>
                <a:cs typeface="Times New Roman" pitchFamily="18" charset="0"/>
              </a:rPr>
              <a:t>What would you do if you won a billion dollars?</a:t>
            </a:r>
            <a:endParaRPr lang="ru-RU" sz="32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772816"/>
            <a:ext cx="9144000" cy="5085184"/>
          </a:xfrm>
          <a:solidFill>
            <a:srgbClr val="92D050"/>
          </a:solidFill>
        </p:spPr>
        <p:txBody>
          <a:bodyPr/>
          <a:lstStyle/>
          <a:p>
            <a:pPr marL="0" indent="0">
              <a:buNone/>
            </a:pPr>
            <a:r>
              <a:rPr lang="en-US" dirty="0" smtClean="0"/>
              <a:t>    </a:t>
            </a:r>
          </a:p>
          <a:p>
            <a:pPr marL="0" indent="0">
              <a:buNone/>
            </a:pPr>
            <a:r>
              <a:rPr lang="en-US" b="1" dirty="0" smtClean="0">
                <a:solidFill>
                  <a:schemeClr val="bg1"/>
                </a:solidFill>
              </a:rPr>
              <a:t>      a</a:t>
            </a:r>
            <a:r>
              <a:rPr lang="en-US" b="1" dirty="0" smtClean="0">
                <a:solidFill>
                  <a:schemeClr val="bg1"/>
                </a:solidFill>
                <a:latin typeface="Times New Roman" pitchFamily="18" charset="0"/>
                <a:cs typeface="Times New Roman" pitchFamily="18" charset="0"/>
              </a:rPr>
              <a:t>)  I will buy an island</a:t>
            </a:r>
          </a:p>
          <a:p>
            <a:pPr marL="0" indent="0">
              <a:buNone/>
            </a:pPr>
            <a:r>
              <a:rPr lang="en-US" b="1" dirty="0" smtClean="0">
                <a:solidFill>
                  <a:schemeClr val="bg1"/>
                </a:solidFill>
                <a:latin typeface="Times New Roman" pitchFamily="18" charset="0"/>
                <a:cs typeface="Times New Roman" pitchFamily="18" charset="0"/>
              </a:rPr>
              <a:t>      b)  I would have bought an island</a:t>
            </a:r>
          </a:p>
          <a:p>
            <a:pPr marL="0" indent="0">
              <a:buNone/>
            </a:pPr>
            <a:r>
              <a:rPr lang="en-US" b="1" dirty="0">
                <a:solidFill>
                  <a:schemeClr val="bg1"/>
                </a:solidFill>
                <a:latin typeface="Times New Roman" pitchFamily="18" charset="0"/>
                <a:cs typeface="Times New Roman" pitchFamily="18" charset="0"/>
              </a:rPr>
              <a:t> </a:t>
            </a:r>
            <a:r>
              <a:rPr lang="en-US" b="1" dirty="0" smtClean="0">
                <a:solidFill>
                  <a:schemeClr val="bg1"/>
                </a:solidFill>
                <a:latin typeface="Times New Roman" pitchFamily="18" charset="0"/>
                <a:cs typeface="Times New Roman" pitchFamily="18" charset="0"/>
              </a:rPr>
              <a:t>     c)   I would buy an island</a:t>
            </a:r>
          </a:p>
          <a:p>
            <a:pPr marL="0" indent="0">
              <a:buNone/>
            </a:pPr>
            <a:r>
              <a:rPr lang="en-US" b="1" dirty="0" smtClean="0">
                <a:solidFill>
                  <a:schemeClr val="bg1"/>
                </a:solidFill>
                <a:latin typeface="Times New Roman" pitchFamily="18" charset="0"/>
                <a:cs typeface="Times New Roman" pitchFamily="18" charset="0"/>
              </a:rPr>
              <a:t>      d)  I buy an island</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806607663"/>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en-US" sz="3200" b="1" dirty="0" smtClean="0">
                <a:solidFill>
                  <a:schemeClr val="bg1"/>
                </a:solidFill>
              </a:rPr>
              <a:t>4. </a:t>
            </a:r>
            <a:r>
              <a:rPr lang="en-US" sz="3600" b="1" dirty="0" smtClean="0">
                <a:solidFill>
                  <a:schemeClr val="bg1"/>
                </a:solidFill>
                <a:latin typeface="Times New Roman" pitchFamily="18" charset="0"/>
                <a:cs typeface="Times New Roman" pitchFamily="18" charset="0"/>
              </a:rPr>
              <a:t>What would have happened if Tim had studied ?</a:t>
            </a:r>
            <a:endParaRPr lang="ru-RU" sz="36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412776"/>
            <a:ext cx="9144000" cy="5445224"/>
          </a:xfrm>
          <a:solidFill>
            <a:srgbClr val="92D050"/>
          </a:solidFill>
        </p:spPr>
        <p:txBody>
          <a:bodyPr/>
          <a:lstStyle/>
          <a:p>
            <a:pPr marL="514350" indent="-514350">
              <a:buFont typeface="+mj-lt"/>
              <a:buAutoNum type="alphaLcParenR"/>
            </a:pPr>
            <a:r>
              <a:rPr lang="en-US" b="1" dirty="0" smtClean="0">
                <a:solidFill>
                  <a:schemeClr val="bg1"/>
                </a:solidFill>
                <a:latin typeface="Times New Roman" pitchFamily="18" charset="0"/>
                <a:cs typeface="Times New Roman" pitchFamily="18" charset="0"/>
              </a:rPr>
              <a:t>He would pass his exams</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He will pass his exams</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He would have passed his exams</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He passes his exams</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918123463"/>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89646"/>
          </a:xfrm>
          <a:solidFill>
            <a:srgbClr val="92D050"/>
          </a:solidFill>
        </p:spPr>
        <p:txBody>
          <a:bodyPr>
            <a:normAutofit/>
          </a:bodyPr>
          <a:lstStyle/>
          <a:p>
            <a:pPr algn="l"/>
            <a:r>
              <a:rPr lang="en-US" sz="3200" b="1" dirty="0" smtClean="0">
                <a:solidFill>
                  <a:schemeClr val="bg1"/>
                </a:solidFill>
                <a:latin typeface="Times New Roman" pitchFamily="18" charset="0"/>
                <a:cs typeface="Times New Roman" pitchFamily="18" charset="0"/>
              </a:rPr>
              <a:t>5. What happens if there is an earthquake?</a:t>
            </a:r>
            <a:endParaRPr lang="ru-RU" sz="32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484784"/>
            <a:ext cx="9144000" cy="5373216"/>
          </a:xfrm>
          <a:solidFill>
            <a:srgbClr val="92D050"/>
          </a:solidFill>
        </p:spPr>
        <p:txBody>
          <a:bodyPr/>
          <a:lstStyle/>
          <a:p>
            <a:pPr marL="514350" indent="-514350">
              <a:buFont typeface="+mj-lt"/>
              <a:buAutoNum type="alphaLcParenR"/>
            </a:pPr>
            <a:r>
              <a:rPr lang="en-US" b="1" dirty="0" smtClean="0">
                <a:solidFill>
                  <a:schemeClr val="bg1"/>
                </a:solidFill>
                <a:latin typeface="Times New Roman" pitchFamily="18" charset="0"/>
                <a:cs typeface="Times New Roman" pitchFamily="18" charset="0"/>
              </a:rPr>
              <a:t>Buildings will collapse</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Buildings collapse</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Buildings would collapse</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Buildings would have col</a:t>
            </a:r>
            <a:r>
              <a:rPr lang="en-US" b="1" dirty="0" smtClean="0">
                <a:solidFill>
                  <a:schemeClr val="bg1"/>
                </a:solidFill>
              </a:rPr>
              <a:t>lapsed</a:t>
            </a:r>
            <a:endParaRPr lang="ru-RU" b="1" dirty="0">
              <a:solidFill>
                <a:schemeClr val="bg1"/>
              </a:solidFill>
            </a:endParaRPr>
          </a:p>
        </p:txBody>
      </p:sp>
    </p:spTree>
    <p:extLst>
      <p:ext uri="{BB962C8B-B14F-4D97-AF65-F5344CB8AC3E}">
        <p14:creationId xmlns:p14="http://schemas.microsoft.com/office/powerpoint/2010/main" val="160173967"/>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en-US" sz="3200" b="1" dirty="0" smtClean="0">
                <a:solidFill>
                  <a:schemeClr val="bg1"/>
                </a:solidFill>
                <a:latin typeface="Times New Roman" pitchFamily="18" charset="0"/>
                <a:cs typeface="Times New Roman" pitchFamily="18" charset="0"/>
              </a:rPr>
              <a:t>6. Choose the correct question</a:t>
            </a:r>
            <a:br>
              <a:rPr lang="en-US" sz="3200" b="1" dirty="0" smtClean="0">
                <a:solidFill>
                  <a:schemeClr val="bg1"/>
                </a:solidFill>
                <a:latin typeface="Times New Roman" pitchFamily="18" charset="0"/>
                <a:cs typeface="Times New Roman" pitchFamily="18" charset="0"/>
              </a:rPr>
            </a:br>
            <a:r>
              <a:rPr lang="en-US" sz="3200" b="1" i="1" dirty="0" smtClean="0">
                <a:solidFill>
                  <a:schemeClr val="bg1"/>
                </a:solidFill>
                <a:latin typeface="Times New Roman" pitchFamily="18" charset="0"/>
                <a:cs typeface="Times New Roman" pitchFamily="18" charset="0"/>
              </a:rPr>
              <a:t>“We wouldn’t have missed our flight.”</a:t>
            </a:r>
            <a:endParaRPr lang="ru-RU" sz="3200" b="1" i="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412776"/>
            <a:ext cx="9144000" cy="5445224"/>
          </a:xfrm>
          <a:solidFill>
            <a:srgbClr val="92D050"/>
          </a:solidFill>
        </p:spPr>
        <p:txBody>
          <a:bodyPr/>
          <a:lstStyle/>
          <a:p>
            <a:pPr marL="514350" indent="-514350">
              <a:buFont typeface="+mj-lt"/>
              <a:buAutoNum type="alphaLcParenR"/>
            </a:pPr>
            <a:r>
              <a:rPr lang="en-US" b="1" dirty="0" smtClean="0">
                <a:solidFill>
                  <a:schemeClr val="bg1"/>
                </a:solidFill>
                <a:latin typeface="Times New Roman" pitchFamily="18" charset="0"/>
                <a:cs typeface="Times New Roman" pitchFamily="18" charset="0"/>
              </a:rPr>
              <a:t>What happens if you are on time?</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What will happen if you are on time?</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What would have happened if you had been on time?</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What would happen if you were on time?</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4247456369"/>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387424"/>
            <a:ext cx="9144000" cy="1728192"/>
          </a:xfrm>
          <a:solidFill>
            <a:srgbClr val="92D050"/>
          </a:solidFill>
        </p:spPr>
        <p:txBody>
          <a:bodyPr>
            <a:normAutofit/>
          </a:bodyPr>
          <a:lstStyle/>
          <a:p>
            <a:r>
              <a:rPr lang="en-US" sz="2800" b="1" i="1" dirty="0" smtClean="0">
                <a:solidFill>
                  <a:schemeClr val="bg1"/>
                </a:solidFill>
                <a:latin typeface="Times New Roman" pitchFamily="18" charset="0"/>
                <a:cs typeface="Times New Roman" pitchFamily="18" charset="0"/>
              </a:rPr>
              <a:t>Read the sentences (1-4) and match them with the descriptions below (A-D).</a:t>
            </a:r>
            <a:endParaRPr lang="ru-RU" sz="2800" dirty="0">
              <a:solidFill>
                <a:schemeClr val="bg1"/>
              </a:solidFill>
            </a:endParaRPr>
          </a:p>
        </p:txBody>
      </p:sp>
      <p:sp>
        <p:nvSpPr>
          <p:cNvPr id="5" name="Объект 4"/>
          <p:cNvSpPr>
            <a:spLocks noGrp="1"/>
          </p:cNvSpPr>
          <p:nvPr>
            <p:ph idx="1"/>
          </p:nvPr>
        </p:nvSpPr>
        <p:spPr>
          <a:xfrm>
            <a:off x="0" y="1340768"/>
            <a:ext cx="9144000" cy="5517232"/>
          </a:xfrm>
          <a:solidFill>
            <a:srgbClr val="92D050"/>
          </a:solidFill>
        </p:spPr>
        <p:txBody>
          <a:bodyPr/>
          <a:lstStyle/>
          <a:p>
            <a:pPr marL="0" indent="0">
              <a:buNone/>
            </a:pPr>
            <a:r>
              <a:rPr lang="en-US" b="1" i="1" dirty="0" smtClean="0">
                <a:solidFill>
                  <a:schemeClr val="bg1"/>
                </a:solidFill>
                <a:latin typeface="Times New Roman" pitchFamily="18" charset="0"/>
                <a:cs typeface="Times New Roman" pitchFamily="18" charset="0"/>
              </a:rPr>
              <a:t>If animals </a:t>
            </a:r>
            <a:r>
              <a:rPr lang="ru-RU" b="1" i="1" dirty="0" smtClean="0">
                <a:solidFill>
                  <a:schemeClr val="bg1"/>
                </a:solidFill>
                <a:latin typeface="Times New Roman" pitchFamily="18" charset="0"/>
                <a:cs typeface="Times New Roman" pitchFamily="18" charset="0"/>
              </a:rPr>
              <a:t> </a:t>
            </a:r>
            <a:r>
              <a:rPr lang="en-US" b="1" i="1" dirty="0" smtClean="0">
                <a:solidFill>
                  <a:schemeClr val="bg1"/>
                </a:solidFill>
                <a:latin typeface="Times New Roman" pitchFamily="18" charset="0"/>
                <a:cs typeface="Times New Roman" pitchFamily="18" charset="0"/>
              </a:rPr>
              <a:t>don’t drink water, </a:t>
            </a:r>
            <a:endParaRPr lang="ru-RU" b="1" i="1" dirty="0" smtClean="0">
              <a:solidFill>
                <a:schemeClr val="bg1"/>
              </a:solidFill>
              <a:latin typeface="Times New Roman" pitchFamily="18" charset="0"/>
              <a:cs typeface="Times New Roman" pitchFamily="18" charset="0"/>
            </a:endParaRPr>
          </a:p>
          <a:p>
            <a:pPr marL="0" indent="0">
              <a:buNone/>
            </a:pPr>
            <a:r>
              <a:rPr lang="en-US" b="1" i="1" dirty="0" smtClean="0">
                <a:solidFill>
                  <a:schemeClr val="bg1"/>
                </a:solidFill>
                <a:latin typeface="Times New Roman" pitchFamily="18" charset="0"/>
                <a:cs typeface="Times New Roman" pitchFamily="18" charset="0"/>
              </a:rPr>
              <a:t>they</a:t>
            </a:r>
            <a:r>
              <a:rPr lang="ru-RU" b="1" i="1" dirty="0" smtClean="0">
                <a:solidFill>
                  <a:schemeClr val="bg1"/>
                </a:solidFill>
                <a:latin typeface="Times New Roman" pitchFamily="18" charset="0"/>
                <a:cs typeface="Times New Roman" pitchFamily="18" charset="0"/>
              </a:rPr>
              <a:t> </a:t>
            </a:r>
            <a:r>
              <a:rPr lang="en-US" b="1" i="1" dirty="0" smtClean="0">
                <a:solidFill>
                  <a:schemeClr val="bg1"/>
                </a:solidFill>
                <a:latin typeface="Times New Roman" pitchFamily="18" charset="0"/>
                <a:cs typeface="Times New Roman" pitchFamily="18" charset="0"/>
              </a:rPr>
              <a:t>die.</a:t>
            </a:r>
          </a:p>
          <a:p>
            <a:pPr marL="0" indent="0">
              <a:buNone/>
            </a:pPr>
            <a:endParaRPr lang="ru-RU" dirty="0" smtClean="0"/>
          </a:p>
          <a:p>
            <a:pPr marL="0" indent="0">
              <a:buNone/>
            </a:pPr>
            <a:endParaRPr lang="ru-RU" dirty="0"/>
          </a:p>
          <a:p>
            <a:pPr marL="0" indent="0">
              <a:buNone/>
            </a:pPr>
            <a:endParaRPr lang="ru-RU" dirty="0" smtClean="0"/>
          </a:p>
          <a:p>
            <a:pPr marL="0" indent="0">
              <a:buNone/>
            </a:pPr>
            <a:r>
              <a:rPr lang="ru-RU" dirty="0">
                <a:solidFill>
                  <a:schemeClr val="bg1"/>
                </a:solidFill>
              </a:rPr>
              <a:t> </a:t>
            </a:r>
            <a:r>
              <a:rPr lang="ru-RU" dirty="0" smtClean="0">
                <a:solidFill>
                  <a:schemeClr val="bg1"/>
                </a:solidFill>
              </a:rPr>
              <a:t>                     </a:t>
            </a:r>
            <a:r>
              <a:rPr lang="en-US" b="1" dirty="0" smtClean="0">
                <a:solidFill>
                  <a:schemeClr val="bg1"/>
                </a:solidFill>
                <a:latin typeface="Times New Roman" pitchFamily="18" charset="0"/>
                <a:cs typeface="Times New Roman" pitchFamily="18" charset="0"/>
              </a:rPr>
              <a:t> </a:t>
            </a:r>
            <a:r>
              <a:rPr lang="en-US" b="1" i="1" dirty="0" smtClean="0">
                <a:solidFill>
                  <a:schemeClr val="bg1"/>
                </a:solidFill>
                <a:latin typeface="Times New Roman" pitchFamily="18" charset="0"/>
                <a:cs typeface="Times New Roman" pitchFamily="18" charset="0"/>
              </a:rPr>
              <a:t>If we all plant trees, </a:t>
            </a:r>
          </a:p>
          <a:p>
            <a:pPr marL="0" indent="0">
              <a:buNone/>
            </a:pPr>
            <a:r>
              <a:rPr lang="en-US" b="1" i="1" dirty="0" smtClean="0">
                <a:solidFill>
                  <a:schemeClr val="bg1"/>
                </a:solidFill>
                <a:latin typeface="Times New Roman" pitchFamily="18" charset="0"/>
                <a:cs typeface="Times New Roman" pitchFamily="18" charset="0"/>
              </a:rPr>
              <a:t>                                            forest  won’t disappear.</a:t>
            </a:r>
          </a:p>
          <a:p>
            <a:pPr marL="0" indent="0">
              <a:buNone/>
            </a:pPr>
            <a:endParaRPr lang="ru-RU" dirty="0">
              <a:solidFill>
                <a:schemeClr val="bg1"/>
              </a:solidFill>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1628800"/>
            <a:ext cx="3413760" cy="2560320"/>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42" y="2908960"/>
            <a:ext cx="1363980" cy="3413760"/>
          </a:xfrm>
          <a:prstGeom prst="rect">
            <a:avLst/>
          </a:prstGeom>
        </p:spPr>
      </p:pic>
    </p:spTree>
    <p:extLst>
      <p:ext uri="{BB962C8B-B14F-4D97-AF65-F5344CB8AC3E}">
        <p14:creationId xmlns:p14="http://schemas.microsoft.com/office/powerpoint/2010/main" val="35203616"/>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en-US" sz="3200" b="1" dirty="0" smtClean="0">
                <a:solidFill>
                  <a:schemeClr val="bg1"/>
                </a:solidFill>
                <a:latin typeface="Times New Roman" pitchFamily="18" charset="0"/>
                <a:cs typeface="Times New Roman" pitchFamily="18" charset="0"/>
              </a:rPr>
              <a:t>7. Choose the correct question</a:t>
            </a:r>
            <a:br>
              <a:rPr lang="en-US" sz="3200" b="1" dirty="0" smtClean="0">
                <a:solidFill>
                  <a:schemeClr val="bg1"/>
                </a:solidFill>
                <a:latin typeface="Times New Roman" pitchFamily="18" charset="0"/>
                <a:cs typeface="Times New Roman" pitchFamily="18" charset="0"/>
              </a:rPr>
            </a:br>
            <a:r>
              <a:rPr lang="en-US" sz="3200" b="1" i="1" dirty="0" smtClean="0">
                <a:solidFill>
                  <a:schemeClr val="bg1"/>
                </a:solidFill>
                <a:latin typeface="Times New Roman" pitchFamily="18" charset="0"/>
                <a:cs typeface="Times New Roman" pitchFamily="18" charset="0"/>
              </a:rPr>
              <a:t>“My mum won’t buy me a present.”</a:t>
            </a:r>
            <a:endParaRPr lang="ru-RU" sz="3200" b="1" i="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412776"/>
            <a:ext cx="9144000" cy="5445224"/>
          </a:xfrm>
          <a:solidFill>
            <a:srgbClr val="92D050"/>
          </a:solidFill>
        </p:spPr>
        <p:txBody>
          <a:bodyPr/>
          <a:lstStyle/>
          <a:p>
            <a:pPr marL="514350" indent="-514350">
              <a:buFont typeface="+mj-lt"/>
              <a:buAutoNum type="alphaLcParenR"/>
            </a:pPr>
            <a:r>
              <a:rPr lang="en-US" b="1" dirty="0" smtClean="0">
                <a:solidFill>
                  <a:schemeClr val="bg1"/>
                </a:solidFill>
                <a:latin typeface="Times New Roman" pitchFamily="18" charset="0"/>
                <a:cs typeface="Times New Roman" pitchFamily="18" charset="0"/>
              </a:rPr>
              <a:t>What would happen if you failed your exams?</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What happens if you fail your exams?</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What would have happened if you had failed your exams?</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What will happen if you fail your exams?</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441912939"/>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en-US" sz="3200" b="1" dirty="0" smtClean="0">
                <a:solidFill>
                  <a:schemeClr val="bg1"/>
                </a:solidFill>
                <a:latin typeface="Times New Roman" pitchFamily="18" charset="0"/>
                <a:cs typeface="Times New Roman" pitchFamily="18" charset="0"/>
              </a:rPr>
              <a:t>8. What conditional is this sentence?</a:t>
            </a:r>
            <a:br>
              <a:rPr lang="en-US" sz="3200" b="1" dirty="0" smtClean="0">
                <a:solidFill>
                  <a:schemeClr val="bg1"/>
                </a:solidFill>
                <a:latin typeface="Times New Roman" pitchFamily="18" charset="0"/>
                <a:cs typeface="Times New Roman" pitchFamily="18" charset="0"/>
              </a:rPr>
            </a:br>
            <a:r>
              <a:rPr lang="ru-RU" sz="3200" b="1" dirty="0" smtClean="0">
                <a:solidFill>
                  <a:schemeClr val="bg1"/>
                </a:solidFill>
                <a:latin typeface="Times New Roman" pitchFamily="18" charset="0"/>
                <a:cs typeface="Times New Roman" pitchFamily="18" charset="0"/>
              </a:rPr>
              <a:t>   </a:t>
            </a:r>
            <a:r>
              <a:rPr lang="en-US" sz="3200" b="1" dirty="0" smtClean="0">
                <a:solidFill>
                  <a:schemeClr val="bg1"/>
                </a:solidFill>
                <a:latin typeface="Times New Roman" pitchFamily="18" charset="0"/>
                <a:cs typeface="Times New Roman" pitchFamily="18" charset="0"/>
              </a:rPr>
              <a:t>If you put ice in the fire, it melts.</a:t>
            </a:r>
            <a:endParaRPr lang="ru-RU" sz="32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412776"/>
            <a:ext cx="9144000" cy="5445224"/>
          </a:xfrm>
          <a:solidFill>
            <a:srgbClr val="92D050"/>
          </a:solidFill>
        </p:spPr>
        <p:txBody>
          <a:bodyPr/>
          <a:lstStyle/>
          <a:p>
            <a:pPr marL="0" indent="0">
              <a:buNone/>
            </a:pPr>
            <a:endParaRPr lang="ru-RU" b="1" dirty="0" smtClean="0">
              <a:solidFill>
                <a:schemeClr val="bg1"/>
              </a:solidFill>
              <a:latin typeface="Times New Roman" pitchFamily="18" charset="0"/>
              <a:cs typeface="Times New Roman" pitchFamily="18" charset="0"/>
            </a:endParaRP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1</a:t>
            </a:r>
            <a:r>
              <a:rPr lang="en-US" b="1" baseline="30000" dirty="0" smtClean="0">
                <a:solidFill>
                  <a:schemeClr val="bg1"/>
                </a:solidFill>
                <a:latin typeface="Times New Roman" pitchFamily="18" charset="0"/>
                <a:cs typeface="Times New Roman" pitchFamily="18" charset="0"/>
              </a:rPr>
              <a:t>st</a:t>
            </a:r>
            <a:r>
              <a:rPr lang="en-US" b="1" dirty="0" smtClean="0">
                <a:solidFill>
                  <a:schemeClr val="bg1"/>
                </a:solidFill>
                <a:latin typeface="Times New Roman" pitchFamily="18" charset="0"/>
                <a:cs typeface="Times New Roman" pitchFamily="18" charset="0"/>
              </a:rPr>
              <a:t>  </a:t>
            </a:r>
            <a:r>
              <a:rPr lang="en-US" b="1" dirty="0">
                <a:solidFill>
                  <a:schemeClr val="bg1"/>
                </a:solidFill>
                <a:latin typeface="Times New Roman" pitchFamily="18" charset="0"/>
                <a:cs typeface="Times New Roman" pitchFamily="18" charset="0"/>
              </a:rPr>
              <a:t>C</a:t>
            </a:r>
            <a:r>
              <a:rPr lang="en-US" b="1" dirty="0" smtClean="0">
                <a:solidFill>
                  <a:schemeClr val="bg1"/>
                </a:solidFill>
                <a:latin typeface="Times New Roman" pitchFamily="18" charset="0"/>
                <a:cs typeface="Times New Roman" pitchFamily="18" charset="0"/>
              </a:rPr>
              <a:t>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Zero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3</a:t>
            </a:r>
            <a:r>
              <a:rPr lang="en-US" b="1" baseline="30000" dirty="0" smtClean="0">
                <a:solidFill>
                  <a:schemeClr val="bg1"/>
                </a:solidFill>
                <a:latin typeface="Times New Roman" pitchFamily="18" charset="0"/>
                <a:cs typeface="Times New Roman" pitchFamily="18" charset="0"/>
              </a:rPr>
              <a:t>rd</a:t>
            </a:r>
            <a:r>
              <a:rPr lang="en-US" b="1" dirty="0" smtClean="0">
                <a:solidFill>
                  <a:schemeClr val="bg1"/>
                </a:solidFill>
                <a:latin typeface="Times New Roman" pitchFamily="18" charset="0"/>
                <a:cs typeface="Times New Roman" pitchFamily="18" charset="0"/>
              </a:rPr>
              <a:t>  </a:t>
            </a:r>
            <a:r>
              <a:rPr lang="en-US" b="1" dirty="0">
                <a:solidFill>
                  <a:schemeClr val="bg1"/>
                </a:solidFill>
                <a:latin typeface="Times New Roman" pitchFamily="18" charset="0"/>
                <a:cs typeface="Times New Roman" pitchFamily="18" charset="0"/>
              </a:rPr>
              <a:t>C</a:t>
            </a:r>
            <a:r>
              <a:rPr lang="en-US" b="1" dirty="0" smtClean="0">
                <a:solidFill>
                  <a:schemeClr val="bg1"/>
                </a:solidFill>
                <a:latin typeface="Times New Roman" pitchFamily="18" charset="0"/>
                <a:cs typeface="Times New Roman" pitchFamily="18" charset="0"/>
              </a:rPr>
              <a:t>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2</a:t>
            </a:r>
            <a:r>
              <a:rPr lang="en-US" b="1" baseline="30000" dirty="0" smtClean="0">
                <a:solidFill>
                  <a:schemeClr val="bg1"/>
                </a:solidFill>
                <a:latin typeface="Times New Roman" pitchFamily="18" charset="0"/>
                <a:cs typeface="Times New Roman" pitchFamily="18" charset="0"/>
              </a:rPr>
              <a:t>nd</a:t>
            </a:r>
            <a:r>
              <a:rPr lang="en-US" b="1" dirty="0" smtClean="0">
                <a:solidFill>
                  <a:schemeClr val="bg1"/>
                </a:solidFill>
                <a:latin typeface="Times New Roman" pitchFamily="18" charset="0"/>
                <a:cs typeface="Times New Roman" pitchFamily="18" charset="0"/>
              </a:rPr>
              <a:t> Conditional</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049241653"/>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en-US" sz="3200" b="1" dirty="0" smtClean="0">
                <a:solidFill>
                  <a:schemeClr val="bg1"/>
                </a:solidFill>
                <a:latin typeface="Times New Roman" pitchFamily="18" charset="0"/>
                <a:cs typeface="Times New Roman" pitchFamily="18" charset="0"/>
              </a:rPr>
              <a:t>9. What conditional is this sentence?</a:t>
            </a:r>
            <a:br>
              <a:rPr lang="en-US" sz="3200" b="1" dirty="0" smtClean="0">
                <a:solidFill>
                  <a:schemeClr val="bg1"/>
                </a:solidFill>
                <a:latin typeface="Times New Roman" pitchFamily="18" charset="0"/>
                <a:cs typeface="Times New Roman" pitchFamily="18" charset="0"/>
              </a:rPr>
            </a:br>
            <a:r>
              <a:rPr lang="en-US" sz="3200" b="1" dirty="0" smtClean="0">
                <a:solidFill>
                  <a:schemeClr val="bg1"/>
                </a:solidFill>
                <a:latin typeface="Times New Roman" pitchFamily="18" charset="0"/>
                <a:cs typeface="Times New Roman" pitchFamily="18" charset="0"/>
              </a:rPr>
              <a:t>I would buy an island if I won a billion.</a:t>
            </a:r>
            <a:endParaRPr lang="ru-RU" sz="32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412776"/>
            <a:ext cx="9144000" cy="5445224"/>
          </a:xfrm>
          <a:solidFill>
            <a:srgbClr val="92D050"/>
          </a:solidFill>
        </p:spPr>
        <p:txBody>
          <a:bodyPr/>
          <a:lstStyle/>
          <a:p>
            <a:pPr marL="514350" indent="-514350">
              <a:buFont typeface="+mj-lt"/>
              <a:buAutoNum type="alphaLcParenR"/>
            </a:pPr>
            <a:r>
              <a:rPr lang="en-US" b="1" dirty="0" smtClean="0">
                <a:solidFill>
                  <a:schemeClr val="bg1"/>
                </a:solidFill>
                <a:latin typeface="Times New Roman" pitchFamily="18" charset="0"/>
                <a:cs typeface="Times New Roman" pitchFamily="18" charset="0"/>
              </a:rPr>
              <a:t>2</a:t>
            </a:r>
            <a:r>
              <a:rPr lang="en-US" b="1" baseline="30000" dirty="0" smtClean="0">
                <a:solidFill>
                  <a:schemeClr val="bg1"/>
                </a:solidFill>
                <a:latin typeface="Times New Roman" pitchFamily="18" charset="0"/>
                <a:cs typeface="Times New Roman" pitchFamily="18" charset="0"/>
              </a:rPr>
              <a:t>nd</a:t>
            </a:r>
            <a:r>
              <a:rPr lang="en-US" b="1" dirty="0" smtClean="0">
                <a:solidFill>
                  <a:schemeClr val="bg1"/>
                </a:solidFill>
                <a:latin typeface="Times New Roman" pitchFamily="18" charset="0"/>
                <a:cs typeface="Times New Roman" pitchFamily="18" charset="0"/>
              </a:rPr>
              <a:t>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Zero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3</a:t>
            </a:r>
            <a:r>
              <a:rPr lang="en-US" b="1" baseline="30000" dirty="0" smtClean="0">
                <a:solidFill>
                  <a:schemeClr val="bg1"/>
                </a:solidFill>
                <a:latin typeface="Times New Roman" pitchFamily="18" charset="0"/>
                <a:cs typeface="Times New Roman" pitchFamily="18" charset="0"/>
              </a:rPr>
              <a:t>rd</a:t>
            </a:r>
            <a:r>
              <a:rPr lang="en-US" b="1" dirty="0" smtClean="0">
                <a:solidFill>
                  <a:schemeClr val="bg1"/>
                </a:solidFill>
                <a:latin typeface="Times New Roman" pitchFamily="18" charset="0"/>
                <a:cs typeface="Times New Roman" pitchFamily="18" charset="0"/>
              </a:rPr>
              <a:t>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1</a:t>
            </a:r>
            <a:r>
              <a:rPr lang="en-US" b="1" baseline="30000" dirty="0" smtClean="0">
                <a:solidFill>
                  <a:schemeClr val="bg1"/>
                </a:solidFill>
                <a:latin typeface="Times New Roman" pitchFamily="18" charset="0"/>
                <a:cs typeface="Times New Roman" pitchFamily="18" charset="0"/>
              </a:rPr>
              <a:t>st</a:t>
            </a:r>
            <a:r>
              <a:rPr lang="en-US" b="1" dirty="0" smtClean="0">
                <a:solidFill>
                  <a:schemeClr val="bg1"/>
                </a:solidFill>
                <a:latin typeface="Times New Roman" pitchFamily="18" charset="0"/>
                <a:cs typeface="Times New Roman" pitchFamily="18" charset="0"/>
              </a:rPr>
              <a:t> Conditional</a:t>
            </a:r>
          </a:p>
          <a:p>
            <a:pPr marL="0" indent="0">
              <a:buNone/>
            </a:pP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4230191573"/>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700808"/>
          </a:xfrm>
          <a:solidFill>
            <a:srgbClr val="92D050"/>
          </a:solidFill>
        </p:spPr>
        <p:txBody>
          <a:bodyPr>
            <a:normAutofit/>
          </a:bodyPr>
          <a:lstStyle/>
          <a:p>
            <a:pPr algn="l"/>
            <a:r>
              <a:rPr lang="en-US" sz="3200" b="1" dirty="0" smtClean="0">
                <a:solidFill>
                  <a:schemeClr val="bg1"/>
                </a:solidFill>
                <a:latin typeface="Times New Roman" pitchFamily="18" charset="0"/>
                <a:cs typeface="Times New Roman" pitchFamily="18" charset="0"/>
              </a:rPr>
              <a:t>10. Which conditional is often used to express regret?</a:t>
            </a:r>
            <a:endParaRPr lang="ru-RU" sz="32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700808"/>
            <a:ext cx="9144000" cy="5157192"/>
          </a:xfrm>
          <a:solidFill>
            <a:srgbClr val="92D050"/>
          </a:solidFill>
        </p:spPr>
        <p:txBody>
          <a:bodyPr/>
          <a:lstStyle/>
          <a:p>
            <a:pPr marL="514350" indent="-514350">
              <a:buFont typeface="+mj-lt"/>
              <a:buAutoNum type="alphaLcParenR"/>
            </a:pPr>
            <a:r>
              <a:rPr lang="en-US" b="1" dirty="0" smtClean="0">
                <a:solidFill>
                  <a:schemeClr val="bg1"/>
                </a:solidFill>
                <a:latin typeface="Times New Roman" pitchFamily="18" charset="0"/>
                <a:cs typeface="Times New Roman" pitchFamily="18" charset="0"/>
              </a:rPr>
              <a:t>1</a:t>
            </a:r>
            <a:r>
              <a:rPr lang="en-US" b="1" baseline="30000" dirty="0" smtClean="0">
                <a:solidFill>
                  <a:schemeClr val="bg1"/>
                </a:solidFill>
                <a:latin typeface="Times New Roman" pitchFamily="18" charset="0"/>
                <a:cs typeface="Times New Roman" pitchFamily="18" charset="0"/>
              </a:rPr>
              <a:t>st</a:t>
            </a:r>
            <a:r>
              <a:rPr lang="en-US" b="1" dirty="0" smtClean="0">
                <a:solidFill>
                  <a:schemeClr val="bg1"/>
                </a:solidFill>
                <a:latin typeface="Times New Roman" pitchFamily="18" charset="0"/>
                <a:cs typeface="Times New Roman" pitchFamily="18" charset="0"/>
              </a:rPr>
              <a:t>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2</a:t>
            </a:r>
            <a:r>
              <a:rPr lang="en-US" b="1" baseline="30000" dirty="0" smtClean="0">
                <a:solidFill>
                  <a:schemeClr val="bg1"/>
                </a:solidFill>
                <a:latin typeface="Times New Roman" pitchFamily="18" charset="0"/>
                <a:cs typeface="Times New Roman" pitchFamily="18" charset="0"/>
              </a:rPr>
              <a:t>nd</a:t>
            </a:r>
            <a:r>
              <a:rPr lang="en-US" b="1" dirty="0" smtClean="0">
                <a:solidFill>
                  <a:schemeClr val="bg1"/>
                </a:solidFill>
                <a:latin typeface="Times New Roman" pitchFamily="18" charset="0"/>
                <a:cs typeface="Times New Roman" pitchFamily="18" charset="0"/>
              </a:rPr>
              <a:t>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3</a:t>
            </a:r>
            <a:r>
              <a:rPr lang="en-US" b="1" baseline="30000" dirty="0" smtClean="0">
                <a:solidFill>
                  <a:schemeClr val="bg1"/>
                </a:solidFill>
                <a:latin typeface="Times New Roman" pitchFamily="18" charset="0"/>
                <a:cs typeface="Times New Roman" pitchFamily="18" charset="0"/>
              </a:rPr>
              <a:t>rd</a:t>
            </a:r>
            <a:r>
              <a:rPr lang="en-US" b="1" dirty="0" smtClean="0">
                <a:solidFill>
                  <a:schemeClr val="bg1"/>
                </a:solidFill>
                <a:latin typeface="Times New Roman" pitchFamily="18" charset="0"/>
                <a:cs typeface="Times New Roman" pitchFamily="18" charset="0"/>
              </a:rPr>
              <a:t>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Zero Conditional</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776566029"/>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en-US" sz="3200" b="1" dirty="0" smtClean="0">
                <a:solidFill>
                  <a:schemeClr val="bg1"/>
                </a:solidFill>
                <a:latin typeface="Times New Roman" pitchFamily="18" charset="0"/>
                <a:cs typeface="Times New Roman" pitchFamily="18" charset="0"/>
              </a:rPr>
              <a:t>11. Which conditional is often used to talk about things that are always true?</a:t>
            </a:r>
            <a:endParaRPr lang="ru-RU" sz="32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412776"/>
            <a:ext cx="9144000" cy="5445224"/>
          </a:xfrm>
          <a:solidFill>
            <a:srgbClr val="92D050"/>
          </a:solidFill>
        </p:spPr>
        <p:txBody>
          <a:bodyPr/>
          <a:lstStyle/>
          <a:p>
            <a:pPr marL="514350" indent="-514350">
              <a:buFont typeface="+mj-lt"/>
              <a:buAutoNum type="alphaLcParenR"/>
            </a:pPr>
            <a:endParaRPr lang="ru-RU" b="1" dirty="0" smtClean="0">
              <a:solidFill>
                <a:schemeClr val="bg1"/>
              </a:solidFill>
              <a:latin typeface="Times New Roman" pitchFamily="18" charset="0"/>
              <a:cs typeface="Times New Roman" pitchFamily="18" charset="0"/>
            </a:endParaRP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1</a:t>
            </a:r>
            <a:r>
              <a:rPr lang="en-US" b="1" baseline="30000" dirty="0" smtClean="0">
                <a:solidFill>
                  <a:schemeClr val="bg1"/>
                </a:solidFill>
                <a:latin typeface="Times New Roman" pitchFamily="18" charset="0"/>
                <a:cs typeface="Times New Roman" pitchFamily="18" charset="0"/>
              </a:rPr>
              <a:t>st</a:t>
            </a:r>
            <a:r>
              <a:rPr lang="en-US" b="1" dirty="0" smtClean="0">
                <a:solidFill>
                  <a:schemeClr val="bg1"/>
                </a:solidFill>
                <a:latin typeface="Times New Roman" pitchFamily="18" charset="0"/>
                <a:cs typeface="Times New Roman" pitchFamily="18" charset="0"/>
              </a:rPr>
              <a:t>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2</a:t>
            </a:r>
            <a:r>
              <a:rPr lang="en-US" b="1" baseline="30000" dirty="0" smtClean="0">
                <a:solidFill>
                  <a:schemeClr val="bg1"/>
                </a:solidFill>
                <a:latin typeface="Times New Roman" pitchFamily="18" charset="0"/>
                <a:cs typeface="Times New Roman" pitchFamily="18" charset="0"/>
              </a:rPr>
              <a:t>nd</a:t>
            </a:r>
            <a:r>
              <a:rPr lang="en-US" b="1" dirty="0" smtClean="0">
                <a:solidFill>
                  <a:schemeClr val="bg1"/>
                </a:solidFill>
                <a:latin typeface="Times New Roman" pitchFamily="18" charset="0"/>
                <a:cs typeface="Times New Roman" pitchFamily="18" charset="0"/>
              </a:rPr>
              <a:t>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Zero Conditional</a:t>
            </a:r>
          </a:p>
          <a:p>
            <a:pPr marL="514350" indent="-514350">
              <a:buFont typeface="+mj-lt"/>
              <a:buAutoNum type="alphaLcParenR"/>
            </a:pPr>
            <a:r>
              <a:rPr lang="en-US" b="1" dirty="0" smtClean="0">
                <a:solidFill>
                  <a:schemeClr val="bg1"/>
                </a:solidFill>
                <a:latin typeface="Times New Roman" pitchFamily="18" charset="0"/>
                <a:cs typeface="Times New Roman" pitchFamily="18" charset="0"/>
              </a:rPr>
              <a:t>3</a:t>
            </a:r>
            <a:r>
              <a:rPr lang="en-US" b="1" baseline="30000" dirty="0" smtClean="0">
                <a:solidFill>
                  <a:schemeClr val="bg1"/>
                </a:solidFill>
                <a:latin typeface="Times New Roman" pitchFamily="18" charset="0"/>
                <a:cs typeface="Times New Roman" pitchFamily="18" charset="0"/>
              </a:rPr>
              <a:t>rd</a:t>
            </a:r>
            <a:r>
              <a:rPr lang="en-US" b="1" dirty="0" smtClean="0">
                <a:solidFill>
                  <a:schemeClr val="bg1"/>
                </a:solidFill>
                <a:latin typeface="Times New Roman" pitchFamily="18" charset="0"/>
                <a:cs typeface="Times New Roman" pitchFamily="18" charset="0"/>
              </a:rPr>
              <a:t> Conditional</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374790890"/>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en-US" sz="3200" b="1" dirty="0" smtClean="0">
                <a:solidFill>
                  <a:schemeClr val="bg1"/>
                </a:solidFill>
                <a:latin typeface="Times New Roman" pitchFamily="18" charset="0"/>
                <a:cs typeface="Times New Roman" pitchFamily="18" charset="0"/>
              </a:rPr>
              <a:t>12. Which conditional refers to things that have a 0 % chance of ever happening?</a:t>
            </a:r>
            <a:endParaRPr lang="ru-RU" sz="32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1412776"/>
            <a:ext cx="9144000" cy="5445224"/>
          </a:xfrm>
          <a:solidFill>
            <a:srgbClr val="92D050"/>
          </a:solidFill>
        </p:spPr>
        <p:txBody>
          <a:bodyPr/>
          <a:lstStyle/>
          <a:p>
            <a:pPr marL="514350" indent="-514350" algn="just">
              <a:buFont typeface="+mj-lt"/>
              <a:buAutoNum type="alphaLcParenR"/>
            </a:pPr>
            <a:endParaRPr lang="ru-RU" b="1" dirty="0" smtClean="0">
              <a:solidFill>
                <a:schemeClr val="bg1"/>
              </a:solidFill>
              <a:latin typeface="Times New Roman" pitchFamily="18" charset="0"/>
              <a:cs typeface="Times New Roman" pitchFamily="18" charset="0"/>
            </a:endParaRPr>
          </a:p>
          <a:p>
            <a:pPr marL="514350" indent="-514350" algn="just">
              <a:buFont typeface="+mj-lt"/>
              <a:buAutoNum type="alphaLcParenR"/>
            </a:pPr>
            <a:r>
              <a:rPr lang="en-US" b="1" dirty="0" smtClean="0">
                <a:solidFill>
                  <a:schemeClr val="bg1"/>
                </a:solidFill>
                <a:latin typeface="Times New Roman" pitchFamily="18" charset="0"/>
                <a:cs typeface="Times New Roman" pitchFamily="18" charset="0"/>
              </a:rPr>
              <a:t>1</a:t>
            </a:r>
            <a:r>
              <a:rPr lang="en-US" b="1" baseline="30000" dirty="0" smtClean="0">
                <a:solidFill>
                  <a:schemeClr val="bg1"/>
                </a:solidFill>
                <a:latin typeface="Times New Roman" pitchFamily="18" charset="0"/>
                <a:cs typeface="Times New Roman" pitchFamily="18" charset="0"/>
              </a:rPr>
              <a:t>st</a:t>
            </a:r>
            <a:r>
              <a:rPr lang="en-US" b="1" dirty="0" smtClean="0">
                <a:solidFill>
                  <a:schemeClr val="bg1"/>
                </a:solidFill>
                <a:latin typeface="Times New Roman" pitchFamily="18" charset="0"/>
                <a:cs typeface="Times New Roman" pitchFamily="18" charset="0"/>
              </a:rPr>
              <a:t> Conditional</a:t>
            </a:r>
          </a:p>
          <a:p>
            <a:pPr marL="514350" indent="-514350" algn="just">
              <a:buFont typeface="+mj-lt"/>
              <a:buAutoNum type="alphaLcParenR"/>
            </a:pPr>
            <a:r>
              <a:rPr lang="en-US" b="1" dirty="0" smtClean="0">
                <a:solidFill>
                  <a:schemeClr val="bg1"/>
                </a:solidFill>
                <a:latin typeface="Times New Roman" pitchFamily="18" charset="0"/>
                <a:cs typeface="Times New Roman" pitchFamily="18" charset="0"/>
              </a:rPr>
              <a:t>3</a:t>
            </a:r>
            <a:r>
              <a:rPr lang="en-US" b="1" baseline="30000" dirty="0" smtClean="0">
                <a:solidFill>
                  <a:schemeClr val="bg1"/>
                </a:solidFill>
                <a:latin typeface="Times New Roman" pitchFamily="18" charset="0"/>
                <a:cs typeface="Times New Roman" pitchFamily="18" charset="0"/>
              </a:rPr>
              <a:t>rd</a:t>
            </a:r>
            <a:r>
              <a:rPr lang="en-US" b="1" dirty="0" smtClean="0">
                <a:solidFill>
                  <a:schemeClr val="bg1"/>
                </a:solidFill>
                <a:latin typeface="Times New Roman" pitchFamily="18" charset="0"/>
                <a:cs typeface="Times New Roman" pitchFamily="18" charset="0"/>
              </a:rPr>
              <a:t> Conditional</a:t>
            </a:r>
          </a:p>
          <a:p>
            <a:pPr marL="514350" indent="-514350" algn="just">
              <a:buFont typeface="+mj-lt"/>
              <a:buAutoNum type="alphaLcParenR"/>
            </a:pPr>
            <a:r>
              <a:rPr lang="en-US" b="1" dirty="0" smtClean="0">
                <a:solidFill>
                  <a:schemeClr val="bg1"/>
                </a:solidFill>
                <a:latin typeface="Times New Roman" pitchFamily="18" charset="0"/>
                <a:cs typeface="Times New Roman" pitchFamily="18" charset="0"/>
              </a:rPr>
              <a:t>Zero Conditional</a:t>
            </a:r>
          </a:p>
          <a:p>
            <a:pPr marL="514350" indent="-514350" algn="just">
              <a:buFont typeface="+mj-lt"/>
              <a:buAutoNum type="alphaLcParenR"/>
            </a:pPr>
            <a:r>
              <a:rPr lang="en-US" b="1" dirty="0" smtClean="0">
                <a:solidFill>
                  <a:schemeClr val="bg1"/>
                </a:solidFill>
                <a:latin typeface="Times New Roman" pitchFamily="18" charset="0"/>
                <a:cs typeface="Times New Roman" pitchFamily="18" charset="0"/>
              </a:rPr>
              <a:t>2</a:t>
            </a:r>
            <a:r>
              <a:rPr lang="en-US" b="1" baseline="30000" dirty="0" smtClean="0">
                <a:solidFill>
                  <a:schemeClr val="bg1"/>
                </a:solidFill>
                <a:latin typeface="Times New Roman" pitchFamily="18" charset="0"/>
                <a:cs typeface="Times New Roman" pitchFamily="18" charset="0"/>
              </a:rPr>
              <a:t>nd</a:t>
            </a:r>
            <a:r>
              <a:rPr lang="en-US" b="1" dirty="0" smtClean="0">
                <a:solidFill>
                  <a:schemeClr val="bg1"/>
                </a:solidFill>
                <a:latin typeface="Times New Roman" pitchFamily="18" charset="0"/>
                <a:cs typeface="Times New Roman" pitchFamily="18" charset="0"/>
              </a:rPr>
              <a:t> Conditional</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673020151"/>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ru-RU" sz="3200" b="1" dirty="0">
                <a:solidFill>
                  <a:schemeClr val="bg1">
                    <a:lumMod val="95000"/>
                    <a:lumOff val="5000"/>
                  </a:schemeClr>
                </a:solidFill>
                <a:latin typeface="Times New Roman" pitchFamily="18" charset="0"/>
                <a:cs typeface="Times New Roman" pitchFamily="18" charset="0"/>
              </a:rPr>
              <a:t>13</a:t>
            </a:r>
            <a:r>
              <a:rPr lang="en-US" sz="3200" b="1" dirty="0">
                <a:solidFill>
                  <a:schemeClr val="bg1">
                    <a:lumMod val="95000"/>
                    <a:lumOff val="5000"/>
                  </a:schemeClr>
                </a:solidFill>
                <a:latin typeface="Times New Roman" pitchFamily="18" charset="0"/>
                <a:cs typeface="Times New Roman" pitchFamily="18" charset="0"/>
              </a:rPr>
              <a:t>. If I ….. the lottery, I’d give some of the money to each member of my family.</a:t>
            </a:r>
            <a:endParaRPr lang="ru-RU" sz="3200" dirty="0">
              <a:solidFill>
                <a:schemeClr val="bg1">
                  <a:lumMod val="95000"/>
                  <a:lumOff val="5000"/>
                </a:schemeClr>
              </a:solidFill>
            </a:endParaRPr>
          </a:p>
        </p:txBody>
      </p:sp>
      <p:sp>
        <p:nvSpPr>
          <p:cNvPr id="3" name="Объект 2"/>
          <p:cNvSpPr>
            <a:spLocks noGrp="1"/>
          </p:cNvSpPr>
          <p:nvPr>
            <p:ph idx="1"/>
          </p:nvPr>
        </p:nvSpPr>
        <p:spPr>
          <a:xfrm>
            <a:off x="0" y="1412776"/>
            <a:ext cx="9144000" cy="5433933"/>
          </a:xfrm>
          <a:solidFill>
            <a:srgbClr val="92D050"/>
          </a:solidFill>
        </p:spPr>
        <p:txBody>
          <a:bodyPr/>
          <a:lstStyle/>
          <a:p>
            <a:pPr marL="514350" indent="-514350">
              <a:buFont typeface="+mj-lt"/>
              <a:buAutoNum type="alphaUcPeriod"/>
            </a:pPr>
            <a:endParaRPr lang="en-US" b="1" dirty="0" smtClean="0">
              <a:solidFill>
                <a:schemeClr val="bg1">
                  <a:lumMod val="95000"/>
                  <a:lumOff val="5000"/>
                </a:schemeClr>
              </a:solidFill>
              <a:latin typeface="Times New Roman" pitchFamily="18" charset="0"/>
              <a:cs typeface="Times New Roman" pitchFamily="18" charset="0"/>
            </a:endParaRPr>
          </a:p>
          <a:p>
            <a:pPr marL="514350" indent="-514350">
              <a:buFont typeface="+mj-lt"/>
              <a:buAutoNum type="alphaUcPeriod"/>
            </a:pPr>
            <a:r>
              <a:rPr lang="en-US" b="1" dirty="0" smtClean="0">
                <a:solidFill>
                  <a:schemeClr val="bg1">
                    <a:lumMod val="95000"/>
                    <a:lumOff val="5000"/>
                  </a:schemeClr>
                </a:solidFill>
                <a:latin typeface="Times New Roman" pitchFamily="18" charset="0"/>
                <a:cs typeface="Times New Roman" pitchFamily="18" charset="0"/>
              </a:rPr>
              <a:t>Win</a:t>
            </a:r>
            <a:endParaRPr lang="en-US" b="1" dirty="0">
              <a:solidFill>
                <a:schemeClr val="bg1">
                  <a:lumMod val="95000"/>
                  <a:lumOff val="5000"/>
                </a:schemeClr>
              </a:solidFill>
              <a:latin typeface="Times New Roman" pitchFamily="18" charset="0"/>
              <a:cs typeface="Times New Roman" pitchFamily="18" charset="0"/>
            </a:endParaRP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Have won</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Will win</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Won</a:t>
            </a:r>
          </a:p>
          <a:p>
            <a:endParaRPr lang="ru-RU"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639732734"/>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28800"/>
          </a:xfrm>
          <a:solidFill>
            <a:srgbClr val="92D050"/>
          </a:solidFill>
        </p:spPr>
        <p:txBody>
          <a:bodyPr>
            <a:normAutofit/>
          </a:bodyPr>
          <a:lstStyle/>
          <a:p>
            <a:pPr algn="l"/>
            <a:r>
              <a:rPr lang="en-US" sz="3200" b="1" dirty="0" smtClean="0">
                <a:solidFill>
                  <a:schemeClr val="bg1">
                    <a:lumMod val="95000"/>
                    <a:lumOff val="5000"/>
                  </a:schemeClr>
                </a:solidFill>
                <a:latin typeface="Times New Roman" pitchFamily="18" charset="0"/>
                <a:cs typeface="Times New Roman" pitchFamily="18" charset="0"/>
              </a:rPr>
              <a:t>14. </a:t>
            </a:r>
            <a:r>
              <a:rPr lang="en-US" sz="3200" b="1" dirty="0">
                <a:solidFill>
                  <a:schemeClr val="bg1">
                    <a:lumMod val="95000"/>
                    <a:lumOff val="5000"/>
                  </a:schemeClr>
                </a:solidFill>
                <a:latin typeface="Times New Roman" pitchFamily="18" charset="0"/>
                <a:cs typeface="Times New Roman" pitchFamily="18" charset="0"/>
              </a:rPr>
              <a:t>“Did you have an argument with Francis?”</a:t>
            </a:r>
            <a:br>
              <a:rPr lang="en-US" sz="3200" b="1" dirty="0">
                <a:solidFill>
                  <a:schemeClr val="bg1">
                    <a:lumMod val="95000"/>
                    <a:lumOff val="5000"/>
                  </a:schemeClr>
                </a:solidFill>
                <a:latin typeface="Times New Roman" pitchFamily="18" charset="0"/>
                <a:cs typeface="Times New Roman" pitchFamily="18" charset="0"/>
              </a:rPr>
            </a:br>
            <a:r>
              <a:rPr lang="en-US" sz="3200" b="1" dirty="0">
                <a:solidFill>
                  <a:schemeClr val="bg1">
                    <a:lumMod val="95000"/>
                    <a:lumOff val="5000"/>
                  </a:schemeClr>
                </a:solidFill>
                <a:latin typeface="Times New Roman" pitchFamily="18" charset="0"/>
                <a:cs typeface="Times New Roman" pitchFamily="18" charset="0"/>
              </a:rPr>
              <a:t>“If you had been there, you ….. the same.”</a:t>
            </a:r>
            <a:endParaRPr lang="ru-RU" sz="3200" b="1" dirty="0">
              <a:solidFill>
                <a:schemeClr val="bg1">
                  <a:lumMod val="95000"/>
                  <a:lumOff val="5000"/>
                </a:schemeClr>
              </a:solidFill>
              <a:latin typeface="Times New Roman" pitchFamily="18" charset="0"/>
              <a:cs typeface="Times New Roman" pitchFamily="18" charset="0"/>
            </a:endParaRPr>
          </a:p>
        </p:txBody>
      </p:sp>
      <p:sp>
        <p:nvSpPr>
          <p:cNvPr id="3" name="Объект 2"/>
          <p:cNvSpPr>
            <a:spLocks noGrp="1"/>
          </p:cNvSpPr>
          <p:nvPr>
            <p:ph idx="1"/>
          </p:nvPr>
        </p:nvSpPr>
        <p:spPr>
          <a:xfrm>
            <a:off x="-12599" y="1500532"/>
            <a:ext cx="9144000" cy="5373216"/>
          </a:xfrm>
          <a:solidFill>
            <a:srgbClr val="92D050"/>
          </a:solidFill>
        </p:spPr>
        <p:txBody>
          <a:bodyPr/>
          <a:lstStyle/>
          <a:p>
            <a:pPr marL="514350" indent="-514350">
              <a:buFont typeface="+mj-lt"/>
              <a:buAutoNum type="alphaUcPeriod"/>
            </a:pPr>
            <a:endParaRPr lang="en-US" b="1" dirty="0" smtClean="0">
              <a:solidFill>
                <a:schemeClr val="bg1">
                  <a:lumMod val="95000"/>
                  <a:lumOff val="5000"/>
                </a:schemeClr>
              </a:solidFill>
              <a:latin typeface="Times New Roman" pitchFamily="18" charset="0"/>
              <a:cs typeface="Times New Roman" pitchFamily="18" charset="0"/>
            </a:endParaRPr>
          </a:p>
          <a:p>
            <a:pPr marL="514350" indent="-514350">
              <a:buFont typeface="+mj-lt"/>
              <a:buAutoNum type="alphaUcPeriod"/>
            </a:pPr>
            <a:r>
              <a:rPr lang="en-US" b="1" dirty="0" smtClean="0">
                <a:solidFill>
                  <a:schemeClr val="bg1">
                    <a:lumMod val="95000"/>
                    <a:lumOff val="5000"/>
                  </a:schemeClr>
                </a:solidFill>
                <a:latin typeface="Times New Roman" pitchFamily="18" charset="0"/>
                <a:cs typeface="Times New Roman" pitchFamily="18" charset="0"/>
              </a:rPr>
              <a:t>Did</a:t>
            </a:r>
            <a:endParaRPr lang="en-US" b="1" dirty="0">
              <a:solidFill>
                <a:schemeClr val="bg1">
                  <a:lumMod val="95000"/>
                  <a:lumOff val="5000"/>
                </a:schemeClr>
              </a:solidFill>
              <a:latin typeface="Times New Roman" pitchFamily="18" charset="0"/>
              <a:cs typeface="Times New Roman" pitchFamily="18" charset="0"/>
            </a:endParaRP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Would have done</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Had done</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Will do</a:t>
            </a:r>
            <a:endParaRPr lang="ru-RU" b="1" dirty="0">
              <a:solidFill>
                <a:schemeClr val="bg1">
                  <a:lumMod val="95000"/>
                  <a:lumOff val="5000"/>
                </a:schemeClr>
              </a:solidFill>
              <a:latin typeface="Times New Roman" pitchFamily="18" charset="0"/>
              <a:cs typeface="Times New Roman" pitchFamily="18" charset="0"/>
            </a:endParaRPr>
          </a:p>
          <a:p>
            <a:pPr marL="0" indent="0">
              <a:buNone/>
            </a:pPr>
            <a:endParaRPr lang="ru-RU" dirty="0">
              <a:solidFill>
                <a:schemeClr val="bg1">
                  <a:lumMod val="95000"/>
                  <a:lumOff val="5000"/>
                </a:schemeClr>
              </a:solidFill>
            </a:endParaRPr>
          </a:p>
        </p:txBody>
      </p:sp>
    </p:spTree>
    <p:extLst>
      <p:ext uri="{BB962C8B-B14F-4D97-AF65-F5344CB8AC3E}">
        <p14:creationId xmlns:p14="http://schemas.microsoft.com/office/powerpoint/2010/main" val="4174469844"/>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en-US" sz="3200" b="1" dirty="0" smtClean="0">
                <a:solidFill>
                  <a:schemeClr val="bg1">
                    <a:lumMod val="95000"/>
                    <a:lumOff val="5000"/>
                  </a:schemeClr>
                </a:solidFill>
                <a:latin typeface="Times New Roman" pitchFamily="18" charset="0"/>
                <a:cs typeface="Times New Roman" pitchFamily="18" charset="0"/>
              </a:rPr>
              <a:t>15. </a:t>
            </a:r>
            <a:r>
              <a:rPr lang="en-US" sz="3200" b="1" dirty="0">
                <a:solidFill>
                  <a:schemeClr val="bg1">
                    <a:lumMod val="95000"/>
                    <a:lumOff val="5000"/>
                  </a:schemeClr>
                </a:solidFill>
                <a:latin typeface="Times New Roman" pitchFamily="18" charset="0"/>
                <a:cs typeface="Times New Roman" pitchFamily="18" charset="0"/>
              </a:rPr>
              <a:t>If you see Nina on Friday, ….. her to give me a ring.</a:t>
            </a:r>
            <a:endParaRPr lang="ru-RU" sz="3200" b="1" dirty="0">
              <a:solidFill>
                <a:schemeClr val="bg1">
                  <a:lumMod val="95000"/>
                  <a:lumOff val="5000"/>
                </a:schemeClr>
              </a:solidFill>
              <a:latin typeface="Times New Roman" pitchFamily="18" charset="0"/>
              <a:cs typeface="Times New Roman" pitchFamily="18" charset="0"/>
            </a:endParaRPr>
          </a:p>
        </p:txBody>
      </p:sp>
      <p:sp>
        <p:nvSpPr>
          <p:cNvPr id="3" name="Объект 2"/>
          <p:cNvSpPr>
            <a:spLocks noGrp="1"/>
          </p:cNvSpPr>
          <p:nvPr>
            <p:ph idx="1"/>
          </p:nvPr>
        </p:nvSpPr>
        <p:spPr>
          <a:xfrm>
            <a:off x="0" y="1340768"/>
            <a:ext cx="9144000" cy="5517232"/>
          </a:xfrm>
          <a:solidFill>
            <a:srgbClr val="92D050"/>
          </a:solidFill>
        </p:spPr>
        <p:txBody>
          <a:bodyPr/>
          <a:lstStyle/>
          <a:p>
            <a:endParaRPr lang="en-US" dirty="0" smtClean="0"/>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You will tell</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Tell to</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You would have told</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Tell </a:t>
            </a:r>
            <a:endParaRPr lang="ru-RU" b="1" dirty="0">
              <a:solidFill>
                <a:schemeClr val="bg1">
                  <a:lumMod val="95000"/>
                  <a:lumOff val="5000"/>
                </a:schemeClr>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912736273"/>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normAutofit/>
          </a:bodyPr>
          <a:lstStyle/>
          <a:p>
            <a:pPr algn="l"/>
            <a:r>
              <a:rPr lang="en-US" sz="3200" b="1" dirty="0" smtClean="0">
                <a:solidFill>
                  <a:schemeClr val="bg1">
                    <a:lumMod val="95000"/>
                    <a:lumOff val="5000"/>
                  </a:schemeClr>
                </a:solidFill>
                <a:latin typeface="Times New Roman" pitchFamily="18" charset="0"/>
                <a:cs typeface="Times New Roman" pitchFamily="18" charset="0"/>
              </a:rPr>
              <a:t>16. If </a:t>
            </a:r>
            <a:r>
              <a:rPr lang="en-US" sz="3200" b="1" dirty="0">
                <a:solidFill>
                  <a:schemeClr val="bg1">
                    <a:lumMod val="95000"/>
                    <a:lumOff val="5000"/>
                  </a:schemeClr>
                </a:solidFill>
                <a:latin typeface="Times New Roman" pitchFamily="18" charset="0"/>
                <a:cs typeface="Times New Roman" pitchFamily="18" charset="0"/>
              </a:rPr>
              <a:t>I’d known you were coming, I …. a </a:t>
            </a:r>
            <a:r>
              <a:rPr lang="en-US" sz="3200" b="1">
                <a:solidFill>
                  <a:schemeClr val="bg1">
                    <a:lumMod val="95000"/>
                    <a:lumOff val="5000"/>
                  </a:schemeClr>
                </a:solidFill>
                <a:latin typeface="Times New Roman" pitchFamily="18" charset="0"/>
                <a:cs typeface="Times New Roman" pitchFamily="18" charset="0"/>
              </a:rPr>
              <a:t>cake</a:t>
            </a:r>
            <a:r>
              <a:rPr lang="en-US" sz="3200" b="1" smtClean="0">
                <a:solidFill>
                  <a:schemeClr val="bg1">
                    <a:lumMod val="95000"/>
                    <a:lumOff val="5000"/>
                  </a:schemeClr>
                </a:solidFill>
                <a:latin typeface="Times New Roman" pitchFamily="18" charset="0"/>
                <a:cs typeface="Times New Roman" pitchFamily="18" charset="0"/>
              </a:rPr>
              <a:t>.</a:t>
            </a:r>
            <a:endParaRPr lang="ru-RU" sz="3200" dirty="0">
              <a:solidFill>
                <a:schemeClr val="bg1">
                  <a:lumMod val="95000"/>
                  <a:lumOff val="5000"/>
                </a:schemeClr>
              </a:solidFill>
            </a:endParaRPr>
          </a:p>
        </p:txBody>
      </p:sp>
      <p:sp>
        <p:nvSpPr>
          <p:cNvPr id="3" name="Объект 2"/>
          <p:cNvSpPr>
            <a:spLocks noGrp="1"/>
          </p:cNvSpPr>
          <p:nvPr>
            <p:ph idx="1"/>
          </p:nvPr>
        </p:nvSpPr>
        <p:spPr>
          <a:xfrm>
            <a:off x="0" y="1412776"/>
            <a:ext cx="9144000" cy="5445224"/>
          </a:xfrm>
          <a:solidFill>
            <a:srgbClr val="92D050"/>
          </a:solidFill>
        </p:spPr>
        <p:txBody>
          <a:bodyPr/>
          <a:lstStyle/>
          <a:p>
            <a:pPr marL="514350" indent="-514350">
              <a:buFont typeface="+mj-lt"/>
              <a:buAutoNum type="alphaUcPeriod"/>
            </a:pPr>
            <a:endParaRPr lang="en-US" b="1" dirty="0" smtClean="0">
              <a:solidFill>
                <a:schemeClr val="bg1">
                  <a:lumMod val="95000"/>
                  <a:lumOff val="5000"/>
                </a:schemeClr>
              </a:solidFill>
              <a:latin typeface="Times New Roman" pitchFamily="18" charset="0"/>
              <a:cs typeface="Times New Roman" pitchFamily="18" charset="0"/>
            </a:endParaRPr>
          </a:p>
          <a:p>
            <a:pPr marL="514350" indent="-514350">
              <a:buFont typeface="+mj-lt"/>
              <a:buAutoNum type="alphaUcPeriod"/>
            </a:pPr>
            <a:r>
              <a:rPr lang="en-US" b="1" dirty="0" smtClean="0">
                <a:solidFill>
                  <a:schemeClr val="bg1">
                    <a:lumMod val="95000"/>
                    <a:lumOff val="5000"/>
                  </a:schemeClr>
                </a:solidFill>
                <a:latin typeface="Times New Roman" pitchFamily="18" charset="0"/>
                <a:cs typeface="Times New Roman" pitchFamily="18" charset="0"/>
              </a:rPr>
              <a:t>Would </a:t>
            </a:r>
            <a:r>
              <a:rPr lang="en-US" b="1" dirty="0">
                <a:solidFill>
                  <a:schemeClr val="bg1">
                    <a:lumMod val="95000"/>
                    <a:lumOff val="5000"/>
                  </a:schemeClr>
                </a:solidFill>
                <a:latin typeface="Times New Roman" pitchFamily="18" charset="0"/>
                <a:cs typeface="Times New Roman" pitchFamily="18" charset="0"/>
              </a:rPr>
              <a:t>have baked</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Would bake</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Will bake</a:t>
            </a:r>
          </a:p>
          <a:p>
            <a:pPr marL="514350" indent="-514350">
              <a:buFont typeface="+mj-lt"/>
              <a:buAutoNum type="alphaUcPeriod"/>
            </a:pPr>
            <a:r>
              <a:rPr lang="en-US" b="1" dirty="0">
                <a:solidFill>
                  <a:schemeClr val="bg1">
                    <a:lumMod val="95000"/>
                    <a:lumOff val="5000"/>
                  </a:schemeClr>
                </a:solidFill>
                <a:latin typeface="Times New Roman" pitchFamily="18" charset="0"/>
                <a:cs typeface="Times New Roman" pitchFamily="18" charset="0"/>
              </a:rPr>
              <a:t>Baked</a:t>
            </a:r>
          </a:p>
          <a:p>
            <a:endParaRPr lang="ru-RU" dirty="0"/>
          </a:p>
        </p:txBody>
      </p:sp>
    </p:spTree>
    <p:extLst>
      <p:ext uri="{BB962C8B-B14F-4D97-AF65-F5344CB8AC3E}">
        <p14:creationId xmlns:p14="http://schemas.microsoft.com/office/powerpoint/2010/main" val="3594847109"/>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0"/>
            <a:ext cx="9144000" cy="6934200"/>
          </a:xfrm>
          <a:solidFill>
            <a:srgbClr val="92D050"/>
          </a:solidFill>
        </p:spPr>
        <p:txBody>
          <a:bodyPr>
            <a:normAutofit/>
          </a:bodyPr>
          <a:lstStyle/>
          <a:p>
            <a:pPr algn="l"/>
            <a:r>
              <a:rPr lang="en-US" sz="3200" b="1" i="1" dirty="0" smtClean="0">
                <a:solidFill>
                  <a:schemeClr val="bg1"/>
                </a:solidFill>
                <a:latin typeface="Times New Roman" pitchFamily="18" charset="0"/>
                <a:cs typeface="Times New Roman" pitchFamily="18" charset="0"/>
              </a:rPr>
              <a:t>If all used bicycles,  there  </a:t>
            </a:r>
            <a:br>
              <a:rPr lang="en-US" sz="3200" b="1" i="1" dirty="0" smtClean="0">
                <a:solidFill>
                  <a:schemeClr val="bg1"/>
                </a:solidFill>
                <a:latin typeface="Times New Roman" pitchFamily="18" charset="0"/>
                <a:cs typeface="Times New Roman" pitchFamily="18" charset="0"/>
              </a:rPr>
            </a:br>
            <a:r>
              <a:rPr lang="en-US" sz="3200" b="1" i="1" dirty="0" smtClean="0">
                <a:solidFill>
                  <a:schemeClr val="bg1"/>
                </a:solidFill>
                <a:latin typeface="Times New Roman" pitchFamily="18" charset="0"/>
                <a:cs typeface="Times New Roman" pitchFamily="18" charset="0"/>
              </a:rPr>
              <a:t>wouldn’t</a:t>
            </a:r>
            <a:r>
              <a:rPr lang="en-US" sz="3200" b="1" i="1" dirty="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 be so much pollution.</a:t>
            </a:r>
            <a:r>
              <a:rPr lang="en-US" sz="3200" dirty="0" smtClean="0">
                <a:solidFill>
                  <a:schemeClr val="bg1"/>
                </a:solidFill>
                <a:latin typeface="Times New Roman" pitchFamily="18" charset="0"/>
                <a:cs typeface="Times New Roman" pitchFamily="18" charset="0"/>
              </a:rPr>
              <a:t/>
            </a:r>
            <a:br>
              <a:rPr lang="en-US" sz="3200" dirty="0" smtClean="0">
                <a:solidFill>
                  <a:schemeClr val="bg1"/>
                </a:solidFill>
                <a:latin typeface="Times New Roman" pitchFamily="18" charset="0"/>
                <a:cs typeface="Times New Roman" pitchFamily="18" charset="0"/>
              </a:rPr>
            </a:br>
            <a:r>
              <a:rPr lang="en-US" sz="3200" dirty="0" smtClean="0">
                <a:solidFill>
                  <a:schemeClr val="bg1"/>
                </a:solidFill>
                <a:latin typeface="Times New Roman" pitchFamily="18" charset="0"/>
                <a:cs typeface="Times New Roman" pitchFamily="18" charset="0"/>
              </a:rPr>
              <a:t/>
            </a:r>
            <a:br>
              <a:rPr lang="en-US" sz="3200" dirty="0" smtClean="0">
                <a:solidFill>
                  <a:schemeClr val="bg1"/>
                </a:solidFill>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sz="3100" b="1" i="1" dirty="0" smtClean="0">
                <a:solidFill>
                  <a:schemeClr val="bg1"/>
                </a:solidFill>
                <a:latin typeface="Times New Roman" pitchFamily="18" charset="0"/>
                <a:cs typeface="Times New Roman" pitchFamily="18" charset="0"/>
              </a:rPr>
              <a:t>If all governments had banned hunting,</a:t>
            </a:r>
            <a:br>
              <a:rPr lang="en-US" sz="3100" b="1" i="1" dirty="0" smtClean="0">
                <a:solidFill>
                  <a:schemeClr val="bg1"/>
                </a:solidFill>
                <a:latin typeface="Times New Roman" pitchFamily="18" charset="0"/>
                <a:cs typeface="Times New Roman" pitchFamily="18" charset="0"/>
              </a:rPr>
            </a:br>
            <a:r>
              <a:rPr lang="en-US" sz="3100" b="1" i="1" dirty="0" smtClean="0">
                <a:solidFill>
                  <a:schemeClr val="bg1"/>
                </a:solidFill>
                <a:latin typeface="Times New Roman" pitchFamily="18" charset="0"/>
                <a:cs typeface="Times New Roman" pitchFamily="18" charset="0"/>
              </a:rPr>
              <a:t>the tiger wouldn’t have become </a:t>
            </a:r>
            <a:br>
              <a:rPr lang="en-US" sz="3100" b="1" i="1" dirty="0" smtClean="0">
                <a:solidFill>
                  <a:schemeClr val="bg1"/>
                </a:solidFill>
                <a:latin typeface="Times New Roman" pitchFamily="18" charset="0"/>
                <a:cs typeface="Times New Roman" pitchFamily="18" charset="0"/>
              </a:rPr>
            </a:br>
            <a:r>
              <a:rPr lang="en-US" sz="3100" b="1" i="1" dirty="0" smtClean="0">
                <a:solidFill>
                  <a:schemeClr val="bg1"/>
                </a:solidFill>
                <a:latin typeface="Times New Roman" pitchFamily="18" charset="0"/>
                <a:cs typeface="Times New Roman" pitchFamily="18" charset="0"/>
              </a:rPr>
              <a:t>an endangered species.</a:t>
            </a:r>
            <a:r>
              <a:rPr lang="ru-RU" sz="3100" i="1" dirty="0" smtClean="0">
                <a:solidFill>
                  <a:schemeClr val="bg1"/>
                </a:solidFill>
                <a:latin typeface="Times New Roman" pitchFamily="18" charset="0"/>
                <a:cs typeface="Times New Roman" pitchFamily="18" charset="0"/>
              </a:rPr>
              <a:t/>
            </a:r>
            <a:br>
              <a:rPr lang="ru-RU" sz="3100" i="1" dirty="0" smtClean="0">
                <a:solidFill>
                  <a:schemeClr val="bg1"/>
                </a:solidFill>
                <a:latin typeface="Times New Roman" pitchFamily="18" charset="0"/>
                <a:cs typeface="Times New Roman" pitchFamily="18" charset="0"/>
              </a:rPr>
            </a:br>
            <a:r>
              <a:rPr lang="ru-RU" sz="3100" i="1" dirty="0" smtClean="0"/>
              <a:t/>
            </a:r>
            <a:br>
              <a:rPr lang="ru-RU" sz="3100" i="1" dirty="0" smtClean="0"/>
            </a:br>
            <a:endParaRPr lang="ru-RU" sz="31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9504" y="188640"/>
            <a:ext cx="3390900" cy="2552700"/>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7504" y="4404360"/>
            <a:ext cx="2731008" cy="1950720"/>
          </a:xfrm>
          <a:prstGeom prst="rect">
            <a:avLst/>
          </a:prstGeom>
        </p:spPr>
      </p:pic>
    </p:spTree>
    <p:extLst>
      <p:ext uri="{BB962C8B-B14F-4D97-AF65-F5344CB8AC3E}">
        <p14:creationId xmlns:p14="http://schemas.microsoft.com/office/powerpoint/2010/main" val="4147965139"/>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a:solidFill>
            <a:srgbClr val="92D050"/>
          </a:solidFill>
        </p:spPr>
        <p:txBody>
          <a:bodyPr/>
          <a:lstStyle/>
          <a:p>
            <a:endParaRPr lang="ru-RU" dirty="0"/>
          </a:p>
        </p:txBody>
      </p:sp>
      <p:sp>
        <p:nvSpPr>
          <p:cNvPr id="3" name="Объект 2"/>
          <p:cNvSpPr>
            <a:spLocks noGrp="1"/>
          </p:cNvSpPr>
          <p:nvPr>
            <p:ph idx="1"/>
          </p:nvPr>
        </p:nvSpPr>
        <p:spPr>
          <a:xfrm>
            <a:off x="0" y="1412776"/>
            <a:ext cx="9144000" cy="5445224"/>
          </a:xfrm>
          <a:solidFill>
            <a:srgbClr val="92D050"/>
          </a:solidFill>
        </p:spPr>
        <p:txBody>
          <a:bodyPr/>
          <a:lstStyle/>
          <a:p>
            <a:endParaRPr lang="ru-RU" dirty="0"/>
          </a:p>
        </p:txBody>
      </p:sp>
    </p:spTree>
    <p:extLst>
      <p:ext uri="{BB962C8B-B14F-4D97-AF65-F5344CB8AC3E}">
        <p14:creationId xmlns:p14="http://schemas.microsoft.com/office/powerpoint/2010/main" val="3683416828"/>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9144000" cy="6858000"/>
          </a:xfrm>
          <a:solidFill>
            <a:srgbClr val="92D050"/>
          </a:solidFill>
        </p:spPr>
        <p:txBody>
          <a:bodyPr>
            <a:normAutofit/>
          </a:bodyPr>
          <a:lstStyle/>
          <a:p>
            <a:pPr algn="l"/>
            <a:r>
              <a:rPr lang="en-US" sz="2800" b="1" dirty="0" smtClean="0">
                <a:solidFill>
                  <a:schemeClr val="bg1"/>
                </a:solidFill>
                <a:latin typeface="Times New Roman" pitchFamily="18" charset="0"/>
                <a:cs typeface="Times New Roman" pitchFamily="18" charset="0"/>
              </a:rPr>
              <a:t>1. </a:t>
            </a:r>
            <a:r>
              <a:rPr lang="en-US" sz="2800" b="1" i="1" dirty="0" smtClean="0">
                <a:solidFill>
                  <a:schemeClr val="bg1"/>
                </a:solidFill>
                <a:latin typeface="Times New Roman" pitchFamily="18" charset="0"/>
                <a:cs typeface="Times New Roman" pitchFamily="18" charset="0"/>
              </a:rPr>
              <a:t>If animals don’t drink water, they</a:t>
            </a:r>
            <a:r>
              <a:rPr lang="ru-RU" sz="2800" b="1" i="1" dirty="0" smtClean="0">
                <a:solidFill>
                  <a:schemeClr val="bg1"/>
                </a:solidFill>
                <a:latin typeface="Times New Roman" pitchFamily="18" charset="0"/>
                <a:cs typeface="Times New Roman" pitchFamily="18" charset="0"/>
              </a:rPr>
              <a:t> </a:t>
            </a:r>
            <a:r>
              <a:rPr lang="en-US" sz="2800" b="1" i="1" dirty="0" smtClean="0">
                <a:solidFill>
                  <a:schemeClr val="bg1"/>
                </a:solidFill>
                <a:latin typeface="Times New Roman" pitchFamily="18" charset="0"/>
                <a:cs typeface="Times New Roman" pitchFamily="18" charset="0"/>
              </a:rPr>
              <a:t>die.</a:t>
            </a:r>
            <a:r>
              <a:rPr lang="en-US" sz="2800" b="1" dirty="0" smtClean="0">
                <a:solidFill>
                  <a:schemeClr val="bg1"/>
                </a:solidFill>
                <a:latin typeface="Times New Roman" pitchFamily="18" charset="0"/>
                <a:cs typeface="Times New Roman" pitchFamily="18" charset="0"/>
              </a:rPr>
              <a:t/>
            </a:r>
            <a:br>
              <a:rPr lang="en-US" sz="2800" b="1" dirty="0" smtClean="0">
                <a:solidFill>
                  <a:schemeClr val="bg1"/>
                </a:solidFill>
                <a:latin typeface="Times New Roman" pitchFamily="18" charset="0"/>
                <a:cs typeface="Times New Roman" pitchFamily="18" charset="0"/>
              </a:rPr>
            </a:br>
            <a:r>
              <a:rPr lang="en-US" sz="2800" b="1" dirty="0" smtClean="0">
                <a:solidFill>
                  <a:schemeClr val="bg1"/>
                </a:solidFill>
                <a:latin typeface="Times New Roman" pitchFamily="18" charset="0"/>
                <a:cs typeface="Times New Roman" pitchFamily="18" charset="0"/>
              </a:rPr>
              <a:t>2. </a:t>
            </a:r>
            <a:r>
              <a:rPr lang="en-US" sz="2800" b="1" i="1" dirty="0" smtClean="0">
                <a:solidFill>
                  <a:schemeClr val="bg1"/>
                </a:solidFill>
                <a:latin typeface="Times New Roman" pitchFamily="18" charset="0"/>
                <a:cs typeface="Times New Roman" pitchFamily="18" charset="0"/>
              </a:rPr>
              <a:t>If we all plant trees,  forest  won’t disappear</a:t>
            </a:r>
            <a:r>
              <a:rPr lang="en-US" sz="2800" b="1" dirty="0" smtClean="0">
                <a:solidFill>
                  <a:schemeClr val="bg1"/>
                </a:solidFill>
                <a:latin typeface="Times New Roman" pitchFamily="18" charset="0"/>
                <a:cs typeface="Times New Roman" pitchFamily="18" charset="0"/>
              </a:rPr>
              <a:t/>
            </a:r>
            <a:br>
              <a:rPr lang="en-US" sz="2800" b="1" dirty="0" smtClean="0">
                <a:solidFill>
                  <a:schemeClr val="bg1"/>
                </a:solidFill>
                <a:latin typeface="Times New Roman" pitchFamily="18" charset="0"/>
                <a:cs typeface="Times New Roman" pitchFamily="18" charset="0"/>
              </a:rPr>
            </a:br>
            <a:r>
              <a:rPr lang="en-US" sz="2800" b="1" dirty="0" smtClean="0">
                <a:solidFill>
                  <a:schemeClr val="bg1"/>
                </a:solidFill>
                <a:latin typeface="Times New Roman" pitchFamily="18" charset="0"/>
                <a:cs typeface="Times New Roman" pitchFamily="18" charset="0"/>
              </a:rPr>
              <a:t>3.</a:t>
            </a:r>
            <a:r>
              <a:rPr lang="en-US" sz="2800" b="1" i="1" dirty="0" smtClean="0">
                <a:solidFill>
                  <a:schemeClr val="bg1"/>
                </a:solidFill>
                <a:latin typeface="Times New Roman" pitchFamily="18" charset="0"/>
                <a:cs typeface="Times New Roman" pitchFamily="18" charset="0"/>
              </a:rPr>
              <a:t> If all used bicycles,  there  wouldn’t be so much pollution.       </a:t>
            </a:r>
            <a:br>
              <a:rPr lang="en-US" sz="2800" b="1" i="1" dirty="0" smtClean="0">
                <a:solidFill>
                  <a:schemeClr val="bg1"/>
                </a:solidFill>
                <a:latin typeface="Times New Roman" pitchFamily="18" charset="0"/>
                <a:cs typeface="Times New Roman" pitchFamily="18" charset="0"/>
              </a:rPr>
            </a:br>
            <a:r>
              <a:rPr lang="en-US" sz="2800" b="1" dirty="0" smtClean="0">
                <a:solidFill>
                  <a:schemeClr val="bg1"/>
                </a:solidFill>
                <a:latin typeface="Times New Roman" pitchFamily="18" charset="0"/>
                <a:cs typeface="Times New Roman" pitchFamily="18" charset="0"/>
              </a:rPr>
              <a:t>4.</a:t>
            </a:r>
            <a:r>
              <a:rPr lang="en-US" sz="2800" b="1" i="1" dirty="0" smtClean="0">
                <a:solidFill>
                  <a:schemeClr val="bg1"/>
                </a:solidFill>
                <a:latin typeface="Times New Roman" pitchFamily="18" charset="0"/>
                <a:cs typeface="Times New Roman" pitchFamily="18" charset="0"/>
              </a:rPr>
              <a:t> If all governments had banned hunting,  the tiger wouldn’t have become  an endangered species.</a:t>
            </a:r>
            <a:r>
              <a:rPr lang="en-US" sz="2800" dirty="0" smtClean="0">
                <a:solidFill>
                  <a:schemeClr val="bg1"/>
                </a:solidFill>
                <a:latin typeface="Times New Roman" pitchFamily="18" charset="0"/>
                <a:cs typeface="Times New Roman" pitchFamily="18" charset="0"/>
              </a:rPr>
              <a:t/>
            </a:r>
            <a:br>
              <a:rPr lang="en-US" sz="2800" dirty="0" smtClean="0">
                <a:solidFill>
                  <a:schemeClr val="bg1"/>
                </a:solidFill>
                <a:latin typeface="Times New Roman" pitchFamily="18" charset="0"/>
                <a:cs typeface="Times New Roman" pitchFamily="18" charset="0"/>
              </a:rPr>
            </a:br>
            <a:r>
              <a:rPr lang="en-US" sz="2800" dirty="0" smtClean="0">
                <a:solidFill>
                  <a:schemeClr val="bg1"/>
                </a:solidFill>
                <a:latin typeface="Times New Roman" pitchFamily="18" charset="0"/>
                <a:cs typeface="Times New Roman" pitchFamily="18" charset="0"/>
              </a:rPr>
              <a:t/>
            </a:r>
            <a:br>
              <a:rPr lang="en-US" sz="2800" dirty="0" smtClean="0">
                <a:solidFill>
                  <a:schemeClr val="bg1"/>
                </a:solidFill>
                <a:latin typeface="Times New Roman" pitchFamily="18" charset="0"/>
                <a:cs typeface="Times New Roman" pitchFamily="18" charset="0"/>
              </a:rPr>
            </a:b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800" b="1" dirty="0" smtClean="0">
                <a:solidFill>
                  <a:schemeClr val="bg1"/>
                </a:solidFill>
                <a:latin typeface="Times New Roman" pitchFamily="18" charset="0"/>
                <a:cs typeface="Times New Roman" pitchFamily="18" charset="0"/>
              </a:rPr>
              <a:t>A. an imaginary situation in the present / future </a:t>
            </a:r>
            <a:br>
              <a:rPr lang="en-US" sz="2800" b="1" dirty="0" smtClean="0">
                <a:solidFill>
                  <a:schemeClr val="bg1"/>
                </a:solidFill>
                <a:latin typeface="Times New Roman" pitchFamily="18" charset="0"/>
                <a:cs typeface="Times New Roman" pitchFamily="18" charset="0"/>
              </a:rPr>
            </a:br>
            <a:r>
              <a:rPr lang="en-US" sz="2800" b="1" dirty="0" smtClean="0">
                <a:solidFill>
                  <a:schemeClr val="bg1"/>
                </a:solidFill>
                <a:latin typeface="Times New Roman" pitchFamily="18" charset="0"/>
                <a:cs typeface="Times New Roman" pitchFamily="18" charset="0"/>
              </a:rPr>
              <a:t>B. an impossible situation in or regret about the past</a:t>
            </a:r>
            <a:br>
              <a:rPr lang="en-US" sz="2800" b="1" dirty="0" smtClean="0">
                <a:solidFill>
                  <a:schemeClr val="bg1"/>
                </a:solidFill>
                <a:latin typeface="Times New Roman" pitchFamily="18" charset="0"/>
                <a:cs typeface="Times New Roman" pitchFamily="18" charset="0"/>
              </a:rPr>
            </a:br>
            <a:r>
              <a:rPr lang="en-US" sz="2800" b="1" dirty="0" smtClean="0">
                <a:solidFill>
                  <a:schemeClr val="bg1"/>
                </a:solidFill>
                <a:latin typeface="Times New Roman" pitchFamily="18" charset="0"/>
                <a:cs typeface="Times New Roman" pitchFamily="18" charset="0"/>
              </a:rPr>
              <a:t>C. a real possibility in the present / future</a:t>
            </a:r>
            <a:br>
              <a:rPr lang="en-US" sz="2800" b="1" dirty="0" smtClean="0">
                <a:solidFill>
                  <a:schemeClr val="bg1"/>
                </a:solidFill>
                <a:latin typeface="Times New Roman" pitchFamily="18" charset="0"/>
                <a:cs typeface="Times New Roman" pitchFamily="18" charset="0"/>
              </a:rPr>
            </a:br>
            <a:r>
              <a:rPr lang="en-US" sz="2800" b="1" dirty="0" smtClean="0">
                <a:solidFill>
                  <a:schemeClr val="bg1"/>
                </a:solidFill>
                <a:latin typeface="Times New Roman" pitchFamily="18" charset="0"/>
                <a:cs typeface="Times New Roman" pitchFamily="18" charset="0"/>
              </a:rPr>
              <a:t>D. a general truth or fact</a:t>
            </a:r>
            <a:br>
              <a:rPr lang="en-US" sz="2800" b="1" dirty="0" smtClean="0">
                <a:solidFill>
                  <a:schemeClr val="bg1"/>
                </a:solidFill>
                <a:latin typeface="Times New Roman" pitchFamily="18" charset="0"/>
                <a:cs typeface="Times New Roman" pitchFamily="18" charset="0"/>
              </a:rPr>
            </a:br>
            <a:endParaRPr lang="ru-RU" sz="2800" dirty="0">
              <a:solidFill>
                <a:schemeClr val="bg1"/>
              </a:solidFill>
            </a:endParaRPr>
          </a:p>
        </p:txBody>
      </p:sp>
    </p:spTree>
    <p:extLst>
      <p:ext uri="{BB962C8B-B14F-4D97-AF65-F5344CB8AC3E}">
        <p14:creationId xmlns:p14="http://schemas.microsoft.com/office/powerpoint/2010/main" val="160151697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9144000" cy="6858000"/>
          </a:xfrm>
          <a:solidFill>
            <a:schemeClr val="accent5">
              <a:lumMod val="40000"/>
              <a:lumOff val="60000"/>
            </a:schemeClr>
          </a:solidFill>
        </p:spPr>
        <p:txBody>
          <a:bodyPr/>
          <a:lstStyle/>
          <a:p>
            <a:endParaRPr lang="ru-RU" dirty="0"/>
          </a:p>
        </p:txBody>
      </p:sp>
      <p:graphicFrame>
        <p:nvGraphicFramePr>
          <p:cNvPr id="6" name="Таблица 5"/>
          <p:cNvGraphicFramePr>
            <a:graphicFrameLocks noGrp="1"/>
          </p:cNvGraphicFramePr>
          <p:nvPr>
            <p:extLst>
              <p:ext uri="{D42A27DB-BD31-4B8C-83A1-F6EECF244321}">
                <p14:modId xmlns:p14="http://schemas.microsoft.com/office/powerpoint/2010/main" val="3340155875"/>
              </p:ext>
            </p:extLst>
          </p:nvPr>
        </p:nvGraphicFramePr>
        <p:xfrm>
          <a:off x="323528" y="260647"/>
          <a:ext cx="8568952" cy="6343928"/>
        </p:xfrm>
        <a:graphic>
          <a:graphicData uri="http://schemas.openxmlformats.org/drawingml/2006/table">
            <a:tbl>
              <a:tblPr firstRow="1" bandRow="1">
                <a:tableStyleId>{5C22544A-7EE6-4342-B048-85BDC9FD1C3A}</a:tableStyleId>
              </a:tblPr>
              <a:tblGrid>
                <a:gridCol w="1224136"/>
                <a:gridCol w="3168352"/>
                <a:gridCol w="4176464"/>
              </a:tblGrid>
              <a:tr h="1029968">
                <a:tc>
                  <a:txBody>
                    <a:bodyPr/>
                    <a:lstStyle/>
                    <a:p>
                      <a:pPr algn="ctr"/>
                      <a:r>
                        <a:rPr lang="en-US" sz="2800" b="1" dirty="0" smtClean="0">
                          <a:solidFill>
                            <a:schemeClr val="tx1"/>
                          </a:solidFill>
                          <a:latin typeface="Times New Roman" pitchFamily="18" charset="0"/>
                          <a:cs typeface="Times New Roman" pitchFamily="18" charset="0"/>
                        </a:rPr>
                        <a:t>Type</a:t>
                      </a:r>
                      <a:endParaRPr lang="ru-RU" sz="2800" b="1" dirty="0">
                        <a:solidFill>
                          <a:schemeClr val="tx1"/>
                        </a:solidFill>
                        <a:latin typeface="Times New Roman" pitchFamily="18" charset="0"/>
                        <a:cs typeface="Times New Roman" pitchFamily="18" charset="0"/>
                      </a:endParaRPr>
                    </a:p>
                  </a:txBody>
                  <a:tcPr>
                    <a:solidFill>
                      <a:srgbClr val="00B050"/>
                    </a:solidFill>
                  </a:tcPr>
                </a:tc>
                <a:tc>
                  <a:txBody>
                    <a:bodyPr/>
                    <a:lstStyle/>
                    <a:p>
                      <a:pPr algn="ctr"/>
                      <a:r>
                        <a:rPr lang="en-US" sz="2800" b="1" dirty="0" smtClean="0">
                          <a:solidFill>
                            <a:schemeClr val="tx1"/>
                          </a:solidFill>
                          <a:latin typeface="Times New Roman" pitchFamily="18" charset="0"/>
                          <a:cs typeface="Times New Roman" pitchFamily="18" charset="0"/>
                        </a:rPr>
                        <a:t>Conditional Clause</a:t>
                      </a:r>
                      <a:endParaRPr lang="ru-RU" sz="2800" b="1" dirty="0">
                        <a:solidFill>
                          <a:schemeClr val="tx1"/>
                        </a:solidFill>
                        <a:latin typeface="Times New Roman" pitchFamily="18" charset="0"/>
                        <a:cs typeface="Times New Roman" pitchFamily="18" charset="0"/>
                      </a:endParaRPr>
                    </a:p>
                  </a:txBody>
                  <a:tcPr>
                    <a:solidFill>
                      <a:srgbClr val="00B050"/>
                    </a:solidFill>
                  </a:tcPr>
                </a:tc>
                <a:tc>
                  <a:txBody>
                    <a:bodyPr/>
                    <a:lstStyle/>
                    <a:p>
                      <a:pPr algn="ctr"/>
                      <a:r>
                        <a:rPr lang="en-US" sz="2800" b="1" dirty="0" smtClean="0">
                          <a:solidFill>
                            <a:schemeClr val="tx1"/>
                          </a:solidFill>
                          <a:latin typeface="Times New Roman" pitchFamily="18" charset="0"/>
                          <a:cs typeface="Times New Roman" pitchFamily="18" charset="0"/>
                        </a:rPr>
                        <a:t>Main Clause</a:t>
                      </a:r>
                      <a:endParaRPr lang="ru-RU" sz="2800" b="1" dirty="0">
                        <a:solidFill>
                          <a:schemeClr val="tx1"/>
                        </a:solidFill>
                        <a:latin typeface="Times New Roman" pitchFamily="18" charset="0"/>
                        <a:cs typeface="Times New Roman" pitchFamily="18" charset="0"/>
                      </a:endParaRPr>
                    </a:p>
                  </a:txBody>
                  <a:tcPr>
                    <a:solidFill>
                      <a:srgbClr val="00B050"/>
                    </a:solidFill>
                  </a:tcPr>
                </a:tc>
              </a:tr>
              <a:tr h="1419953">
                <a:tc>
                  <a:txBody>
                    <a:bodyPr/>
                    <a:lstStyle/>
                    <a:p>
                      <a:r>
                        <a:rPr lang="en-US" sz="2800" b="1" dirty="0" smtClean="0">
                          <a:solidFill>
                            <a:schemeClr val="tx1"/>
                          </a:solidFill>
                          <a:latin typeface="Times New Roman" pitchFamily="18" charset="0"/>
                          <a:cs typeface="Times New Roman" pitchFamily="18" charset="0"/>
                        </a:rPr>
                        <a:t>0</a:t>
                      </a:r>
                      <a:endParaRPr lang="ru-RU" sz="2800" b="1" dirty="0">
                        <a:solidFill>
                          <a:schemeClr val="tx1"/>
                        </a:solidFill>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latin typeface="Times New Roman" pitchFamily="18" charset="0"/>
                          <a:cs typeface="Times New Roman" pitchFamily="18" charset="0"/>
                        </a:rPr>
                        <a:t>If + Present Simple,</a:t>
                      </a:r>
                      <a:endParaRPr lang="ru-RU" sz="2800" b="1" dirty="0" smtClean="0">
                        <a:latin typeface="Times New Roman" pitchFamily="18" charset="0"/>
                        <a:cs typeface="Times New Roman" pitchFamily="18" charset="0"/>
                      </a:endParaRPr>
                    </a:p>
                    <a:p>
                      <a:endParaRPr lang="ru-RU" sz="2800" b="1" dirty="0">
                        <a:solidFill>
                          <a:schemeClr val="tx1"/>
                        </a:solidFill>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latin typeface="Times New Roman" pitchFamily="18" charset="0"/>
                          <a:cs typeface="Times New Roman" pitchFamily="18" charset="0"/>
                        </a:rPr>
                        <a:t>Present Simple</a:t>
                      </a:r>
                      <a:endParaRPr lang="ru-RU" sz="2800" b="1" dirty="0" smtClean="0">
                        <a:latin typeface="Times New Roman" pitchFamily="18" charset="0"/>
                        <a:cs typeface="Times New Roman" pitchFamily="18" charset="0"/>
                      </a:endParaRPr>
                    </a:p>
                    <a:p>
                      <a:endParaRPr lang="ru-RU" sz="2800" b="1" dirty="0">
                        <a:solidFill>
                          <a:schemeClr val="tx1"/>
                        </a:solidFill>
                        <a:latin typeface="Times New Roman" pitchFamily="18" charset="0"/>
                        <a:cs typeface="Times New Roman" pitchFamily="18" charset="0"/>
                      </a:endParaRPr>
                    </a:p>
                  </a:txBody>
                  <a:tcPr>
                    <a:solidFill>
                      <a:schemeClr val="accent3">
                        <a:lumMod val="40000"/>
                        <a:lumOff val="60000"/>
                      </a:schemeClr>
                    </a:solidFill>
                  </a:tcPr>
                </a:tc>
              </a:tr>
              <a:tr h="1419953">
                <a:tc>
                  <a:txBody>
                    <a:bodyPr/>
                    <a:lstStyle/>
                    <a:p>
                      <a:r>
                        <a:rPr lang="en-US" sz="2800" b="1" dirty="0" smtClean="0">
                          <a:solidFill>
                            <a:schemeClr val="tx1"/>
                          </a:solidFill>
                          <a:latin typeface="Times New Roman" pitchFamily="18" charset="0"/>
                          <a:cs typeface="Times New Roman" pitchFamily="18" charset="0"/>
                        </a:rPr>
                        <a:t>1</a:t>
                      </a:r>
                      <a:endParaRPr lang="ru-RU" sz="2800" b="1" dirty="0">
                        <a:solidFill>
                          <a:schemeClr val="tx1"/>
                        </a:solidFill>
                        <a:latin typeface="Times New Roman" pitchFamily="18" charset="0"/>
                        <a:cs typeface="Times New Roman" pitchFamily="18" charset="0"/>
                      </a:endParaRP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latin typeface="Times New Roman" pitchFamily="18" charset="0"/>
                          <a:cs typeface="Times New Roman" pitchFamily="18" charset="0"/>
                        </a:rPr>
                        <a:t>If + Present Simple,</a:t>
                      </a:r>
                      <a:r>
                        <a:rPr lang="en-US" sz="2800" b="1" baseline="0" dirty="0" smtClean="0">
                          <a:latin typeface="Times New Roman" pitchFamily="18" charset="0"/>
                          <a:cs typeface="Times New Roman" pitchFamily="18" charset="0"/>
                        </a:rPr>
                        <a:t> </a:t>
                      </a:r>
                      <a:endParaRPr lang="ru-RU" sz="2800" b="1" dirty="0" smtClean="0">
                        <a:latin typeface="Times New Roman" pitchFamily="18" charset="0"/>
                        <a:cs typeface="Times New Roman" pitchFamily="18" charset="0"/>
                      </a:endParaRPr>
                    </a:p>
                    <a:p>
                      <a:endParaRPr lang="ru-RU" sz="2800" b="1" dirty="0">
                        <a:solidFill>
                          <a:schemeClr val="tx1"/>
                        </a:solidFill>
                        <a:latin typeface="Times New Roman" pitchFamily="18" charset="0"/>
                        <a:cs typeface="Times New Roman" pitchFamily="18" charset="0"/>
                      </a:endParaRP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latin typeface="Times New Roman" pitchFamily="18" charset="0"/>
                          <a:cs typeface="Times New Roman" pitchFamily="18" charset="0"/>
                        </a:rPr>
                        <a:t>Future Simple</a:t>
                      </a:r>
                      <a:endParaRPr lang="ru-RU" sz="2800" b="1" dirty="0" smtClean="0">
                        <a:latin typeface="Times New Roman" pitchFamily="18" charset="0"/>
                        <a:cs typeface="Times New Roman" pitchFamily="18" charset="0"/>
                      </a:endParaRPr>
                    </a:p>
                    <a:p>
                      <a:endParaRPr lang="ru-RU" sz="2800" b="1" dirty="0">
                        <a:solidFill>
                          <a:schemeClr val="tx1"/>
                        </a:solidFill>
                        <a:latin typeface="Times New Roman" pitchFamily="18" charset="0"/>
                        <a:cs typeface="Times New Roman" pitchFamily="18" charset="0"/>
                      </a:endParaRPr>
                    </a:p>
                  </a:txBody>
                  <a:tcPr>
                    <a:solidFill>
                      <a:schemeClr val="accent3">
                        <a:lumMod val="60000"/>
                        <a:lumOff val="40000"/>
                      </a:schemeClr>
                    </a:solidFill>
                  </a:tcPr>
                </a:tc>
              </a:tr>
              <a:tr h="1054101">
                <a:tc>
                  <a:txBody>
                    <a:bodyPr/>
                    <a:lstStyle/>
                    <a:p>
                      <a:r>
                        <a:rPr lang="en-US" sz="2800" b="1" dirty="0" smtClean="0">
                          <a:solidFill>
                            <a:schemeClr val="tx1"/>
                          </a:solidFill>
                          <a:latin typeface="Times New Roman" pitchFamily="18" charset="0"/>
                          <a:cs typeface="Times New Roman" pitchFamily="18" charset="0"/>
                        </a:rPr>
                        <a:t>2</a:t>
                      </a:r>
                      <a:endParaRPr lang="ru-RU" sz="2800" b="1" dirty="0">
                        <a:solidFill>
                          <a:schemeClr val="tx1"/>
                        </a:solidFill>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latin typeface="Times New Roman" pitchFamily="18" charset="0"/>
                          <a:cs typeface="Times New Roman" pitchFamily="18" charset="0"/>
                        </a:rPr>
                        <a:t>If + Past Simple, </a:t>
                      </a:r>
                      <a:endParaRPr lang="ru-RU" sz="2800" b="1" dirty="0" smtClean="0">
                        <a:latin typeface="Times New Roman" pitchFamily="18" charset="0"/>
                        <a:cs typeface="Times New Roman" pitchFamily="18" charset="0"/>
                      </a:endParaRPr>
                    </a:p>
                    <a:p>
                      <a:endParaRPr lang="ru-RU" sz="2800" b="1" dirty="0">
                        <a:solidFill>
                          <a:schemeClr val="tx1"/>
                        </a:solidFill>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latin typeface="Times New Roman" pitchFamily="18" charset="0"/>
                          <a:cs typeface="Times New Roman" pitchFamily="18" charset="0"/>
                        </a:rPr>
                        <a:t>Would + bare infinitive</a:t>
                      </a:r>
                      <a:endParaRPr lang="ru-RU" sz="2800" b="1" dirty="0" smtClean="0">
                        <a:latin typeface="Times New Roman" pitchFamily="18" charset="0"/>
                        <a:cs typeface="Times New Roman" pitchFamily="18" charset="0"/>
                      </a:endParaRPr>
                    </a:p>
                    <a:p>
                      <a:endParaRPr lang="ru-RU" sz="2800" b="1" dirty="0">
                        <a:solidFill>
                          <a:schemeClr val="tx1"/>
                        </a:solidFill>
                        <a:latin typeface="Times New Roman" pitchFamily="18" charset="0"/>
                        <a:cs typeface="Times New Roman" pitchFamily="18" charset="0"/>
                      </a:endParaRPr>
                    </a:p>
                  </a:txBody>
                  <a:tcPr>
                    <a:solidFill>
                      <a:schemeClr val="accent3">
                        <a:lumMod val="40000"/>
                        <a:lumOff val="60000"/>
                      </a:schemeClr>
                    </a:solidFill>
                  </a:tcPr>
                </a:tc>
              </a:tr>
              <a:tr h="1419953">
                <a:tc>
                  <a:txBody>
                    <a:bodyPr/>
                    <a:lstStyle/>
                    <a:p>
                      <a:r>
                        <a:rPr lang="en-US" sz="2800" b="1" dirty="0" smtClean="0">
                          <a:solidFill>
                            <a:schemeClr val="tx1"/>
                          </a:solidFill>
                          <a:latin typeface="Times New Roman" pitchFamily="18" charset="0"/>
                          <a:cs typeface="Times New Roman" pitchFamily="18" charset="0"/>
                        </a:rPr>
                        <a:t>3</a:t>
                      </a:r>
                      <a:endParaRPr lang="ru-RU" sz="2800" b="1" dirty="0">
                        <a:solidFill>
                          <a:schemeClr val="tx1"/>
                        </a:solidFill>
                        <a:latin typeface="Times New Roman" pitchFamily="18" charset="0"/>
                        <a:cs typeface="Times New Roman" pitchFamily="18" charset="0"/>
                      </a:endParaRP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latin typeface="Times New Roman" pitchFamily="18" charset="0"/>
                          <a:cs typeface="Times New Roman" pitchFamily="18" charset="0"/>
                        </a:rPr>
                        <a:t>If +</a:t>
                      </a:r>
                      <a:r>
                        <a:rPr lang="en-US" sz="2800" b="1" baseline="0" dirty="0" smtClean="0">
                          <a:latin typeface="Times New Roman" pitchFamily="18" charset="0"/>
                          <a:cs typeface="Times New Roman" pitchFamily="18" charset="0"/>
                        </a:rPr>
                        <a:t> Past Perfect, </a:t>
                      </a:r>
                      <a:endParaRPr lang="ru-RU" sz="2800" b="1" dirty="0" smtClean="0">
                        <a:latin typeface="Times New Roman" pitchFamily="18" charset="0"/>
                        <a:cs typeface="Times New Roman" pitchFamily="18" charset="0"/>
                      </a:endParaRPr>
                    </a:p>
                    <a:p>
                      <a:endParaRPr lang="ru-RU" sz="2800" b="1" dirty="0">
                        <a:solidFill>
                          <a:schemeClr val="tx1"/>
                        </a:solidFill>
                        <a:latin typeface="Times New Roman" pitchFamily="18" charset="0"/>
                        <a:cs typeface="Times New Roman" pitchFamily="18" charset="0"/>
                      </a:endParaRP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latin typeface="Times New Roman" pitchFamily="18" charset="0"/>
                          <a:cs typeface="Times New Roman" pitchFamily="18" charset="0"/>
                        </a:rPr>
                        <a:t>Would + have + Past Participle</a:t>
                      </a:r>
                      <a:endParaRPr lang="ru-RU" sz="2800" b="1" dirty="0" smtClean="0">
                        <a:latin typeface="Times New Roman" pitchFamily="18" charset="0"/>
                        <a:cs typeface="Times New Roman" pitchFamily="18" charset="0"/>
                      </a:endParaRPr>
                    </a:p>
                    <a:p>
                      <a:endParaRPr lang="ru-RU" sz="2800" b="1" dirty="0">
                        <a:solidFill>
                          <a:schemeClr val="tx1"/>
                        </a:solidFill>
                        <a:latin typeface="Times New Roman" pitchFamily="18" charset="0"/>
                        <a:cs typeface="Times New Roman" pitchFamily="18" charset="0"/>
                      </a:endParaRPr>
                    </a:p>
                  </a:txBody>
                  <a:tcPr>
                    <a:solidFill>
                      <a:schemeClr val="accent3">
                        <a:lumMod val="60000"/>
                        <a:lumOff val="40000"/>
                      </a:schemeClr>
                    </a:solidFill>
                  </a:tcPr>
                </a:tc>
              </a:tr>
            </a:tbl>
          </a:graphicData>
        </a:graphic>
      </p:graphicFrame>
    </p:spTree>
    <p:extLst>
      <p:ext uri="{BB962C8B-B14F-4D97-AF65-F5344CB8AC3E}">
        <p14:creationId xmlns:p14="http://schemas.microsoft.com/office/powerpoint/2010/main" val="1310957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700808"/>
          </a:xfrm>
          <a:solidFill>
            <a:srgbClr val="92D050"/>
          </a:solidFill>
        </p:spPr>
        <p:txBody>
          <a:bodyPr/>
          <a:lstStyle/>
          <a:p>
            <a:endParaRPr lang="ru-RU" dirty="0"/>
          </a:p>
        </p:txBody>
      </p:sp>
      <p:sp>
        <p:nvSpPr>
          <p:cNvPr id="3" name="Объект 2"/>
          <p:cNvSpPr>
            <a:spLocks noGrp="1"/>
          </p:cNvSpPr>
          <p:nvPr>
            <p:ph idx="1"/>
          </p:nvPr>
        </p:nvSpPr>
        <p:spPr>
          <a:xfrm>
            <a:off x="0" y="1600200"/>
            <a:ext cx="9144000" cy="5257800"/>
          </a:xfrm>
          <a:solidFill>
            <a:srgbClr val="92D050"/>
          </a:solidFill>
        </p:spPr>
        <p:txBody>
          <a:bodyPr/>
          <a:lstStyle/>
          <a:p>
            <a:endParaRPr lang="ru-RU" dirty="0"/>
          </a:p>
        </p:txBody>
      </p:sp>
    </p:spTree>
    <p:extLst>
      <p:ext uri="{BB962C8B-B14F-4D97-AF65-F5344CB8AC3E}">
        <p14:creationId xmlns:p14="http://schemas.microsoft.com/office/powerpoint/2010/main" val="12042997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340768"/>
          </a:xfrm>
          <a:solidFill>
            <a:srgbClr val="00B050"/>
          </a:solidFill>
        </p:spPr>
        <p:txBody>
          <a:bodyPr>
            <a:normAutofit fontScale="90000"/>
          </a:bodyPr>
          <a:lstStyle/>
          <a:p>
            <a:pPr algn="l"/>
            <a:r>
              <a:rPr lang="en-US" sz="2700" b="1" dirty="0" smtClean="0">
                <a:latin typeface="Times New Roman" pitchFamily="18" charset="0"/>
                <a:cs typeface="Times New Roman" pitchFamily="18" charset="0"/>
              </a:rPr>
              <a:t/>
            </a:r>
            <a:br>
              <a:rPr lang="en-US" sz="2700" b="1" dirty="0" smtClean="0">
                <a:latin typeface="Times New Roman" pitchFamily="18" charset="0"/>
                <a:cs typeface="Times New Roman" pitchFamily="18" charset="0"/>
              </a:rPr>
            </a:br>
            <a:r>
              <a:rPr lang="en-US" sz="2700" b="1" dirty="0">
                <a:latin typeface="Times New Roman" pitchFamily="18" charset="0"/>
                <a:cs typeface="Times New Roman" pitchFamily="18" charset="0"/>
              </a:rPr>
              <a:t/>
            </a:r>
            <a:br>
              <a:rPr lang="en-US" sz="2700" b="1" dirty="0">
                <a:latin typeface="Times New Roman" pitchFamily="18" charset="0"/>
                <a:cs typeface="Times New Roman" pitchFamily="18" charset="0"/>
              </a:rPr>
            </a:br>
            <a:r>
              <a:rPr lang="en-US" sz="2700" b="1" dirty="0" smtClean="0">
                <a:latin typeface="Times New Roman" pitchFamily="18" charset="0"/>
                <a:cs typeface="Times New Roman" pitchFamily="18" charset="0"/>
              </a:rPr>
              <a:t/>
            </a:r>
            <a:br>
              <a:rPr lang="en-US" sz="2700" b="1" dirty="0" smtClean="0">
                <a:latin typeface="Times New Roman" pitchFamily="18" charset="0"/>
                <a:cs typeface="Times New Roman" pitchFamily="18" charset="0"/>
              </a:rPr>
            </a:br>
            <a:r>
              <a:rPr lang="en-US" sz="3100" b="1" dirty="0" smtClean="0">
                <a:solidFill>
                  <a:schemeClr val="bg1"/>
                </a:solidFill>
                <a:latin typeface="Times New Roman" pitchFamily="18" charset="0"/>
                <a:cs typeface="Times New Roman" pitchFamily="18" charset="0"/>
              </a:rPr>
              <a:t>Complete using the correct form of the verbs:</a:t>
            </a:r>
            <a:br>
              <a:rPr lang="en-US" sz="3100" b="1" dirty="0" smtClean="0">
                <a:solidFill>
                  <a:schemeClr val="bg1"/>
                </a:solidFill>
                <a:latin typeface="Times New Roman" pitchFamily="18" charset="0"/>
                <a:cs typeface="Times New Roman" pitchFamily="18" charset="0"/>
              </a:rPr>
            </a:br>
            <a:r>
              <a:rPr lang="en-US" sz="2700" b="1" i="1" dirty="0" smtClean="0">
                <a:solidFill>
                  <a:srgbClr val="FF0000"/>
                </a:solidFill>
                <a:latin typeface="Times New Roman" pitchFamily="18" charset="0"/>
                <a:cs typeface="Times New Roman" pitchFamily="18" charset="0"/>
              </a:rPr>
              <a:t>Be  </a:t>
            </a:r>
            <a:r>
              <a:rPr lang="ru-RU" sz="2700" b="1" i="1" dirty="0" smtClean="0">
                <a:solidFill>
                  <a:srgbClr val="FF0000"/>
                </a:solidFill>
                <a:latin typeface="Times New Roman" pitchFamily="18" charset="0"/>
                <a:cs typeface="Times New Roman" pitchFamily="18" charset="0"/>
              </a:rPr>
              <a:t> </a:t>
            </a:r>
            <a:r>
              <a:rPr lang="en-US" sz="2700" b="1" i="1" dirty="0" smtClean="0">
                <a:solidFill>
                  <a:srgbClr val="FF0000"/>
                </a:solidFill>
                <a:latin typeface="Times New Roman" pitchFamily="18" charset="0"/>
                <a:cs typeface="Times New Roman" pitchFamily="18" charset="0"/>
              </a:rPr>
              <a:t>forget    get </a:t>
            </a:r>
            <a:r>
              <a:rPr lang="ru-RU" sz="2700" b="1" i="1" dirty="0" smtClean="0">
                <a:solidFill>
                  <a:srgbClr val="FF0000"/>
                </a:solidFill>
                <a:latin typeface="Times New Roman" pitchFamily="18" charset="0"/>
                <a:cs typeface="Times New Roman" pitchFamily="18" charset="0"/>
              </a:rPr>
              <a:t> </a:t>
            </a:r>
            <a:r>
              <a:rPr lang="en-US" sz="2700" b="1" i="1" dirty="0" smtClean="0">
                <a:solidFill>
                  <a:srgbClr val="FF0000"/>
                </a:solidFill>
                <a:latin typeface="Times New Roman" pitchFamily="18" charset="0"/>
                <a:cs typeface="Times New Roman" pitchFamily="18" charset="0"/>
              </a:rPr>
              <a:t> see    work</a:t>
            </a:r>
            <a:r>
              <a:rPr lang="ru-RU" sz="2700" b="1" i="1" dirty="0" smtClean="0">
                <a:solidFill>
                  <a:srgbClr val="FF0000"/>
                </a:solidFill>
                <a:latin typeface="Times New Roman" pitchFamily="18" charset="0"/>
                <a:cs typeface="Times New Roman" pitchFamily="18" charset="0"/>
              </a:rPr>
              <a:t>  </a:t>
            </a:r>
            <a:r>
              <a:rPr lang="en-US" sz="2700" b="1" i="1" dirty="0" smtClean="0">
                <a:solidFill>
                  <a:srgbClr val="FF0000"/>
                </a:solidFill>
                <a:latin typeface="Times New Roman" pitchFamily="18" charset="0"/>
                <a:cs typeface="Times New Roman" pitchFamily="18" charset="0"/>
              </a:rPr>
              <a:t> call</a:t>
            </a:r>
            <a:r>
              <a:rPr lang="ru-RU" sz="2700" b="1" i="1" dirty="0" smtClean="0">
                <a:solidFill>
                  <a:srgbClr val="FF0000"/>
                </a:solidFill>
                <a:latin typeface="Times New Roman" pitchFamily="18" charset="0"/>
                <a:cs typeface="Times New Roman" pitchFamily="18" charset="0"/>
              </a:rPr>
              <a:t>   </a:t>
            </a:r>
            <a:r>
              <a:rPr lang="en-US" sz="2700" b="1" i="1" dirty="0" smtClean="0">
                <a:solidFill>
                  <a:srgbClr val="FF0000"/>
                </a:solidFill>
                <a:latin typeface="Times New Roman" pitchFamily="18" charset="0"/>
                <a:cs typeface="Times New Roman" pitchFamily="18" charset="0"/>
              </a:rPr>
              <a:t> find </a:t>
            </a:r>
            <a:r>
              <a:rPr lang="ru-RU" sz="2700" b="1" i="1" dirty="0" smtClean="0">
                <a:solidFill>
                  <a:srgbClr val="FF0000"/>
                </a:solidFill>
                <a:latin typeface="Times New Roman" pitchFamily="18" charset="0"/>
                <a:cs typeface="Times New Roman" pitchFamily="18" charset="0"/>
              </a:rPr>
              <a:t>   </a:t>
            </a:r>
            <a:r>
              <a:rPr lang="en-US" sz="2700" b="1" i="1" dirty="0" smtClean="0">
                <a:solidFill>
                  <a:srgbClr val="FF0000"/>
                </a:solidFill>
                <a:latin typeface="Times New Roman" pitchFamily="18" charset="0"/>
                <a:cs typeface="Times New Roman" pitchFamily="18" charset="0"/>
              </a:rPr>
              <a:t>leave  take</a:t>
            </a:r>
            <a:r>
              <a:rPr lang="ru-RU" sz="2700" b="1" i="1" dirty="0" smtClean="0">
                <a:solidFill>
                  <a:srgbClr val="FF0000"/>
                </a:solidFill>
                <a:latin typeface="Times New Roman" pitchFamily="18" charset="0"/>
                <a:cs typeface="Times New Roman" pitchFamily="18" charset="0"/>
              </a:rPr>
              <a:t>    </a:t>
            </a:r>
            <a:r>
              <a:rPr lang="en-US" sz="2700" b="1" i="1" dirty="0" smtClean="0">
                <a:solidFill>
                  <a:srgbClr val="FF0000"/>
                </a:solidFill>
                <a:latin typeface="Times New Roman" pitchFamily="18" charset="0"/>
                <a:cs typeface="Times New Roman" pitchFamily="18" charset="0"/>
              </a:rPr>
              <a:t> want </a:t>
            </a:r>
            <a:br>
              <a:rPr lang="en-US" sz="2700" b="1" i="1" dirty="0" smtClean="0">
                <a:solidFill>
                  <a:srgbClr val="FF0000"/>
                </a:solidFill>
                <a:latin typeface="Times New Roman" pitchFamily="18" charset="0"/>
                <a:cs typeface="Times New Roman" pitchFamily="18" charset="0"/>
              </a:rPr>
            </a:br>
            <a:r>
              <a:rPr lang="en-US" sz="1800" b="1" i="1" dirty="0" smtClean="0">
                <a:solidFill>
                  <a:srgbClr val="FF0000"/>
                </a:solidFill>
                <a:latin typeface="Times New Roman" pitchFamily="18" charset="0"/>
                <a:cs typeface="Times New Roman" pitchFamily="18" charset="0"/>
              </a:rPr>
              <a:t/>
            </a:r>
            <a:br>
              <a:rPr lang="en-US" sz="1800" b="1" i="1" dirty="0" smtClean="0">
                <a:solidFill>
                  <a:srgbClr val="FF0000"/>
                </a:solidFill>
                <a:latin typeface="Times New Roman" pitchFamily="18" charset="0"/>
                <a:cs typeface="Times New Roman" pitchFamily="18" charset="0"/>
              </a:rPr>
            </a:br>
            <a:r>
              <a:rPr lang="en-US" sz="1800" b="1" dirty="0" smtClean="0">
                <a:latin typeface="Times New Roman" pitchFamily="18" charset="0"/>
                <a:cs typeface="Times New Roman" pitchFamily="18" charset="0"/>
              </a:rPr>
              <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
            </a:r>
            <a:br>
              <a:rPr lang="en-US" sz="1800" b="1" dirty="0" smtClean="0">
                <a:latin typeface="Times New Roman" pitchFamily="18" charset="0"/>
                <a:cs typeface="Times New Roman" pitchFamily="18" charset="0"/>
              </a:rPr>
            </a:br>
            <a:endParaRPr lang="ru-RU" sz="1800" dirty="0"/>
          </a:p>
        </p:txBody>
      </p:sp>
      <p:sp>
        <p:nvSpPr>
          <p:cNvPr id="3" name="Объект 2"/>
          <p:cNvSpPr>
            <a:spLocks noGrp="1"/>
          </p:cNvSpPr>
          <p:nvPr>
            <p:ph idx="1"/>
          </p:nvPr>
        </p:nvSpPr>
        <p:spPr>
          <a:xfrm>
            <a:off x="0" y="1340768"/>
            <a:ext cx="9144000" cy="5517232"/>
          </a:xfrm>
          <a:solidFill>
            <a:srgbClr val="92D050"/>
          </a:solidFill>
        </p:spPr>
        <p:txBody>
          <a:bodyPr>
            <a:normAutofit/>
          </a:bodyPr>
          <a:lstStyle/>
          <a:p>
            <a:pPr marL="514350" indent="-514350">
              <a:buAutoNum type="arabicPeriod"/>
            </a:pPr>
            <a:r>
              <a:rPr lang="en-US" sz="2000" b="1" dirty="0" smtClean="0">
                <a:solidFill>
                  <a:schemeClr val="bg1"/>
                </a:solidFill>
                <a:latin typeface="Times New Roman" pitchFamily="18" charset="0"/>
                <a:cs typeface="Times New Roman" pitchFamily="18" charset="0"/>
              </a:rPr>
              <a:t>If she …..at five o’clock, she’ll be there by half past seven</a:t>
            </a:r>
            <a:r>
              <a:rPr lang="en-US" sz="2000" dirty="0" smtClean="0">
                <a:solidFill>
                  <a:schemeClr val="bg1"/>
                </a:solidFill>
                <a:latin typeface="Times New Roman" pitchFamily="18" charset="0"/>
                <a:cs typeface="Times New Roman" pitchFamily="18" charset="0"/>
              </a:rPr>
              <a:t>.</a:t>
            </a:r>
          </a:p>
          <a:p>
            <a:pPr marL="514350" indent="-514350">
              <a:buAutoNum type="arabicPeriod"/>
            </a:pPr>
            <a:r>
              <a:rPr lang="en-US" sz="2000" b="1" dirty="0" smtClean="0">
                <a:solidFill>
                  <a:schemeClr val="bg1"/>
                </a:solidFill>
                <a:latin typeface="Times New Roman" pitchFamily="18" charset="0"/>
                <a:cs typeface="Times New Roman" pitchFamily="18" charset="0"/>
              </a:rPr>
              <a:t>We ….. you if we have any problems.</a:t>
            </a:r>
          </a:p>
          <a:p>
            <a:pPr marL="514350" indent="-514350">
              <a:buAutoNum type="arabicPeriod"/>
            </a:pPr>
            <a:r>
              <a:rPr lang="en-US" sz="2000" b="1" dirty="0" smtClean="0">
                <a:solidFill>
                  <a:schemeClr val="bg1"/>
                </a:solidFill>
                <a:latin typeface="Times New Roman" pitchFamily="18" charset="0"/>
                <a:cs typeface="Times New Roman" pitchFamily="18" charset="0"/>
              </a:rPr>
              <a:t>It might not be a good idea to go out tonight if you ….. an important test in the morning.</a:t>
            </a:r>
          </a:p>
          <a:p>
            <a:pPr marL="514350" indent="-514350">
              <a:buAutoNum type="arabicPeriod"/>
            </a:pPr>
            <a:r>
              <a:rPr lang="en-US" sz="2000" b="1" dirty="0" smtClean="0">
                <a:solidFill>
                  <a:schemeClr val="bg1"/>
                </a:solidFill>
                <a:latin typeface="Times New Roman" pitchFamily="18" charset="0"/>
                <a:cs typeface="Times New Roman" pitchFamily="18" charset="0"/>
              </a:rPr>
              <a:t>If you …. ill all day, you shouldn’t come to the club tonight.</a:t>
            </a:r>
          </a:p>
          <a:p>
            <a:pPr marL="514350" indent="-514350">
              <a:buAutoNum type="arabicPeriod"/>
            </a:pPr>
            <a:r>
              <a:rPr lang="en-US" sz="2000" b="1" dirty="0" smtClean="0">
                <a:solidFill>
                  <a:schemeClr val="bg1"/>
                </a:solidFill>
                <a:latin typeface="Times New Roman" pitchFamily="18" charset="0"/>
                <a:cs typeface="Times New Roman" pitchFamily="18" charset="0"/>
              </a:rPr>
              <a:t>If you should ….. my  wallet, call me on my mobile immediately!</a:t>
            </a:r>
          </a:p>
          <a:p>
            <a:pPr marL="514350" indent="-514350">
              <a:buAutoNum type="arabicPeriod"/>
            </a:pPr>
            <a:r>
              <a:rPr lang="en-US" sz="2000" b="1" dirty="0" smtClean="0">
                <a:solidFill>
                  <a:schemeClr val="bg1"/>
                </a:solidFill>
                <a:latin typeface="Times New Roman" pitchFamily="18" charset="0"/>
                <a:cs typeface="Times New Roman" pitchFamily="18" charset="0"/>
              </a:rPr>
              <a:t>Let’s get a different DVD if you …. that one already.</a:t>
            </a:r>
          </a:p>
          <a:p>
            <a:pPr marL="514350" indent="-514350">
              <a:buAutoNum type="arabicPeriod"/>
            </a:pPr>
            <a:r>
              <a:rPr lang="en-US" sz="2000" b="1" dirty="0" smtClean="0">
                <a:solidFill>
                  <a:schemeClr val="bg1"/>
                </a:solidFill>
                <a:latin typeface="Times New Roman" pitchFamily="18" charset="0"/>
                <a:cs typeface="Times New Roman" pitchFamily="18" charset="0"/>
              </a:rPr>
              <a:t>If Sean …. </a:t>
            </a:r>
            <a:r>
              <a:rPr lang="en-US" sz="2000" b="1" dirty="0">
                <a:solidFill>
                  <a:schemeClr val="bg1"/>
                </a:solidFill>
                <a:latin typeface="Times New Roman" pitchFamily="18" charset="0"/>
                <a:cs typeface="Times New Roman" pitchFamily="18" charset="0"/>
              </a:rPr>
              <a:t>s</a:t>
            </a:r>
            <a:r>
              <a:rPr lang="en-US" sz="2000" b="1" dirty="0" smtClean="0">
                <a:solidFill>
                  <a:schemeClr val="bg1"/>
                </a:solidFill>
                <a:latin typeface="Times New Roman" pitchFamily="18" charset="0"/>
                <a:cs typeface="Times New Roman" pitchFamily="18" charset="0"/>
              </a:rPr>
              <a:t>o hard  lately, he’ll welcome the chance to have a few days off.</a:t>
            </a:r>
          </a:p>
          <a:p>
            <a:pPr marL="514350" indent="-514350">
              <a:buAutoNum type="arabicPeriod"/>
            </a:pPr>
            <a:r>
              <a:rPr lang="en-US" sz="2000" b="1" dirty="0" smtClean="0">
                <a:solidFill>
                  <a:schemeClr val="bg1"/>
                </a:solidFill>
                <a:latin typeface="Times New Roman" pitchFamily="18" charset="0"/>
                <a:cs typeface="Times New Roman" pitchFamily="18" charset="0"/>
              </a:rPr>
              <a:t>If you’re going into town, …. a video for tonight while you’re there!</a:t>
            </a:r>
          </a:p>
          <a:p>
            <a:pPr marL="514350" indent="-514350">
              <a:buAutoNum type="arabicPeriod"/>
            </a:pPr>
            <a:r>
              <a:rPr lang="en-US" sz="2000" b="1" dirty="0" smtClean="0">
                <a:solidFill>
                  <a:schemeClr val="bg1"/>
                </a:solidFill>
                <a:latin typeface="Times New Roman" pitchFamily="18" charset="0"/>
                <a:cs typeface="Times New Roman" pitchFamily="18" charset="0"/>
              </a:rPr>
              <a:t>If you see Carol tonight, ….. to say hello from me!</a:t>
            </a:r>
          </a:p>
          <a:p>
            <a:pPr marL="514350" indent="-514350">
              <a:buAutoNum type="arabicPeriod"/>
            </a:pPr>
            <a:r>
              <a:rPr lang="en-US" sz="2000" b="1" dirty="0" smtClean="0">
                <a:solidFill>
                  <a:schemeClr val="bg1"/>
                </a:solidFill>
                <a:latin typeface="Times New Roman" pitchFamily="18" charset="0"/>
                <a:cs typeface="Times New Roman" pitchFamily="18" charset="0"/>
              </a:rPr>
              <a:t>Don’t feel you have to come if you ….. to. </a:t>
            </a:r>
          </a:p>
        </p:txBody>
      </p:sp>
    </p:spTree>
    <p:extLst>
      <p:ext uri="{BB962C8B-B14F-4D97-AF65-F5344CB8AC3E}">
        <p14:creationId xmlns:p14="http://schemas.microsoft.com/office/powerpoint/2010/main" val="29111848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08720"/>
          </a:xfrm>
          <a:solidFill>
            <a:srgbClr val="00B050"/>
          </a:solidFill>
        </p:spPr>
        <p:txBody>
          <a:bodyPr>
            <a:normAutofit fontScale="90000"/>
          </a:bodyPr>
          <a:lstStyle/>
          <a:p>
            <a:pPr algn="l"/>
            <a:r>
              <a:rPr lang="en-US" sz="3100" b="1" dirty="0" smtClean="0">
                <a:solidFill>
                  <a:schemeClr val="bg1"/>
                </a:solidFill>
                <a:latin typeface="Times New Roman" pitchFamily="18" charset="0"/>
                <a:cs typeface="Times New Roman" pitchFamily="18" charset="0"/>
              </a:rPr>
              <a:t>Choose the correct answer</a:t>
            </a:r>
            <a:r>
              <a:rPr lang="en-US" sz="2400" b="1" dirty="0" smtClean="0">
                <a:solidFill>
                  <a:schemeClr val="bg1"/>
                </a:solidFill>
                <a:latin typeface="Times New Roman" pitchFamily="18" charset="0"/>
                <a:cs typeface="Times New Roman" pitchFamily="18" charset="0"/>
              </a:rPr>
              <a:t>.</a:t>
            </a:r>
            <a:br>
              <a:rPr lang="en-US" sz="2400" b="1" dirty="0" smtClean="0">
                <a:solidFill>
                  <a:schemeClr val="bg1"/>
                </a:solidFill>
                <a:latin typeface="Times New Roman" pitchFamily="18" charset="0"/>
                <a:cs typeface="Times New Roman" pitchFamily="18" charset="0"/>
              </a:rPr>
            </a:br>
            <a:endParaRPr lang="ru-RU" sz="2400" b="1"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0" y="908720"/>
            <a:ext cx="9144000" cy="5949280"/>
          </a:xfrm>
          <a:solidFill>
            <a:srgbClr val="92D050"/>
          </a:solidFill>
        </p:spPr>
        <p:txBody>
          <a:bodyPr>
            <a:normAutofit/>
          </a:bodyPr>
          <a:lstStyle/>
          <a:p>
            <a:pPr marL="0" indent="0">
              <a:buNone/>
            </a:pPr>
            <a:r>
              <a:rPr lang="en-US" sz="2800" b="1" dirty="0" smtClean="0">
                <a:solidFill>
                  <a:schemeClr val="bg1"/>
                </a:solidFill>
                <a:latin typeface="Times New Roman" pitchFamily="18" charset="0"/>
                <a:cs typeface="Times New Roman" pitchFamily="18" charset="0"/>
              </a:rPr>
              <a:t>If this theory about parallel universes (1) …. correct, it (2) …that we’re living in more than one universe at the same time. But if that (3) …. true – if I was doing different things in different universes – (4) …. about it. And if I (5) …. about it, how could it be more doing these things? </a:t>
            </a:r>
          </a:p>
          <a:p>
            <a:pPr marL="0" indent="0">
              <a:buNone/>
            </a:pPr>
            <a:endParaRPr lang="en-US" sz="2800" b="1" dirty="0" smtClean="0">
              <a:solidFill>
                <a:schemeClr val="bg1"/>
              </a:solidFill>
              <a:latin typeface="Times New Roman" pitchFamily="18" charset="0"/>
              <a:cs typeface="Times New Roman" pitchFamily="18" charset="0"/>
            </a:endParaRPr>
          </a:p>
          <a:p>
            <a:pPr marL="0" indent="0">
              <a:buNone/>
            </a:pPr>
            <a:r>
              <a:rPr lang="en-US" sz="2400" b="1" dirty="0" smtClean="0">
                <a:solidFill>
                  <a:srgbClr val="C00000"/>
                </a:solidFill>
                <a:latin typeface="Times New Roman" pitchFamily="18" charset="0"/>
                <a:cs typeface="Times New Roman" pitchFamily="18" charset="0"/>
              </a:rPr>
              <a:t>1 A</a:t>
            </a:r>
            <a:r>
              <a:rPr lang="en-US" sz="2800" b="1" dirty="0" smtClean="0">
                <a:solidFill>
                  <a:srgbClr val="C00000"/>
                </a:solidFill>
                <a:latin typeface="Times New Roman" pitchFamily="18" charset="0"/>
                <a:cs typeface="Times New Roman" pitchFamily="18" charset="0"/>
              </a:rPr>
              <a:t>  </a:t>
            </a:r>
            <a:r>
              <a:rPr lang="en-US" sz="2400" b="1" dirty="0" smtClean="0">
                <a:solidFill>
                  <a:srgbClr val="C00000"/>
                </a:solidFill>
                <a:latin typeface="Times New Roman" pitchFamily="18" charset="0"/>
                <a:cs typeface="Times New Roman" pitchFamily="18" charset="0"/>
              </a:rPr>
              <a:t>will be       B  is           C  would have been        D  has been</a:t>
            </a:r>
          </a:p>
          <a:p>
            <a:pPr marL="0" indent="0">
              <a:buNone/>
            </a:pPr>
            <a:r>
              <a:rPr lang="en-US" sz="2400" b="1" dirty="0" smtClean="0">
                <a:solidFill>
                  <a:srgbClr val="C00000"/>
                </a:solidFill>
                <a:latin typeface="Times New Roman" pitchFamily="18" charset="0"/>
                <a:cs typeface="Times New Roman" pitchFamily="18" charset="0"/>
              </a:rPr>
              <a:t>2 A  has meant B  meant        C had meant             </a:t>
            </a:r>
            <a:r>
              <a:rPr lang="ru-RU" sz="2400" b="1" dirty="0" smtClean="0">
                <a:solidFill>
                  <a:srgbClr val="C00000"/>
                </a:solidFill>
                <a:latin typeface="Times New Roman" pitchFamily="18" charset="0"/>
                <a:cs typeface="Times New Roman" pitchFamily="18" charset="0"/>
              </a:rPr>
              <a:t> </a:t>
            </a:r>
            <a:r>
              <a:rPr lang="en-US" sz="2400" b="1" dirty="0" smtClean="0">
                <a:solidFill>
                  <a:srgbClr val="C00000"/>
                </a:solidFill>
                <a:latin typeface="Times New Roman" pitchFamily="18" charset="0"/>
                <a:cs typeface="Times New Roman" pitchFamily="18" charset="0"/>
              </a:rPr>
              <a:t> D   means</a:t>
            </a:r>
          </a:p>
          <a:p>
            <a:pPr marL="0" indent="0">
              <a:buNone/>
            </a:pPr>
            <a:r>
              <a:rPr lang="en-US" sz="2400" b="1" dirty="0" smtClean="0">
                <a:solidFill>
                  <a:srgbClr val="C00000"/>
                </a:solidFill>
                <a:latin typeface="Times New Roman" pitchFamily="18" charset="0"/>
                <a:cs typeface="Times New Roman" pitchFamily="18" charset="0"/>
              </a:rPr>
              <a:t>3 A  will be       B  was being  C  were                        D  has been</a:t>
            </a:r>
          </a:p>
          <a:p>
            <a:pPr marL="0" indent="0">
              <a:buNone/>
            </a:pPr>
            <a:r>
              <a:rPr lang="en-US" sz="2400" b="1" dirty="0" smtClean="0">
                <a:solidFill>
                  <a:srgbClr val="C00000"/>
                </a:solidFill>
                <a:latin typeface="Times New Roman" pitchFamily="18" charset="0"/>
                <a:cs typeface="Times New Roman" pitchFamily="18" charset="0"/>
              </a:rPr>
              <a:t>4 A  I’d know   B  I’ll know   C  I have known         D  I know</a:t>
            </a:r>
          </a:p>
          <a:p>
            <a:pPr marL="0" indent="0">
              <a:buNone/>
            </a:pPr>
            <a:r>
              <a:rPr lang="en-US" sz="2400" b="1" dirty="0" smtClean="0">
                <a:solidFill>
                  <a:srgbClr val="C00000"/>
                </a:solidFill>
                <a:latin typeface="Times New Roman" pitchFamily="18" charset="0"/>
                <a:cs typeface="Times New Roman" pitchFamily="18" charset="0"/>
              </a:rPr>
              <a:t>5 A  wouldn’t know B. don’t know  C  won’t know D  didn’t know</a:t>
            </a:r>
            <a:endParaRPr lang="ru-RU" sz="24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213120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0"/>
            <a:ext cx="9144000" cy="6858000"/>
          </a:xfrm>
          <a:solidFill>
            <a:srgbClr val="92D050"/>
          </a:solidFill>
        </p:spPr>
        <p:txBody>
          <a:bodyPr>
            <a:normAutofit fontScale="90000"/>
          </a:bodyPr>
          <a:lstStyle/>
          <a:p>
            <a:pPr algn="l"/>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800" b="1" dirty="0">
                <a:latin typeface="Times New Roman" pitchFamily="18" charset="0"/>
                <a:cs typeface="Times New Roman" pitchFamily="18" charset="0"/>
              </a:rPr>
              <a:t/>
            </a:r>
            <a:br>
              <a:rPr lang="en-US" sz="2800" b="1" dirty="0">
                <a:latin typeface="Times New Roman" pitchFamily="18" charset="0"/>
                <a:cs typeface="Times New Roman" pitchFamily="18" charset="0"/>
              </a:rPr>
            </a:b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800" b="1" dirty="0">
                <a:latin typeface="Times New Roman" pitchFamily="18" charset="0"/>
                <a:cs typeface="Times New Roman" pitchFamily="18" charset="0"/>
              </a:rPr>
              <a:t/>
            </a:r>
            <a:br>
              <a:rPr lang="en-US" sz="2800" b="1" dirty="0">
                <a:latin typeface="Times New Roman" pitchFamily="18" charset="0"/>
                <a:cs typeface="Times New Roman" pitchFamily="18" charset="0"/>
              </a:rPr>
            </a:b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900" b="1" dirty="0" smtClean="0">
                <a:solidFill>
                  <a:schemeClr val="bg1"/>
                </a:solidFill>
                <a:latin typeface="Times New Roman" pitchFamily="18" charset="0"/>
                <a:cs typeface="Times New Roman" pitchFamily="18" charset="0"/>
              </a:rPr>
              <a:t>If I (6) …. The lottery last year in a parallel universe and decided to sail round the world, how is that me? It doesn’t make sense!</a:t>
            </a:r>
            <a:r>
              <a:rPr lang="ru-RU" sz="2900" b="1" dirty="0" smtClean="0">
                <a:solidFill>
                  <a:schemeClr val="bg1"/>
                </a:solidFill>
                <a:latin typeface="Times New Roman" pitchFamily="18" charset="0"/>
                <a:cs typeface="Times New Roman" pitchFamily="18" charset="0"/>
              </a:rPr>
              <a:t/>
            </a:r>
            <a:br>
              <a:rPr lang="ru-RU" sz="2900" b="1" dirty="0" smtClean="0">
                <a:solidFill>
                  <a:schemeClr val="bg1"/>
                </a:solidFill>
                <a:latin typeface="Times New Roman" pitchFamily="18" charset="0"/>
                <a:cs typeface="Times New Roman" pitchFamily="18" charset="0"/>
              </a:rPr>
            </a:br>
            <a:r>
              <a:rPr lang="en-US" sz="2900" b="1" dirty="0" smtClean="0">
                <a:solidFill>
                  <a:schemeClr val="bg1"/>
                </a:solidFill>
                <a:latin typeface="Times New Roman" pitchFamily="18" charset="0"/>
                <a:cs typeface="Times New Roman" pitchFamily="18" charset="0"/>
              </a:rPr>
              <a:t>And another thing. If I do something, it (7) …. consequences. For example, if I (8) …. study, I might not pass my exams. I can’t start thinking about different universes where the consequences are different. If I just (9) … about the universe I actually live in, then I’m sure (10) … okay! </a:t>
            </a:r>
            <a:br>
              <a:rPr lang="en-US" sz="2900" b="1" dirty="0" smtClean="0">
                <a:solidFill>
                  <a:schemeClr val="bg1"/>
                </a:solidFill>
                <a:latin typeface="Times New Roman" pitchFamily="18" charset="0"/>
                <a:cs typeface="Times New Roman" pitchFamily="18" charset="0"/>
              </a:rPr>
            </a:br>
            <a:r>
              <a:rPr lang="en-US" sz="2900" b="1" dirty="0" smtClean="0">
                <a:solidFill>
                  <a:schemeClr val="bg1"/>
                </a:solidFill>
                <a:latin typeface="Times New Roman" pitchFamily="18" charset="0"/>
                <a:cs typeface="Times New Roman" pitchFamily="18" charset="0"/>
              </a:rPr>
              <a:t/>
            </a:r>
            <a:br>
              <a:rPr lang="en-US" sz="2900" b="1" dirty="0" smtClean="0">
                <a:solidFill>
                  <a:schemeClr val="bg1"/>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6  A  had won   B   was winning          C  have won    D  win</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7  A would have  B  would have had  C will have     D had had</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8  A won’t            B haven’t                 C don’t           D hadn’t</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9  A think            B to think     C am thinking   D have thought</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10 A   I’d be        B I’ve been   C I’d have been         D I’ll be</a:t>
            </a:r>
            <a:br>
              <a:rPr lang="en-US" sz="2800" b="1" dirty="0" smtClean="0">
                <a:solidFill>
                  <a:srgbClr val="C00000"/>
                </a:solidFill>
                <a:latin typeface="Times New Roman" pitchFamily="18" charset="0"/>
                <a:cs typeface="Times New Roman" pitchFamily="18" charset="0"/>
              </a:rPr>
            </a:br>
            <a:r>
              <a:rPr lang="en-US" sz="2800" b="1" dirty="0">
                <a:solidFill>
                  <a:srgbClr val="FFC000"/>
                </a:solidFill>
                <a:latin typeface="Times New Roman" pitchFamily="18" charset="0"/>
                <a:cs typeface="Times New Roman" pitchFamily="18" charset="0"/>
              </a:rPr>
              <a:t/>
            </a:r>
            <a:br>
              <a:rPr lang="en-US" sz="2800" b="1" dirty="0">
                <a:solidFill>
                  <a:srgbClr val="FFC000"/>
                </a:solidFill>
                <a:latin typeface="Times New Roman" pitchFamily="18" charset="0"/>
                <a:cs typeface="Times New Roman" pitchFamily="18" charset="0"/>
              </a:rPr>
            </a:br>
            <a:r>
              <a:rPr lang="en-US" sz="2800" b="1" dirty="0" smtClean="0">
                <a:solidFill>
                  <a:srgbClr val="FFC000"/>
                </a:solidFill>
                <a:latin typeface="Times New Roman" pitchFamily="18" charset="0"/>
                <a:cs typeface="Times New Roman" pitchFamily="18" charset="0"/>
              </a:rPr>
              <a:t/>
            </a:r>
            <a:br>
              <a:rPr lang="en-US" sz="2800" b="1" dirty="0" smtClean="0">
                <a:solidFill>
                  <a:srgbClr val="FFC000"/>
                </a:solidFill>
                <a:latin typeface="Times New Roman" pitchFamily="18" charset="0"/>
                <a:cs typeface="Times New Roman" pitchFamily="18" charset="0"/>
              </a:rPr>
            </a:b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800" b="1" dirty="0">
                <a:latin typeface="Times New Roman" pitchFamily="18" charset="0"/>
                <a:cs typeface="Times New Roman" pitchFamily="18" charset="0"/>
              </a:rPr>
              <a:t/>
            </a:r>
            <a:br>
              <a:rPr lang="en-US" sz="2800" b="1" dirty="0">
                <a:latin typeface="Times New Roman" pitchFamily="18" charset="0"/>
                <a:cs typeface="Times New Roman" pitchFamily="18" charset="0"/>
              </a:rPr>
            </a:br>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78220932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973</Words>
  <Application>Microsoft Office PowerPoint</Application>
  <PresentationFormat>Экран (4:3)</PresentationFormat>
  <Paragraphs>148</Paragraphs>
  <Slides>30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Презентация PowerPoint</vt:lpstr>
      <vt:lpstr>Read the sentences (1-4) and match them with the descriptions below (A-D).</vt:lpstr>
      <vt:lpstr>If all used bicycles,  there   wouldn’t  be so much pollution.    If all governments had banned hunting, the tiger wouldn’t have become  an endangered species.  </vt:lpstr>
      <vt:lpstr>1. If animals don’t drink water, they die. 2. If we all plant trees,  forest  won’t disappear 3. If all used bicycles,  there  wouldn’t be so much pollution.        4. If all governments had banned hunting,  the tiger wouldn’t have become  an endangered species.   A. an imaginary situation in the present / future  B. an impossible situation in or regret about the past C. a real possibility in the present / future D. a general truth or fact </vt:lpstr>
      <vt:lpstr>Презентация PowerPoint</vt:lpstr>
      <vt:lpstr>Презентация PowerPoint</vt:lpstr>
      <vt:lpstr>   Complete using the correct form of the verbs: Be   forget    get   see    work   call    find    leave  take     want      </vt:lpstr>
      <vt:lpstr>Choose the correct answer. </vt:lpstr>
      <vt:lpstr>     If I (6) …. The lottery last year in a parallel universe and decided to sail round the world, how is that me? It doesn’t make sense! And another thing. If I do something, it (7) …. consequences. For example, if I (8) …. study, I might not pass my exams. I can’t start thinking about different universes where the consequences are different. If I just (9) … about the universe I actually live in, then I’m sure (10) … okay!   6  A  had won   B   was winning          C  have won    D  win 7  A would have  B  would have had  C will have     D had had 8  A won’t            B haven’t                 C don’t           D hadn’t 9  A think            B to think     C am thinking   D have thought 10 A   I’d be        B I’ve been   C I’d have been         D I’ll be      </vt:lpstr>
      <vt:lpstr>Презентация PowerPoint</vt:lpstr>
      <vt:lpstr>Complete using the correct form of the words in bold.</vt:lpstr>
      <vt:lpstr>a brother or sister, I (5) ….. share a bedroom          HAVE TO with them. That might be fun, but what would happen if I (6) ….. to play my CDs and he or         WANT  she had to study? No – I don’t want a brother or sister, unless it (7) …. of course. In that case,     HAPPEN it’s the best thing in the world!</vt:lpstr>
      <vt:lpstr>Презентация PowerPoint</vt:lpstr>
      <vt:lpstr>1. What happens if you put plastic in the fire?</vt:lpstr>
      <vt:lpstr>2. What will you do if it rains tonight?</vt:lpstr>
      <vt:lpstr>3. What would you do if you won a billion dollars?</vt:lpstr>
      <vt:lpstr>4. What would have happened if Tim had studied ?</vt:lpstr>
      <vt:lpstr>5. What happens if there is an earthquake?</vt:lpstr>
      <vt:lpstr>6. Choose the correct question “We wouldn’t have missed our flight.”</vt:lpstr>
      <vt:lpstr>7. Choose the correct question “My mum won’t buy me a present.”</vt:lpstr>
      <vt:lpstr>8. What conditional is this sentence?    If you put ice in the fire, it melts.</vt:lpstr>
      <vt:lpstr>9. What conditional is this sentence? I would buy an island if I won a billion.</vt:lpstr>
      <vt:lpstr>10. Which conditional is often used to express regret?</vt:lpstr>
      <vt:lpstr>11. Which conditional is often used to talk about things that are always true?</vt:lpstr>
      <vt:lpstr>12. Which conditional refers to things that have a 0 % chance of ever happening?</vt:lpstr>
      <vt:lpstr>13. If I ….. the lottery, I’d give some of the money to each member of my family.</vt:lpstr>
      <vt:lpstr>14. “Did you have an argument with Francis?” “If you had been there, you ….. the same.”</vt:lpstr>
      <vt:lpstr>15. If you see Nina on Friday, ….. her to give me a ring.</vt:lpstr>
      <vt:lpstr>16. If I’d known you were coming, I …. a cake.</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What happens if you put plastic in the fire?</dc:title>
  <dc:creator>Оксана</dc:creator>
  <cp:lastModifiedBy>Оксана</cp:lastModifiedBy>
  <cp:revision>18</cp:revision>
  <dcterms:created xsi:type="dcterms:W3CDTF">2013-03-10T12:19:54Z</dcterms:created>
  <dcterms:modified xsi:type="dcterms:W3CDTF">2013-04-07T10:53:59Z</dcterms:modified>
</cp:coreProperties>
</file>