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82" r:id="rId2"/>
    <p:sldId id="283" r:id="rId3"/>
    <p:sldId id="279" r:id="rId4"/>
    <p:sldId id="278" r:id="rId5"/>
    <p:sldId id="287" r:id="rId6"/>
    <p:sldId id="288" r:id="rId7"/>
    <p:sldId id="281" r:id="rId8"/>
    <p:sldId id="271" r:id="rId9"/>
    <p:sldId id="273" r:id="rId10"/>
    <p:sldId id="260" r:id="rId11"/>
    <p:sldId id="274" r:id="rId12"/>
    <p:sldId id="259" r:id="rId13"/>
    <p:sldId id="261" r:id="rId14"/>
    <p:sldId id="275" r:id="rId15"/>
    <p:sldId id="262" r:id="rId16"/>
    <p:sldId id="263" r:id="rId17"/>
    <p:sldId id="264" r:id="rId18"/>
    <p:sldId id="270" r:id="rId19"/>
    <p:sldId id="277" r:id="rId20"/>
    <p:sldId id="269" r:id="rId21"/>
    <p:sldId id="276" r:id="rId22"/>
    <p:sldId id="284" r:id="rId23"/>
    <p:sldId id="285" r:id="rId24"/>
    <p:sldId id="289" r:id="rId25"/>
    <p:sldId id="27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D6E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72" autoAdjust="0"/>
    <p:restoredTop sz="94590" autoAdjust="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47984C-D170-403E-9D12-B38B34B38999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8AAB1-1CDE-4069-BE13-B576E89D3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DE342-32EE-4154-A546-712867CD1897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924E-254A-4B41-A66F-43B8B70D24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DE342-32EE-4154-A546-712867CD1897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924E-254A-4B41-A66F-43B8B70D2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DE342-32EE-4154-A546-712867CD1897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924E-254A-4B41-A66F-43B8B70D2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DE342-32EE-4154-A546-712867CD1897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924E-254A-4B41-A66F-43B8B70D2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DE342-32EE-4154-A546-712867CD1897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A48924E-254A-4B41-A66F-43B8B70D2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DE342-32EE-4154-A546-712867CD1897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924E-254A-4B41-A66F-43B8B70D2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DE342-32EE-4154-A546-712867CD1897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924E-254A-4B41-A66F-43B8B70D2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DE342-32EE-4154-A546-712867CD1897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924E-254A-4B41-A66F-43B8B70D2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DE342-32EE-4154-A546-712867CD1897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924E-254A-4B41-A66F-43B8B70D2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DE342-32EE-4154-A546-712867CD1897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924E-254A-4B41-A66F-43B8B70D2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DE342-32EE-4154-A546-712867CD1897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924E-254A-4B41-A66F-43B8B70D2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C9DE342-32EE-4154-A546-712867CD1897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A48924E-254A-4B41-A66F-43B8B70D2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" Target="slide7.xml"/><Relationship Id="rId7" Type="http://schemas.openxmlformats.org/officeDocument/2006/relationships/slide" Target="slide2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slide" Target="slide13.xml"/><Relationship Id="rId4" Type="http://schemas.openxmlformats.org/officeDocument/2006/relationships/slide" Target="slide12.xml"/><Relationship Id="rId9" Type="http://schemas.openxmlformats.org/officeDocument/2006/relationships/slide" Target="slide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" TargetMode="External"/><Relationship Id="rId7" Type="http://schemas.openxmlformats.org/officeDocument/2006/relationships/hyperlink" Target="http://thesaurus.rusnano.com/" TargetMode="External"/><Relationship Id="rId2" Type="http://schemas.openxmlformats.org/officeDocument/2006/relationships/hyperlink" Target="http://www.hyaluron.ru/night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nanonewsnet.ru/" TargetMode="External"/><Relationship Id="rId5" Type="http://schemas.openxmlformats.org/officeDocument/2006/relationships/hyperlink" Target="http://www.sciencedaily.com/" TargetMode="External"/><Relationship Id="rId4" Type="http://schemas.openxmlformats.org/officeDocument/2006/relationships/hyperlink" Target="http://www.strf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ru/imgres?imgurl=http://www.lyceum95.ru/nano/image/nano/a3.jpg&amp;imgrefurl=http://www.lyceum95.ru/nano/index.htm&amp;usg=__IiNEG3xenU0bRMaoaLZEMvOWD3Q=&amp;h=452&amp;w=640&amp;sz=238&amp;hl=ru&amp;start=40&amp;zoom=1&amp;um=1&amp;itbs=1&amp;tbnid=tG0z_ehjn67xXM:&amp;tbnh=97&amp;tbnw=137&amp;prev=/images?q=%D1%84%D0%BE%D1%82%D0%BE+%D0%BD%D0%B0%D0%BD%D0%BE%D1%80%D0%BE%D0%B1%D0%BE%D1%82%D0%BE%D0%B2&amp;start=20&amp;um=1&amp;hl=ru&amp;lr=&amp;newwindow=1&amp;sa=N&amp;ndsp=20&amp;tbs=isch:1&amp;ei=K-g-TYCyO8vwsgaZicHTB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rgbClr val="97D6ED"/>
                </a:solidFill>
              </a:rPr>
              <a:t>Всероссийский дистанционный конкурс ученических презентаций «Планета увлечений»</a:t>
            </a:r>
            <a:endParaRPr lang="ru-RU" b="0" dirty="0">
              <a:solidFill>
                <a:srgbClr val="97D6ED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8840"/>
            <a:ext cx="8229600" cy="4709160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400" dirty="0" smtClean="0"/>
              <a:t>Нанотехнологии для медицины</a:t>
            </a:r>
          </a:p>
          <a:p>
            <a:pPr algn="ctr">
              <a:buNone/>
            </a:pPr>
            <a:r>
              <a:rPr lang="ru-RU" sz="3200" dirty="0" smtClean="0"/>
              <a:t>Номинация: презентация для мероприятия.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786182" y="4429132"/>
            <a:ext cx="657226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Работу выполнили : </a:t>
            </a:r>
            <a:r>
              <a:rPr lang="ru-RU" sz="2000" dirty="0" err="1" smtClean="0"/>
              <a:t>Амирханян</a:t>
            </a:r>
            <a:r>
              <a:rPr lang="ru-RU" sz="2000" dirty="0" smtClean="0"/>
              <a:t> Ануш</a:t>
            </a:r>
          </a:p>
          <a:p>
            <a:r>
              <a:rPr lang="ru-RU" sz="2000" dirty="0" smtClean="0"/>
              <a:t>                                   Осипова Анжела</a:t>
            </a:r>
          </a:p>
          <a:p>
            <a:r>
              <a:rPr lang="ru-RU" sz="2000" dirty="0" smtClean="0"/>
              <a:t>ученицы МОУ гимназии № 36 г. Иваново</a:t>
            </a:r>
          </a:p>
          <a:p>
            <a:r>
              <a:rPr lang="ru-RU" sz="2000" dirty="0" smtClean="0"/>
              <a:t>Руководитель:  Киселева Ирина Анатольевна </a:t>
            </a:r>
          </a:p>
          <a:p>
            <a:r>
              <a:rPr lang="ru-RU" sz="2000" dirty="0" smtClean="0"/>
              <a:t>учитель физики  МОУ гимназии № 36.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786182" y="6215082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2011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4844" y="214290"/>
            <a:ext cx="4429156" cy="607223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97D6ED"/>
                </a:solidFill>
              </a:rPr>
              <a:t>Адресная доставка лекарств</a:t>
            </a:r>
            <a:r>
              <a:rPr lang="ru-RU" sz="2400" dirty="0" smtClean="0"/>
              <a:t> – метод введения фармацевтических препаратов для достижения терапевтического эффекта у людей и животных. Чтобы лекарство было эффективным, важно, чтобы его молекулы попали к нужным клеткам: антидепрессанты попали в мозг, противовоспалительные средства - в места воспалений, антираковые препараты - в опухоль и т. д. </a:t>
            </a:r>
            <a:endParaRPr lang="ru-RU" sz="2400" dirty="0"/>
          </a:p>
        </p:txBody>
      </p:sp>
      <p:pic>
        <p:nvPicPr>
          <p:cNvPr id="4" name="Рисунок 3" descr="10096_nanocapsul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14290"/>
            <a:ext cx="2865120" cy="2121408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6" name="Рисунок 5" descr="6268069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3429000"/>
            <a:ext cx="3541248" cy="2071702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142976" y="5786454"/>
            <a:ext cx="27524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Ретровирусный вектор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500306"/>
            <a:ext cx="16713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Нанокапсула</a:t>
            </a:r>
            <a:endParaRPr lang="ru-RU" sz="2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642918"/>
            <a:ext cx="4772036" cy="650085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Направленный транспорт лекарств в очаг развития патологического процесса позволяет добиться повышения эффективности уже существующей лекарственной терапии. Такая адресная доставка обеспечивает более эффективное действие лекарства и сохраняет окружающие ткани. Для нее служат </a:t>
            </a:r>
            <a:r>
              <a:rPr lang="ru-RU" sz="2400" dirty="0" err="1" smtClean="0"/>
              <a:t>нанокапсулы</a:t>
            </a:r>
            <a:r>
              <a:rPr lang="ru-RU" sz="2400" dirty="0" smtClean="0"/>
              <a:t> (</a:t>
            </a:r>
            <a:r>
              <a:rPr lang="ru-RU" sz="2400" dirty="0" err="1" smtClean="0"/>
              <a:t>стелс-липосомы</a:t>
            </a:r>
            <a:r>
              <a:rPr lang="ru-RU" sz="2400" dirty="0" smtClean="0"/>
              <a:t>) или векторы для генной терапии (вирусные и невирусные).</a:t>
            </a:r>
          </a:p>
          <a:p>
            <a:endParaRPr lang="ru-RU" dirty="0"/>
          </a:p>
        </p:txBody>
      </p:sp>
      <p:pic>
        <p:nvPicPr>
          <p:cNvPr id="4" name="Рисунок 3" descr="07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57166"/>
            <a:ext cx="3929070" cy="261938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hiv_bfc7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3071810"/>
            <a:ext cx="2857520" cy="344068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01028" cy="78579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97D6ED"/>
                </a:solidFill>
                <a:effectLst/>
                <a:latin typeface="Times New Roman" pitchFamily="18" charset="0"/>
                <a:cs typeface="Times New Roman" pitchFamily="18" charset="0"/>
              </a:rPr>
              <a:t>Техника «</a:t>
            </a:r>
            <a:r>
              <a:rPr lang="ru-RU" sz="5400" dirty="0" err="1" smtClean="0">
                <a:solidFill>
                  <a:srgbClr val="97D6ED"/>
                </a:solidFill>
                <a:effectLst/>
                <a:latin typeface="Times New Roman" pitchFamily="18" charset="0"/>
                <a:cs typeface="Times New Roman" pitchFamily="18" charset="0"/>
              </a:rPr>
              <a:t>Нановзрыва</a:t>
            </a:r>
            <a:r>
              <a:rPr lang="ru-RU" sz="5400" dirty="0" smtClean="0">
                <a:solidFill>
                  <a:srgbClr val="97D6ED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endParaRPr lang="ru-RU" sz="5400" dirty="0">
              <a:solidFill>
                <a:srgbClr val="97D6ED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type="body" idx="1"/>
          </p:nvPr>
        </p:nvSpPr>
        <p:spPr>
          <a:xfrm>
            <a:off x="428596" y="785794"/>
            <a:ext cx="8208993" cy="1978033"/>
          </a:xfrm>
        </p:spPr>
        <p:txBody>
          <a:bodyPr>
            <a:noAutofit/>
          </a:bodyPr>
          <a:lstStyle/>
          <a:p>
            <a:r>
              <a:rPr lang="ru-RU" sz="2400" dirty="0"/>
              <a:t>Используя технику «нановзрыва», в результате которого в мембранах клеток образуются мельчайшие «дыры», исследователи продемонстрировали новые возможности для направленной доставки химических веществ в клетку. С помощью такой методики возможна доставка лекарств небольшой молекулярной массы, протеинов и ДНК </a:t>
            </a:r>
            <a:r>
              <a:rPr lang="ru-RU" sz="2400" dirty="0" smtClean="0"/>
              <a:t>непосредственно.</a:t>
            </a:r>
            <a:r>
              <a:rPr lang="ru-RU" sz="2400" dirty="0"/>
              <a:t> </a:t>
            </a:r>
          </a:p>
        </p:txBody>
      </p:sp>
      <p:pic>
        <p:nvPicPr>
          <p:cNvPr id="5" name="Рисунок 4" descr="iStock_000006391407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643314"/>
            <a:ext cx="3929090" cy="2946817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 descr="581fa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643314"/>
            <a:ext cx="4342938" cy="295184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872418" cy="819136"/>
          </a:xfrm>
        </p:spPr>
        <p:txBody>
          <a:bodyPr/>
          <a:lstStyle/>
          <a:p>
            <a:pPr algn="ctr"/>
            <a:r>
              <a:rPr lang="ru-RU" sz="5400" dirty="0" err="1" smtClean="0">
                <a:solidFill>
                  <a:srgbClr val="97D6ED"/>
                </a:solidFill>
                <a:effectLst/>
                <a:latin typeface="Times New Roman" pitchFamily="18" charset="0"/>
                <a:cs typeface="Times New Roman" pitchFamily="18" charset="0"/>
              </a:rPr>
              <a:t>Дендримеры</a:t>
            </a:r>
            <a:endParaRPr lang="ru-RU" sz="5400" dirty="0">
              <a:solidFill>
                <a:srgbClr val="97D6ED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142984"/>
            <a:ext cx="8286808" cy="264320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 место наиболее вероятного средства целевой доставки лекарственных препаратов претендуют </a:t>
            </a:r>
            <a:r>
              <a:rPr lang="ru-RU" sz="2400" dirty="0" err="1" smtClean="0"/>
              <a:t>дендримеры</a:t>
            </a:r>
            <a:r>
              <a:rPr lang="ru-RU" sz="2400" dirty="0" smtClean="0"/>
              <a:t>, к которым можно прикрепить определённое количество различных видов молекул. </a:t>
            </a:r>
          </a:p>
          <a:p>
            <a:endParaRPr lang="ru-RU" sz="2400" dirty="0"/>
          </a:p>
        </p:txBody>
      </p:sp>
      <p:pic>
        <p:nvPicPr>
          <p:cNvPr id="4" name="Рисунок 3" descr="b_705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3286124"/>
            <a:ext cx="3714776" cy="2862065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5" name="Рисунок 4" descr="1290_2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3683" y="3286124"/>
            <a:ext cx="2741858" cy="285752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14290"/>
            <a:ext cx="8643998" cy="487000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Так, например, первая группа молекул будет непосредственно бороться с болезнью, в то время как остальные займутся, так сказать, обеспечением процесса: помогут отследить лекарство в организме, выступит в качестве химического триггера, высвобождающего препарат по команде извне, а также будут посылать сигналы о результатах лечения.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000372"/>
            <a:ext cx="3929090" cy="337986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Menu-Dendrimer-Floating-18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3000372"/>
            <a:ext cx="3286148" cy="328614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85728"/>
            <a:ext cx="8401080" cy="228601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данный момент некоторые нанопрепараты уже получили одобрение при лечении различных заболеваний, причём в первую очередь это касается серии препаратов, предназначенных для лечения </a:t>
            </a:r>
            <a:r>
              <a:rPr lang="ru-RU" sz="2400" i="1" dirty="0" smtClean="0"/>
              <a:t>онкологических заболеваний.</a:t>
            </a:r>
            <a:endParaRPr lang="ru-RU" sz="2400" i="1" dirty="0"/>
          </a:p>
        </p:txBody>
      </p:sp>
      <p:pic>
        <p:nvPicPr>
          <p:cNvPr id="8" name="Рисунок 7" descr="kartin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2857496"/>
            <a:ext cx="3714776" cy="278608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 descr="pic_125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2428868"/>
            <a:ext cx="3143272" cy="345759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5072066" y="5929330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 фото </a:t>
            </a:r>
            <a:r>
              <a:rPr lang="ru-RU" dirty="0" err="1" smtClean="0"/>
              <a:t>наноробот</a:t>
            </a:r>
            <a:r>
              <a:rPr lang="ru-RU" dirty="0" smtClean="0"/>
              <a:t> «делает укол» эритроциту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97D6ED"/>
                </a:solidFill>
                <a:effectLst/>
                <a:latin typeface="+mn-lt"/>
              </a:rPr>
              <a:t>2. </a:t>
            </a:r>
            <a:r>
              <a:rPr lang="ru-RU" sz="5400" dirty="0" err="1" smtClean="0">
                <a:solidFill>
                  <a:srgbClr val="97D6ED"/>
                </a:solidFill>
                <a:effectLst/>
                <a:latin typeface="+mn-lt"/>
              </a:rPr>
              <a:t>Нанокосметология</a:t>
            </a:r>
            <a:endParaRPr lang="ru-RU" sz="5400" dirty="0">
              <a:solidFill>
                <a:srgbClr val="97D6ED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8572560" cy="342902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r>
              <a:rPr lang="ru-RU" sz="2600" dirty="0" smtClean="0"/>
              <a:t>Секрет </a:t>
            </a:r>
            <a:r>
              <a:rPr lang="ru-RU" sz="2600" dirty="0" err="1" smtClean="0"/>
              <a:t>нанотехнологий</a:t>
            </a:r>
            <a:r>
              <a:rPr lang="ru-RU" sz="2600" dirty="0" smtClean="0"/>
              <a:t> в том, что очень-очень маленькие частицы обладают свойствами «больших» объектов. Благодаря </a:t>
            </a:r>
            <a:r>
              <a:rPr lang="ru-RU" sz="2600" dirty="0" err="1" smtClean="0"/>
              <a:t>наноизмельчению</a:t>
            </a:r>
            <a:r>
              <a:rPr lang="ru-RU" sz="2600" dirty="0" smtClean="0"/>
              <a:t> активные вещества легче взаимодействуют с клетками и воспринимаются ими как дружественные и полезные. Именно благодаря </a:t>
            </a:r>
            <a:r>
              <a:rPr lang="ru-RU" sz="2600" dirty="0" err="1" smtClean="0"/>
              <a:t>нанокомплексам</a:t>
            </a:r>
            <a:r>
              <a:rPr lang="ru-RU" sz="2600" dirty="0" smtClean="0"/>
              <a:t> кожа получает все необходимое, чтобы запустить естественные процессы омоложения, регенерации. </a:t>
            </a:r>
          </a:p>
          <a:p>
            <a:endParaRPr lang="ru-RU" sz="1900" dirty="0" smtClean="0"/>
          </a:p>
          <a:p>
            <a:endParaRPr lang="ru-RU" dirty="0" smtClean="0"/>
          </a:p>
        </p:txBody>
      </p:sp>
      <p:pic>
        <p:nvPicPr>
          <p:cNvPr id="2051" name="Picture 3" descr="C:\Users\Арутюн\Desktop\7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4071942"/>
            <a:ext cx="4786346" cy="169545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5572132" cy="371477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400" b="1" dirty="0" smtClean="0">
                <a:solidFill>
                  <a:srgbClr val="97D6ED"/>
                </a:solidFill>
              </a:rPr>
              <a:t>Нанокремы</a:t>
            </a:r>
            <a:r>
              <a:rPr lang="ru-RU" sz="2400" dirty="0" smtClean="0"/>
              <a:t> — это средства с уникальными частицами, которые проникают вглубь кожи и восстанавливают поврежденные участки, возвращая молодость, здоровье и красоту. Причем их эффективность намного превосходит действие «обычных» косметических средств. 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028" name="Picture 4" descr="C:\Users\Арутюн\Desktop\2154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643314"/>
            <a:ext cx="1785950" cy="224531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6" name="Picture 2" descr="C:\Users\Арутюн\Desktop\153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57166"/>
            <a:ext cx="2981747" cy="228601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29" name="Picture 5" descr="C:\Users\Арутюн\Desktop\1877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4287" y="3643314"/>
            <a:ext cx="2219680" cy="214314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0" name="TextBox 9"/>
          <p:cNvSpPr txBox="1"/>
          <p:nvPr/>
        </p:nvSpPr>
        <p:spPr>
          <a:xfrm>
            <a:off x="6215074" y="5929330"/>
            <a:ext cx="2714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/>
              <a:t>Увлажняющий </a:t>
            </a:r>
            <a:endParaRPr lang="en-US" sz="2000" i="1" dirty="0" smtClean="0"/>
          </a:p>
          <a:p>
            <a:pPr algn="ctr"/>
            <a:r>
              <a:rPr lang="ru-RU" sz="2000" i="1" dirty="0" err="1" smtClean="0"/>
              <a:t>нанокрем</a:t>
            </a:r>
            <a:endParaRPr lang="ru-RU" sz="20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14612" y="5929330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err="1" smtClean="0"/>
              <a:t>Нанокрем</a:t>
            </a:r>
            <a:r>
              <a:rPr lang="ru-RU" sz="2000" i="1" dirty="0" smtClean="0"/>
              <a:t> для подтяжки контура лица</a:t>
            </a:r>
            <a:endParaRPr lang="ru-RU" sz="2000" i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6000768"/>
            <a:ext cx="22620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err="1" smtClean="0"/>
              <a:t>Нанокрем</a:t>
            </a:r>
            <a:r>
              <a:rPr lang="ru-RU" sz="2000" i="1" dirty="0" smtClean="0"/>
              <a:t> для лица</a:t>
            </a:r>
            <a:endParaRPr lang="ru-RU" sz="2000" i="1" dirty="0"/>
          </a:p>
        </p:txBody>
      </p:sp>
      <p:pic>
        <p:nvPicPr>
          <p:cNvPr id="1030" name="Picture 6" descr="C:\Users\Арутюн\Desktop\9109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3714752"/>
            <a:ext cx="2143140" cy="214314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1285860"/>
            <a:ext cx="4357718" cy="47863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		</a:t>
            </a:r>
            <a:r>
              <a:rPr lang="ru-RU" sz="2400" dirty="0" smtClean="0"/>
              <a:t>Кроме того, </a:t>
            </a:r>
            <a:r>
              <a:rPr lang="ru-RU" sz="2400" dirty="0" err="1" smtClean="0"/>
              <a:t>нанокомплексы</a:t>
            </a:r>
            <a:r>
              <a:rPr lang="ru-RU" sz="2400" dirty="0" smtClean="0"/>
              <a:t> способны не только притягивать поверхностные загрязнения, омертвевшие клетки и токсины, но и успешно их выводить. </a:t>
            </a:r>
          </a:p>
        </p:txBody>
      </p:sp>
      <p:pic>
        <p:nvPicPr>
          <p:cNvPr id="3074" name="Picture 2" descr="C:\Users\Арутюн\Desktop\tox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85860"/>
            <a:ext cx="3237867" cy="2928958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285852" y="4572008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Токсины</a:t>
            </a:r>
            <a:endParaRPr lang="ru-RU" sz="2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286380" y="6072206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 </a:t>
            </a:r>
            <a:endParaRPr lang="ru-RU" sz="2000" i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1357298"/>
            <a:ext cx="3786214" cy="4214842"/>
          </a:xfrm>
        </p:spPr>
        <p:txBody>
          <a:bodyPr>
            <a:normAutofit/>
          </a:bodyPr>
          <a:lstStyle/>
          <a:p>
            <a:r>
              <a:rPr lang="ru-RU" dirty="0" smtClean="0"/>
              <a:t> Теперь профилактику старения можно начинать в любом возрасте, а возрастные изменения корректировать без инъекций и скальпеля хирурга. </a:t>
            </a:r>
            <a:endParaRPr lang="ru-RU" dirty="0"/>
          </a:p>
        </p:txBody>
      </p:sp>
      <p:pic>
        <p:nvPicPr>
          <p:cNvPr id="4" name="Picture 3" descr="C:\Users\Арутюн\Desktop\tr-23110600-l_lamente_plaquinon_q10_cre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43050"/>
            <a:ext cx="3071834" cy="2857521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71472" y="4857760"/>
            <a:ext cx="32414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 smtClean="0"/>
              <a:t>O</a:t>
            </a:r>
            <a:r>
              <a:rPr lang="ru-RU" sz="2000" i="1" dirty="0" err="1" smtClean="0"/>
              <a:t>молаживающий</a:t>
            </a:r>
            <a:r>
              <a:rPr lang="ru-RU" sz="2000" i="1" dirty="0" smtClean="0"/>
              <a:t> </a:t>
            </a:r>
            <a:r>
              <a:rPr lang="ru-RU" sz="2000" i="1" dirty="0" err="1" smtClean="0"/>
              <a:t>нанокрем</a:t>
            </a:r>
            <a:endParaRPr lang="ru-RU" sz="2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97D6ED"/>
                </a:solidFill>
              </a:rPr>
              <a:t>Содержание</a:t>
            </a:r>
            <a:endParaRPr lang="ru-RU" dirty="0">
              <a:solidFill>
                <a:srgbClr val="97D6ED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709160"/>
          </a:xfrm>
        </p:spPr>
        <p:txBody>
          <a:bodyPr>
            <a:normAutofit lnSpcReduction="10000"/>
          </a:bodyPr>
          <a:lstStyle/>
          <a:p>
            <a:pPr marL="651510" indent="-51435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u="sng" dirty="0" smtClean="0">
                <a:solidFill>
                  <a:schemeClr val="accent5">
                    <a:lumMod val="50000"/>
                  </a:schemeClr>
                </a:solidFill>
              </a:rPr>
              <a:t>1.Введение:</a:t>
            </a:r>
            <a:endParaRPr lang="en-US" sz="2400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651510" indent="-514350">
              <a:buNone/>
            </a:pPr>
            <a:r>
              <a:rPr lang="ru-RU" sz="2400" u="sng" dirty="0" smtClean="0">
                <a:solidFill>
                  <a:schemeClr val="accent5">
                    <a:lumMod val="50000"/>
                  </a:schemeClr>
                </a:solidFill>
                <a:hlinkClick r:id="rId2" action="ppaction://hlinksldjump"/>
              </a:rPr>
              <a:t>Терминология</a:t>
            </a:r>
            <a:endParaRPr lang="ru-RU" sz="2400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651510" indent="-514350">
              <a:buNone/>
            </a:pPr>
            <a:r>
              <a:rPr lang="ru-RU" sz="2400" u="sng" dirty="0" smtClean="0">
                <a:solidFill>
                  <a:schemeClr val="accent5">
                    <a:lumMod val="50000"/>
                  </a:schemeClr>
                </a:solidFill>
                <a:hlinkClick r:id="" action="ppaction://noaction"/>
              </a:rPr>
              <a:t>Нанотехнологии в </a:t>
            </a:r>
            <a:r>
              <a:rPr lang="en-US" sz="2400" u="sng" dirty="0" smtClean="0">
                <a:solidFill>
                  <a:schemeClr val="accent5">
                    <a:lumMod val="50000"/>
                  </a:schemeClr>
                </a:solidFill>
                <a:hlinkClick r:id="" action="ppaction://noaction"/>
              </a:rPr>
              <a:t>XXI </a:t>
            </a:r>
            <a:r>
              <a:rPr lang="ru-RU" sz="2400" u="sng" dirty="0" smtClean="0">
                <a:solidFill>
                  <a:schemeClr val="accent5">
                    <a:lumMod val="50000"/>
                  </a:schemeClr>
                </a:solidFill>
                <a:hlinkClick r:id="" action="ppaction://noaction"/>
              </a:rPr>
              <a:t>веке</a:t>
            </a:r>
            <a:endParaRPr lang="ru-RU" sz="2400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651510" indent="-514350">
              <a:buNone/>
            </a:pPr>
            <a:r>
              <a:rPr lang="ru-RU" sz="2400" u="sng" dirty="0" smtClean="0">
                <a:solidFill>
                  <a:schemeClr val="accent5">
                    <a:lumMod val="50000"/>
                  </a:schemeClr>
                </a:solidFill>
                <a:hlinkClick r:id="rId3" action="ppaction://hlinksldjump"/>
              </a:rPr>
              <a:t>2.Нанотехнологии в медицине</a:t>
            </a:r>
            <a:endParaRPr lang="ru-RU" sz="2400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651510" indent="-514350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hlinkClick r:id="rId4" action="ppaction://hlinksldjump"/>
              </a:rPr>
              <a:t>Адресная доставка лекарств</a:t>
            </a:r>
          </a:p>
          <a:p>
            <a:pPr marL="651510" indent="-514350">
              <a:buFont typeface="+mj-lt"/>
              <a:buAutoNum type="alphaLcParenR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hlinkClick r:id="rId4" action="ppaction://hlinksldjump"/>
              </a:rPr>
              <a:t>Техника «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hlinkClick r:id="rId4" action="ppaction://hlinksldjump"/>
              </a:rPr>
              <a:t>Нановзрыва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hlinkClick r:id="rId4" action="ppaction://hlinksldjump"/>
              </a:rPr>
              <a:t>»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651510" indent="-514350">
              <a:buFont typeface="+mj-lt"/>
              <a:buAutoNum type="alphaLcParenR"/>
            </a:pP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hlinkClick r:id="rId5" action="ppaction://hlinksldjump"/>
              </a:rPr>
              <a:t>Дендримеры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651510" indent="-514350"/>
            <a:r>
              <a:rPr lang="ru-RU" sz="2400" dirty="0" err="1" smtClean="0">
                <a:hlinkClick r:id="rId6" action="ppaction://hlinksldjump"/>
              </a:rPr>
              <a:t>Нанокосметология</a:t>
            </a:r>
            <a:endParaRPr lang="ru-RU" sz="2400" dirty="0" smtClean="0"/>
          </a:p>
          <a:p>
            <a:pPr marL="651510" indent="-514350">
              <a:buNone/>
            </a:pPr>
            <a:r>
              <a:rPr lang="ru-RU" sz="2400" dirty="0" smtClean="0">
                <a:hlinkClick r:id="rId7" action="ppaction://hlinksldjump"/>
              </a:rPr>
              <a:t>3.Вывод</a:t>
            </a:r>
            <a:endParaRPr lang="ru-RU" sz="2400" dirty="0" smtClean="0"/>
          </a:p>
          <a:p>
            <a:pPr marL="651510" indent="-514350">
              <a:buNone/>
            </a:pPr>
            <a:r>
              <a:rPr lang="ru-RU" sz="2400" dirty="0" smtClean="0">
                <a:hlinkClick r:id="rId8" action="ppaction://hlinksldjump"/>
              </a:rPr>
              <a:t>4</a:t>
            </a:r>
            <a:r>
              <a:rPr lang="en-US" sz="2400" dirty="0" smtClean="0">
                <a:hlinkClick r:id="rId8" action="ppaction://hlinksldjump"/>
              </a:rPr>
              <a:t>.</a:t>
            </a:r>
            <a:r>
              <a:rPr lang="ru-RU" sz="2400" dirty="0" smtClean="0">
                <a:hlinkClick r:id="rId8" action="ppaction://hlinksldjump"/>
              </a:rPr>
              <a:t>Отзыв руководителя</a:t>
            </a:r>
            <a:endParaRPr lang="ru-RU" sz="2400" dirty="0" smtClean="0"/>
          </a:p>
          <a:p>
            <a:pPr marL="651510" indent="-514350"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hlinkClick r:id="rId9" action="ppaction://hlinksldjump"/>
              </a:rPr>
              <a:t>5.Интернет ресурсы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651510" indent="-514350">
              <a:buFont typeface="+mj-lt"/>
              <a:buAutoNum type="arabicPeriod"/>
            </a:pP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651510" indent="-514350">
              <a:buFont typeface="+mj-lt"/>
              <a:buAutoNum type="arabicPeriod"/>
            </a:pP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651510" indent="-514350">
              <a:buFont typeface="+mj-lt"/>
              <a:buAutoNum type="arabicPeriod"/>
            </a:pP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5286412" cy="47863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Действие </a:t>
            </a:r>
            <a:r>
              <a:rPr lang="ru-RU" sz="2400" dirty="0" err="1" smtClean="0"/>
              <a:t>нанокомплексов</a:t>
            </a:r>
            <a:r>
              <a:rPr lang="ru-RU" sz="2400" dirty="0" smtClean="0"/>
              <a:t> не ограничивается хранением и перевозкой биологически активных веществ. </a:t>
            </a:r>
          </a:p>
          <a:p>
            <a:pPr lvl="0">
              <a:buNone/>
            </a:pPr>
            <a:r>
              <a:rPr lang="ru-RU" sz="2400" dirty="0" smtClean="0"/>
              <a:t>       </a:t>
            </a:r>
            <a:r>
              <a:rPr lang="ru-RU" sz="2400" dirty="0" err="1" smtClean="0"/>
              <a:t>Нанокомплексы</a:t>
            </a:r>
            <a:r>
              <a:rPr lang="ru-RU" sz="2400" dirty="0" smtClean="0"/>
              <a:t> действуют подобно губке, удерживая активные вещества и витамины, несут их точно к цели, и высвобождают их только там, где необходимо по сигналу от клеток, испытывающих потребность в этих веществах.</a:t>
            </a:r>
          </a:p>
          <a:p>
            <a:endParaRPr lang="ru-RU" dirty="0"/>
          </a:p>
        </p:txBody>
      </p:sp>
      <p:pic>
        <p:nvPicPr>
          <p:cNvPr id="4" name="Picture 3" descr="C:\Users\Арутюн\Desktop\1287756210pw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85728"/>
            <a:ext cx="2470203" cy="236062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5124" name="Picture 4" descr="C:\Users\Арутюн\Desktop\NewAg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5000636"/>
            <a:ext cx="4056979" cy="157955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7" name="Рисунок 6" descr="1129424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3500438"/>
            <a:ext cx="3000396" cy="2389601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14290"/>
            <a:ext cx="8929718" cy="3571900"/>
          </a:xfrm>
        </p:spPr>
        <p:txBody>
          <a:bodyPr>
            <a:normAutofit/>
          </a:bodyPr>
          <a:lstStyle/>
          <a:p>
            <a:pPr lvl="0"/>
            <a:r>
              <a:rPr lang="ru-RU" sz="2400" dirty="0" err="1" smtClean="0"/>
              <a:t>Нанокомплексы</a:t>
            </a:r>
            <a:r>
              <a:rPr lang="ru-RU" sz="2400" dirty="0" smtClean="0"/>
              <a:t> притягивают и удерживают отмершие клетки и поверхностные загрязнения, вредные для кожи.</a:t>
            </a:r>
          </a:p>
          <a:p>
            <a:pPr lvl="0"/>
            <a:r>
              <a:rPr lang="ru-RU" sz="2400" dirty="0" err="1" smtClean="0"/>
              <a:t>Нанокомплексы</a:t>
            </a:r>
            <a:r>
              <a:rPr lang="ru-RU" sz="2400" dirty="0" smtClean="0"/>
              <a:t>, благодаря особым биологическим механизмам, выводят токсины из глубоких слоев кожи.</a:t>
            </a:r>
          </a:p>
          <a:p>
            <a:endParaRPr lang="ru-RU" dirty="0"/>
          </a:p>
        </p:txBody>
      </p:sp>
      <p:pic>
        <p:nvPicPr>
          <p:cNvPr id="4" name="Picture 2" descr="C:\Users\Арутюн\Desktop\image0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71744"/>
            <a:ext cx="3500461" cy="3007897"/>
          </a:xfrm>
          <a:prstGeom prst="rect">
            <a:avLst/>
          </a:prstGeom>
          <a:noFill/>
          <a:effectLst>
            <a:softEdge rad="12700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5" name="Picture 3" descr="C:\Users\Арутюн\Desktop\12769571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143248"/>
            <a:ext cx="4233361" cy="2857520"/>
          </a:xfrm>
          <a:prstGeom prst="rect">
            <a:avLst/>
          </a:prstGeom>
          <a:noFill/>
          <a:effectLst>
            <a:softEdge rad="12700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97D6ED"/>
                </a:solidFill>
              </a:rPr>
              <a:t>Вывод:</a:t>
            </a:r>
            <a:endParaRPr lang="ru-RU" dirty="0">
              <a:solidFill>
                <a:srgbClr val="97D6ED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7091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  В последние десять лет наблюдается экспоненциальный рост числа публикаций, посвященных новому разделу медицинских знаний – </a:t>
            </a:r>
            <a:r>
              <a:rPr lang="ru-RU" sz="2400" dirty="0" err="1" smtClean="0"/>
              <a:t>наномедицине</a:t>
            </a:r>
            <a:r>
              <a:rPr lang="ru-RU" sz="2400" dirty="0" smtClean="0"/>
              <a:t>. Этот факт свидетельствует о том, что нанотехнологии, долгое время находившиеся почти исключительно в поле зрения материаловедения, физики и химии, сейчас активно внедряются в биологию и медицину.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	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071942"/>
            <a:ext cx="3333260" cy="2383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071942"/>
            <a:ext cx="29718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35719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	Основными направлениями, в которых сосредоточились </a:t>
            </a:r>
            <a:r>
              <a:rPr lang="ru-RU" dirty="0" err="1" smtClean="0"/>
              <a:t>наномедицинские</a:t>
            </a:r>
            <a:r>
              <a:rPr lang="ru-RU" dirty="0" smtClean="0"/>
              <a:t> исследования, являются разработка способов направленной доставки лекарственных препаратов в поврежденные ткани, изучение диагностических подходов с использованием молекулярной визуализации, повышение чувствительности и разрешающей способности методов лабораторной диагностики.</a:t>
            </a:r>
          </a:p>
          <a:p>
            <a:pPr>
              <a:buNone/>
            </a:pPr>
            <a:r>
              <a:rPr lang="ru-RU" dirty="0" smtClean="0"/>
              <a:t>		 Для решения этих задач в арсенале </a:t>
            </a:r>
            <a:r>
              <a:rPr lang="ru-RU" dirty="0" err="1" smtClean="0"/>
              <a:t>наномедицины</a:t>
            </a:r>
            <a:r>
              <a:rPr lang="ru-RU" dirty="0" smtClean="0"/>
              <a:t> имеются самые различные </a:t>
            </a:r>
            <a:r>
              <a:rPr lang="ru-RU" dirty="0" err="1" smtClean="0"/>
              <a:t>наноматериалы</a:t>
            </a:r>
            <a:r>
              <a:rPr lang="ru-RU" dirty="0" smtClean="0"/>
              <a:t> – </a:t>
            </a:r>
            <a:r>
              <a:rPr lang="ru-RU" dirty="0" err="1" smtClean="0"/>
              <a:t>дендримеры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714752"/>
            <a:ext cx="359092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97D6ED"/>
                </a:solidFill>
                <a:latin typeface="+mn-lt"/>
              </a:rPr>
              <a:t>Отзыв руководителя</a:t>
            </a:r>
            <a:endParaRPr lang="ru-RU" dirty="0">
              <a:solidFill>
                <a:srgbClr val="97D6ED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85860"/>
            <a:ext cx="82296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Нанотехнологии – это технологии сегодняшнего дня. </a:t>
            </a:r>
            <a:r>
              <a:rPr lang="ru-RU" sz="2400" dirty="0" err="1" smtClean="0"/>
              <a:t>Нанотехноло́гия</a:t>
            </a:r>
            <a:r>
              <a:rPr lang="ru-RU" sz="2400" dirty="0" smtClean="0"/>
              <a:t> — междисциплинарная область фундаментальной и прикладной науки и техники, имеющая дело с совокупностью теоретического обоснования, практических методов исследования, анализа и синтеза, а также методов производства и применения продуктов с заданной атомарной структурой путём контролируемого манипулирования отдельными атомами и молекулами.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8229600" cy="1500198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97D6ED"/>
                </a:solidFill>
                <a:effectLst/>
              </a:rPr>
              <a:t>Интернет ресурсы:</a:t>
            </a:r>
            <a:br>
              <a:rPr lang="ru-RU" sz="5400" dirty="0" smtClean="0">
                <a:solidFill>
                  <a:srgbClr val="97D6ED"/>
                </a:solidFill>
                <a:effectLst/>
              </a:rPr>
            </a:br>
            <a:endParaRPr lang="ru-RU" sz="5400" dirty="0">
              <a:solidFill>
                <a:srgbClr val="97D6ED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428736"/>
            <a:ext cx="7929618" cy="4857784"/>
          </a:xfrm>
        </p:spPr>
        <p:txBody>
          <a:bodyPr>
            <a:normAutofit/>
          </a:bodyPr>
          <a:lstStyle/>
          <a:p>
            <a:pPr algn="l"/>
            <a:endParaRPr lang="ru-RU" dirty="0" smtClean="0"/>
          </a:p>
          <a:p>
            <a:pPr lvl="0" algn="l"/>
            <a:r>
              <a:rPr lang="ru-RU" dirty="0" smtClean="0">
                <a:hlinkClick r:id="rId2"/>
              </a:rPr>
              <a:t>1. http://www.hyaluron.ru/night/</a:t>
            </a:r>
            <a:r>
              <a:rPr lang="ru-RU" dirty="0" smtClean="0"/>
              <a:t> </a:t>
            </a:r>
          </a:p>
          <a:p>
            <a:pPr lvl="0" algn="l"/>
            <a:r>
              <a:rPr lang="ru-RU" dirty="0" smtClean="0">
                <a:hlinkClick r:id="rId3"/>
              </a:rPr>
              <a:t>2. </a:t>
            </a:r>
            <a:r>
              <a:rPr lang="en-US" dirty="0" smtClean="0">
                <a:hlinkClick r:id="rId3"/>
              </a:rPr>
              <a:t>http</a:t>
            </a:r>
            <a:r>
              <a:rPr lang="ru-RU" dirty="0" smtClean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images</a:t>
            </a:r>
            <a:r>
              <a:rPr lang="ru-RU" dirty="0" smtClean="0">
                <a:hlinkClick r:id="rId3"/>
              </a:rPr>
              <a:t>.</a:t>
            </a:r>
            <a:r>
              <a:rPr lang="en-US" dirty="0" err="1" smtClean="0">
                <a:hlinkClick r:id="rId3"/>
              </a:rPr>
              <a:t>yandex</a:t>
            </a:r>
            <a:r>
              <a:rPr lang="ru-RU" dirty="0" smtClean="0">
                <a:hlinkClick r:id="rId3"/>
              </a:rPr>
              <a:t>.</a:t>
            </a:r>
            <a:r>
              <a:rPr lang="en-US" dirty="0" err="1" smtClean="0">
                <a:hlinkClick r:id="rId3"/>
              </a:rPr>
              <a:t>ru</a:t>
            </a:r>
            <a:r>
              <a:rPr lang="ru-RU" dirty="0" smtClean="0">
                <a:hlinkClick r:id="rId3"/>
              </a:rPr>
              <a:t>/</a:t>
            </a:r>
            <a:r>
              <a:rPr lang="en-US" dirty="0" err="1" smtClean="0">
                <a:hlinkClick r:id="rId3"/>
              </a:rPr>
              <a:t>yandsearch</a:t>
            </a:r>
            <a:r>
              <a:rPr lang="ru-RU" dirty="0" smtClean="0">
                <a:hlinkClick r:id="rId3"/>
              </a:rPr>
              <a:t>?</a:t>
            </a:r>
            <a:r>
              <a:rPr lang="en-US" dirty="0" smtClean="0">
                <a:hlinkClick r:id="rId3"/>
              </a:rPr>
              <a:t>text</a:t>
            </a:r>
            <a:r>
              <a:rPr lang="ru-RU" dirty="0" smtClean="0"/>
              <a:t> </a:t>
            </a:r>
          </a:p>
          <a:p>
            <a:pPr lvl="0" algn="l"/>
            <a:r>
              <a:rPr lang="ru-RU" dirty="0" smtClean="0">
                <a:hlinkClick r:id="rId4"/>
              </a:rPr>
              <a:t>3. http://www.strf.ru</a:t>
            </a:r>
            <a:r>
              <a:rPr lang="ru-RU" dirty="0" smtClean="0"/>
              <a:t>  </a:t>
            </a:r>
          </a:p>
          <a:p>
            <a:pPr lvl="0" algn="l"/>
            <a:r>
              <a:rPr lang="ru-RU" dirty="0" smtClean="0">
                <a:hlinkClick r:id="rId5"/>
              </a:rPr>
              <a:t>4. </a:t>
            </a:r>
            <a:r>
              <a:rPr lang="ru-RU" dirty="0" err="1" smtClean="0">
                <a:hlinkClick r:id="rId5"/>
              </a:rPr>
              <a:t>www.sciencedaily.com</a:t>
            </a:r>
            <a:r>
              <a:rPr lang="ru-RU" dirty="0" smtClean="0"/>
              <a:t> </a:t>
            </a:r>
          </a:p>
          <a:p>
            <a:pPr lvl="0" algn="l"/>
            <a:r>
              <a:rPr lang="ru-RU" dirty="0" smtClean="0">
                <a:hlinkClick r:id="rId6"/>
              </a:rPr>
              <a:t>5. http://www.nanonewsnet.ru</a:t>
            </a:r>
            <a:r>
              <a:rPr lang="ru-RU" dirty="0" smtClean="0"/>
              <a:t> </a:t>
            </a:r>
          </a:p>
          <a:p>
            <a:pPr lvl="0" algn="l"/>
            <a:r>
              <a:rPr lang="ru-RU" dirty="0" smtClean="0">
                <a:hlinkClick r:id="rId7"/>
              </a:rPr>
              <a:t>6. http://thesaurus.rusnano.com</a:t>
            </a:r>
            <a:r>
              <a:rPr lang="ru-RU" dirty="0" smtClean="0"/>
              <a:t> </a:t>
            </a:r>
          </a:p>
          <a:p>
            <a:r>
              <a:rPr lang="ru-RU" dirty="0" smtClean="0"/>
              <a:t> </a:t>
            </a:r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3000396"/>
          </a:xfrm>
        </p:spPr>
        <p:txBody>
          <a:bodyPr/>
          <a:lstStyle/>
          <a:p>
            <a:pPr>
              <a:buNone/>
              <a:defRPr/>
            </a:pPr>
            <a:r>
              <a:rPr lang="ru-RU" sz="2400" dirty="0" smtClean="0"/>
              <a:t>Приставка "нано", пришедшая из греческого языка  ("нанос"  по ‑ </a:t>
            </a:r>
            <a:r>
              <a:rPr lang="ru-RU" sz="2400" dirty="0" err="1" smtClean="0"/>
              <a:t>гречески</a:t>
            </a:r>
            <a:r>
              <a:rPr lang="ru-RU" sz="2400" dirty="0" smtClean="0"/>
              <a:t> ‑ гном),  означает одну миллиардную долю. </a:t>
            </a:r>
          </a:p>
          <a:p>
            <a:pPr>
              <a:buNone/>
              <a:defRPr/>
            </a:pPr>
            <a:r>
              <a:rPr lang="ru-RU" sz="2400" dirty="0" smtClean="0"/>
              <a:t>Один нанометр (нм) – одна миллиардная доля метра</a:t>
            </a:r>
          </a:p>
          <a:p>
            <a:pPr>
              <a:buNone/>
            </a:pPr>
            <a:r>
              <a:rPr lang="en-US" sz="2400" dirty="0" smtClean="0"/>
              <a:t>1 </a:t>
            </a:r>
            <a:r>
              <a:rPr lang="ru-RU" sz="2400" dirty="0" smtClean="0"/>
              <a:t>нм = 0,000000001 м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6248" y="2333685"/>
            <a:ext cx="48577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400" dirty="0" smtClean="0"/>
              <a:t>Термин "</a:t>
            </a:r>
            <a:r>
              <a:rPr lang="ru-RU" sz="2400" dirty="0" err="1" smtClean="0"/>
              <a:t>нанотехнология</a:t>
            </a:r>
            <a:r>
              <a:rPr lang="ru-RU" sz="2400" dirty="0" smtClean="0"/>
              <a:t>"  был введен в 1974 году профессором  ‑ материаловедом </a:t>
            </a:r>
          </a:p>
          <a:p>
            <a:pPr algn="ctr">
              <a:defRPr/>
            </a:pPr>
            <a:r>
              <a:rPr lang="ru-RU" sz="2400" dirty="0" smtClean="0"/>
              <a:t>из Токийского университета</a:t>
            </a:r>
          </a:p>
          <a:p>
            <a:pPr algn="ctr">
              <a:defRPr/>
            </a:pPr>
            <a:r>
              <a:rPr lang="ru-RU" sz="2400" u="sng" dirty="0" smtClean="0"/>
              <a:t> </a:t>
            </a:r>
            <a:r>
              <a:rPr lang="ru-RU" sz="2400" u="sng" dirty="0" err="1" smtClean="0"/>
              <a:t>Норио</a:t>
            </a:r>
            <a:r>
              <a:rPr lang="ru-RU" sz="2400" u="sng" dirty="0" smtClean="0"/>
              <a:t> </a:t>
            </a:r>
            <a:r>
              <a:rPr lang="ru-RU" sz="2400" u="sng" dirty="0" err="1" smtClean="0"/>
              <a:t>Танигучи</a:t>
            </a:r>
            <a:r>
              <a:rPr lang="ru-RU" sz="2400" u="sng" dirty="0" smtClean="0"/>
              <a:t> </a:t>
            </a:r>
            <a:r>
              <a:rPr lang="ru-RU" sz="2400" dirty="0" smtClean="0"/>
              <a:t>, </a:t>
            </a:r>
          </a:p>
          <a:p>
            <a:pPr algn="ctr">
              <a:defRPr/>
            </a:pPr>
            <a:r>
              <a:rPr lang="ru-RU" sz="2400" dirty="0" smtClean="0"/>
              <a:t>который определил его </a:t>
            </a:r>
          </a:p>
          <a:p>
            <a:pPr algn="ctr">
              <a:defRPr/>
            </a:pPr>
            <a:r>
              <a:rPr lang="ru-RU" sz="2400" dirty="0" smtClean="0"/>
              <a:t>как "технология производства, позволяющая достигать сверхвысокую точность   и</a:t>
            </a:r>
          </a:p>
          <a:p>
            <a:pPr algn="ctr">
              <a:defRPr/>
            </a:pPr>
            <a:r>
              <a:rPr lang="ru-RU" sz="2400" dirty="0" smtClean="0"/>
              <a:t> </a:t>
            </a:r>
            <a:r>
              <a:rPr lang="ru-RU" sz="2400" dirty="0" err="1" smtClean="0"/>
              <a:t>ультрамалые</a:t>
            </a:r>
            <a:r>
              <a:rPr lang="ru-RU" sz="2400" dirty="0" smtClean="0"/>
              <a:t> размеры ...порядка 1 нм ...".</a:t>
            </a:r>
            <a:endParaRPr lang="ru-RU" sz="2400" dirty="0"/>
          </a:p>
        </p:txBody>
      </p:sp>
      <p:pic>
        <p:nvPicPr>
          <p:cNvPr id="6" name="Picture 8" descr="D:\ZPYNCCANFQ07KCAC6A00QCAO4DXG9CAS15P8YCACNTNCRCAKTZ5V3CAEH1QYYCA0OLCWSCA8W34KMCA34ZWNPCAFZ0D7NCAG042KSCA00PCR8CA2Y4GHRCADPUIRQCA73ZN3MCAUV3VJBCASAQLDLCAL2VM6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595044"/>
            <a:ext cx="2571768" cy="341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97D6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Без малейшего преувеличения, начало XXI века проходит под знаком  </a:t>
            </a:r>
            <a:r>
              <a:rPr lang="ru-RU" sz="4400" dirty="0" err="1" smtClean="0">
                <a:solidFill>
                  <a:srgbClr val="97D6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нанотехнологий</a:t>
            </a:r>
            <a:endParaRPr lang="ru-RU" dirty="0">
              <a:solidFill>
                <a:srgbClr val="97D6E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D:\маме\00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143116"/>
            <a:ext cx="228601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D:\quiz2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214818"/>
            <a:ext cx="2500314" cy="2109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D:\FSHIHCAQC7ZX5CAZ0TRRUCAOZ4OWZCA4HF8WICA371QO7CA1IOGVQCAR74PD2CA4719DWCAFGDWZXCA5D2M8MCASNGZ0GCA329TR5CAV4L3W1CA03K06GCAU09HPMCAIIXHY0CA5ZNV2ICA3710VHCAT2UTD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262" y="4214818"/>
            <a:ext cx="252590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D:\маме\78.jpeg"/>
          <p:cNvPicPr>
            <a:picLocks noChangeAspect="1" noChangeArrowheads="1"/>
          </p:cNvPicPr>
          <p:nvPr/>
        </p:nvPicPr>
        <p:blipFill>
          <a:blip r:embed="rId5"/>
          <a:srcRect r="2856" b="10550"/>
          <a:stretch>
            <a:fillRect/>
          </a:stretch>
        </p:blipFill>
        <p:spPr bwMode="auto">
          <a:xfrm>
            <a:off x="1857356" y="2143116"/>
            <a:ext cx="242889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500430" y="5357826"/>
            <a:ext cx="221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фотографии  моделей различных «</a:t>
            </a:r>
            <a:r>
              <a:rPr lang="ru-RU" i="1" dirty="0" err="1" smtClean="0"/>
              <a:t>нанообъектов</a:t>
            </a:r>
            <a:r>
              <a:rPr lang="ru-RU" i="1" dirty="0" smtClean="0"/>
              <a:t>»</a:t>
            </a:r>
            <a:endParaRPr lang="ru-RU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573788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</a:t>
            </a:r>
            <a:r>
              <a:rPr lang="ru-RU" sz="2400" dirty="0" smtClean="0"/>
              <a:t>Перечислить все области, в которых эта глобальная технология может существенно повлиять на технический прогресс, практически невозможно. Можно назвать только некоторые из них:</a:t>
            </a:r>
          </a:p>
          <a:p>
            <a:r>
              <a:rPr lang="ru-RU" sz="2400" dirty="0" smtClean="0"/>
              <a:t>устройства микро‑ и  </a:t>
            </a:r>
            <a:r>
              <a:rPr lang="ru-RU" sz="2400" dirty="0" err="1" smtClean="0"/>
              <a:t>наномеханики</a:t>
            </a:r>
            <a:r>
              <a:rPr lang="ru-RU" sz="2400" dirty="0" smtClean="0"/>
              <a:t>, в том числе </a:t>
            </a:r>
            <a:r>
              <a:rPr lang="ru-RU" sz="2400" dirty="0" err="1" smtClean="0"/>
              <a:t>наномоторы</a:t>
            </a:r>
            <a:r>
              <a:rPr lang="ru-RU" sz="2400" dirty="0" smtClean="0"/>
              <a:t>, </a:t>
            </a:r>
            <a:r>
              <a:rPr lang="ru-RU" sz="2400" dirty="0" err="1" smtClean="0"/>
              <a:t>нанороботы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авиационные, космические и оборонные приложения;</a:t>
            </a:r>
          </a:p>
          <a:p>
            <a:endParaRPr lang="ru-RU" dirty="0"/>
          </a:p>
        </p:txBody>
      </p:sp>
      <p:pic>
        <p:nvPicPr>
          <p:cNvPr id="4" name="Picture 5" descr="D:\маме\hj,jn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5" y="3786190"/>
            <a:ext cx="3309809" cy="2482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6" name="Picture 4" descr="D:\маме\picture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786190"/>
            <a:ext cx="3096135" cy="244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80756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2400" dirty="0" smtClean="0"/>
              <a:t>фармацевтика</a:t>
            </a:r>
            <a:r>
              <a:rPr lang="en-US" sz="2400" dirty="0" smtClean="0"/>
              <a:t> </a:t>
            </a:r>
            <a:r>
              <a:rPr lang="ru-RU" sz="2400" dirty="0" smtClean="0"/>
              <a:t>и целевая доставка лекарств </a:t>
            </a:r>
            <a:r>
              <a:rPr lang="en-US" sz="2400" dirty="0" smtClean="0"/>
              <a:t>,</a:t>
            </a:r>
            <a:endParaRPr lang="ru-RU" sz="2400" dirty="0" smtClean="0"/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 клиническая и медицинская диагностика, 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 создание искусственных мускулов, костей, имплантация живых органов;</a:t>
            </a:r>
          </a:p>
          <a:p>
            <a:endParaRPr lang="ru-RU" dirty="0"/>
          </a:p>
        </p:txBody>
      </p:sp>
      <p:pic>
        <p:nvPicPr>
          <p:cNvPr id="4" name="Picture 7" descr="D:\0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596834"/>
            <a:ext cx="2857520" cy="290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  <a:softEdge rad="127000"/>
          </a:effectLst>
        </p:spPr>
      </p:pic>
      <p:pic>
        <p:nvPicPr>
          <p:cNvPr id="5" name="Picture 8" descr="D:\маме\3333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596638"/>
            <a:ext cx="3204894" cy="2832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97D6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Нанотехнологии в медицине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		</a:t>
            </a:r>
            <a:r>
              <a:rPr lang="ru-RU" sz="2400" dirty="0" smtClean="0"/>
              <a:t>В медицине проблема применения </a:t>
            </a:r>
            <a:r>
              <a:rPr lang="ru-RU" sz="2400" dirty="0" err="1" smtClean="0"/>
              <a:t>нанотехнологий</a:t>
            </a:r>
            <a:r>
              <a:rPr lang="ru-RU" sz="2400" dirty="0" smtClean="0"/>
              <a:t> заключается в необходимости изменять структуру клетки на молекулярном уровне, т.е. осуществлять "молекулярную хирургию" с помощью </a:t>
            </a:r>
            <a:r>
              <a:rPr lang="ru-RU" sz="2400" dirty="0" err="1" smtClean="0"/>
              <a:t>нанороботов</a:t>
            </a:r>
            <a:r>
              <a:rPr lang="ru-RU" sz="2400" dirty="0" smtClean="0"/>
              <a:t>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7" descr="http://t3.gstatic.com/images?q=tbn:ANd9GcS-k4P2Bw2Bn-Zd4IwPcE6J4ekgTEzWosCa4zoU8HZP3H5sy1JKzljW5zqq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571876"/>
            <a:ext cx="2500311" cy="2500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D:\A27CNCALLG989CAVGXWAACAS0A5JTCAFECEJICAM131ZOCA9QRMTOCAG73CAKCAY5VCHACA6G6P53CAAUSQKVCAIV47HMCA3RLSGQCAIXFRZ1CAMSZWJ0CANP2HYDCATMS5P6CAF150TKCALB5V8NCA54F40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1102" y="3571876"/>
            <a:ext cx="2501958" cy="2487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571736" y="6072206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медицинские </a:t>
            </a:r>
            <a:r>
              <a:rPr lang="ru-RU" i="1" dirty="0" err="1" smtClean="0"/>
              <a:t>нанороботы</a:t>
            </a:r>
            <a:endParaRPr lang="ru-RU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97D6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4600" dirty="0" smtClean="0">
                <a:solidFill>
                  <a:srgbClr val="97D6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Адресная</a:t>
            </a:r>
            <a:r>
              <a:rPr lang="ru-RU" sz="4000" dirty="0" smtClean="0">
                <a:solidFill>
                  <a:srgbClr val="97D6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доставка лекарств</a:t>
            </a:r>
            <a:r>
              <a:rPr lang="ru-RU" sz="4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928670"/>
            <a:ext cx="88582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Многие специалисты утверждают, что если человека не убивает болезнь, то его убивает лечение. В данном случае имеется в виду длиннейший список побочных эффектов и предупреждений, которые, к сожалению, присутствует в инструкции почти к каждому современному лекарственному средству. По словам учёных, конечной цели в организме достигает всего лишь одна из ста тысяч молекул препарата, ведённого внутривенно. </a:t>
            </a:r>
          </a:p>
          <a:p>
            <a:endParaRPr lang="ru-RU" sz="2400" dirty="0" smtClean="0"/>
          </a:p>
        </p:txBody>
      </p:sp>
      <p:pic>
        <p:nvPicPr>
          <p:cNvPr id="5" name="Рисунок 4" descr="9064136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3929066"/>
            <a:ext cx="3381382" cy="2231712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7" name="Рисунок 6" descr="view_of_bacteria_from_microscope_182373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4572008"/>
            <a:ext cx="3071834" cy="2036187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42852"/>
            <a:ext cx="8786874" cy="371477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Добиться увеличения «</a:t>
            </a:r>
            <a:r>
              <a:rPr lang="ru-RU" sz="2400" dirty="0" err="1" smtClean="0"/>
              <a:t>адресности</a:t>
            </a:r>
            <a:r>
              <a:rPr lang="ru-RU" sz="2400" dirty="0" smtClean="0"/>
              <a:t>» лекарств, уменьшив их преждевременное выведение из организма, можно в том случае, если их молекулы поместить в своего рода «конверт», нечувствительный к внешним агрессивным воздействиям до тех пор, пока такая «посылка» не будет доставлена в конкретный пункт. В качестве таких «конвертов» решили использовать наночастицы.</a:t>
            </a:r>
          </a:p>
          <a:p>
            <a:endParaRPr lang="ru-RU" dirty="0"/>
          </a:p>
        </p:txBody>
      </p:sp>
      <p:pic>
        <p:nvPicPr>
          <p:cNvPr id="4" name="Рисунок 3" descr="pwjon1_08-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3429000"/>
            <a:ext cx="4786346" cy="3082407"/>
          </a:xfrm>
          <a:prstGeom prst="rect">
            <a:avLst/>
          </a:prstGeom>
          <a:effectLst>
            <a:softEdge rad="12700"/>
          </a:effectLst>
          <a:scene3d>
            <a:camera prst="perspectiveRight"/>
            <a:lightRig rig="threePt" dir="t"/>
          </a:scene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583</TotalTime>
  <Words>804</Words>
  <Application>Microsoft Office PowerPoint</Application>
  <PresentationFormat>Экран (4:3)</PresentationFormat>
  <Paragraphs>94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Апекс</vt:lpstr>
      <vt:lpstr>Всероссийский дистанционный конкурс ученических презентаций «Планета увлечений»</vt:lpstr>
      <vt:lpstr>Содержание</vt:lpstr>
      <vt:lpstr>Слайд 3</vt:lpstr>
      <vt:lpstr>Без малейшего преувеличения, начало XXI века проходит под знаком  нанотехнологий</vt:lpstr>
      <vt:lpstr>Слайд 5</vt:lpstr>
      <vt:lpstr>Слайд 6</vt:lpstr>
      <vt:lpstr>Нанотехнологии в медицине</vt:lpstr>
      <vt:lpstr>1. Адресная доставка лекарств </vt:lpstr>
      <vt:lpstr>Слайд 9</vt:lpstr>
      <vt:lpstr>Слайд 10</vt:lpstr>
      <vt:lpstr>Слайд 11</vt:lpstr>
      <vt:lpstr>Техника «Нановзрыва»</vt:lpstr>
      <vt:lpstr>Дендримеры</vt:lpstr>
      <vt:lpstr>Слайд 14</vt:lpstr>
      <vt:lpstr>Слайд 15</vt:lpstr>
      <vt:lpstr>2. Нанокосметология</vt:lpstr>
      <vt:lpstr>Слайд 17</vt:lpstr>
      <vt:lpstr>Слайд 18</vt:lpstr>
      <vt:lpstr>Слайд 19</vt:lpstr>
      <vt:lpstr>Слайд 20</vt:lpstr>
      <vt:lpstr>Слайд 21</vt:lpstr>
      <vt:lpstr>Вывод:</vt:lpstr>
      <vt:lpstr>Слайд 23</vt:lpstr>
      <vt:lpstr>Отзыв руководителя</vt:lpstr>
      <vt:lpstr>Интернет ресурсы: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Нанотехнологии для медицины</dc:title>
  <dc:creator>1</dc:creator>
  <cp:lastModifiedBy>КиселёваИА</cp:lastModifiedBy>
  <cp:revision>68</cp:revision>
  <dcterms:created xsi:type="dcterms:W3CDTF">2011-05-07T17:06:44Z</dcterms:created>
  <dcterms:modified xsi:type="dcterms:W3CDTF">2011-10-28T09:21:57Z</dcterms:modified>
</cp:coreProperties>
</file>