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5" r:id="rId10"/>
    <p:sldId id="263" r:id="rId11"/>
    <p:sldId id="267" r:id="rId12"/>
    <p:sldId id="275" r:id="rId13"/>
    <p:sldId id="274" r:id="rId14"/>
    <p:sldId id="268" r:id="rId15"/>
    <p:sldId id="276" r:id="rId16"/>
    <p:sldId id="277" r:id="rId17"/>
    <p:sldId id="278" r:id="rId18"/>
    <p:sldId id="27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4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4CE86B-0577-49C0-A991-FB95EB0E50D5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DD872E-BC9B-40D8-A9D8-AE1D232E3791}" type="pres">
      <dgm:prSet presAssocID="{CB4CE86B-0577-49C0-A991-FB95EB0E50D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486303AC-AC00-4A74-A3A0-5054371514C4}" type="presOf" srcId="{CB4CE86B-0577-49C0-A991-FB95EB0E50D5}" destId="{95DD872E-BC9B-40D8-A9D8-AE1D232E3791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16089-9887-4BA7-B812-2132ED0DE26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3FAB5-C2D0-4F1C-B29A-7D87F4FED89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117180" cy="1656184"/>
          </a:xfrm>
        </p:spPr>
        <p:txBody>
          <a:bodyPr anchor="ctr"/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Оздоровительная       работа в ДОУ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789040"/>
            <a:ext cx="7117180" cy="2016224"/>
          </a:xfrm>
        </p:spPr>
        <p:txBody>
          <a:bodyPr>
            <a:normAutofit fontScale="47500" lnSpcReduction="20000"/>
          </a:bodyPr>
          <a:lstStyle/>
          <a:p>
            <a:r>
              <a:rPr lang="ru-RU" sz="4200" b="1" dirty="0" smtClean="0"/>
              <a:t>Выполнила:</a:t>
            </a:r>
          </a:p>
          <a:p>
            <a:r>
              <a:rPr lang="ru-RU" sz="3400" b="1" dirty="0" err="1" smtClean="0"/>
              <a:t>Гревцова</a:t>
            </a:r>
            <a:r>
              <a:rPr lang="ru-RU" sz="3400" b="1" dirty="0" smtClean="0"/>
              <a:t> Надежда Сергеевна воспитатель группы №5</a:t>
            </a:r>
          </a:p>
          <a:p>
            <a:endParaRPr lang="ru-RU" sz="3400" b="1" dirty="0"/>
          </a:p>
          <a:p>
            <a:endParaRPr lang="ru-RU" sz="7400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67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закаливание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556792"/>
            <a:ext cx="3132494" cy="576262"/>
          </a:xfrm>
        </p:spPr>
        <p:txBody>
          <a:bodyPr/>
          <a:lstStyle/>
          <a:p>
            <a:r>
              <a:rPr lang="ru-RU" sz="1800" dirty="0" smtClean="0"/>
              <a:t>Обширное умывание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9498" y="2811290"/>
            <a:ext cx="3920134" cy="30759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4048" y="1556792"/>
            <a:ext cx="3133080" cy="576262"/>
          </a:xfrm>
        </p:spPr>
        <p:txBody>
          <a:bodyPr/>
          <a:lstStyle/>
          <a:p>
            <a:r>
              <a:rPr lang="ru-RU" sz="1800" dirty="0" smtClean="0"/>
              <a:t>Обширное умывание</a:t>
            </a:r>
            <a:endParaRPr lang="ru-RU" sz="1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04122" y="2945098"/>
            <a:ext cx="3992140" cy="28803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5746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31462" y="188640"/>
            <a:ext cx="709692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. </a:t>
            </a:r>
            <a:endParaRPr lang="ru-RU" dirty="0" smtClean="0"/>
          </a:p>
          <a:p>
            <a:pPr algn="ctr"/>
            <a:r>
              <a:rPr lang="ru-RU" sz="2400" b="1" dirty="0" smtClean="0"/>
              <a:t>Обширное </a:t>
            </a:r>
            <a:r>
              <a:rPr lang="ru-RU" sz="2400" b="1" dirty="0"/>
              <a:t>умывание</a:t>
            </a:r>
            <a:r>
              <a:rPr lang="ru-RU" sz="2400" b="1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Ребёнок должен:</a:t>
            </a:r>
          </a:p>
          <a:p>
            <a:pPr lvl="0" algn="just"/>
            <a:r>
              <a:rPr lang="ru-RU" dirty="0" smtClean="0"/>
              <a:t>1. Открыть </a:t>
            </a:r>
            <a:r>
              <a:rPr lang="ru-RU" dirty="0"/>
              <a:t>кран с водой, намочить правую ладошку и провести ей от кончиков пальцев до локтя левой руки, сказать «раз»; то же проделать левой рукой</a:t>
            </a:r>
            <a:r>
              <a:rPr lang="ru-RU" dirty="0" smtClean="0"/>
              <a:t>.</a:t>
            </a:r>
          </a:p>
          <a:p>
            <a:pPr lvl="0" algn="just"/>
            <a:endParaRPr lang="ru-RU" dirty="0"/>
          </a:p>
          <a:p>
            <a:pPr lvl="0" algn="just"/>
            <a:r>
              <a:rPr lang="ru-RU" dirty="0" smtClean="0"/>
              <a:t>2. Намочить </a:t>
            </a:r>
            <a:r>
              <a:rPr lang="ru-RU" dirty="0"/>
              <a:t>обе ладошки, положить их сзади на шею и провести ими одновременно к подбородку, сказать «раз</a:t>
            </a:r>
            <a:r>
              <a:rPr lang="ru-RU" dirty="0" smtClean="0"/>
              <a:t>».</a:t>
            </a:r>
          </a:p>
          <a:p>
            <a:pPr lvl="0" algn="just"/>
            <a:endParaRPr lang="ru-RU" dirty="0"/>
          </a:p>
          <a:p>
            <a:pPr lvl="0" algn="just"/>
            <a:r>
              <a:rPr lang="ru-RU" dirty="0" smtClean="0"/>
              <a:t>3.Намочить </a:t>
            </a:r>
            <a:r>
              <a:rPr lang="ru-RU" dirty="0"/>
              <a:t>правую ладошку и сделать круговое движение по верхней части груди, сказать «раз».</a:t>
            </a:r>
          </a:p>
          <a:p>
            <a:pPr lvl="0" algn="just"/>
            <a:r>
              <a:rPr lang="ru-RU" dirty="0"/>
              <a:t>Намочить обе ладошки и умыть лицо</a:t>
            </a:r>
            <a:r>
              <a:rPr lang="ru-RU" dirty="0" smtClean="0"/>
              <a:t>.</a:t>
            </a:r>
          </a:p>
          <a:p>
            <a:pPr lvl="0" algn="just"/>
            <a:endParaRPr lang="ru-RU" dirty="0"/>
          </a:p>
          <a:p>
            <a:pPr lvl="0" algn="just"/>
            <a:r>
              <a:rPr lang="ru-RU" dirty="0" smtClean="0"/>
              <a:t>4. Ополоснуть</a:t>
            </a:r>
            <a:r>
              <a:rPr lang="ru-RU" dirty="0"/>
              <a:t>, «отжать» обе руки, вытереться насухо.</a:t>
            </a:r>
          </a:p>
          <a:p>
            <a:pPr algn="just"/>
            <a:r>
              <a:rPr lang="ru-RU" dirty="0"/>
              <a:t>Через некоторое время длительность процедуры увеличивается, а именно: каждую руку, а так же шею и грудь дети обмывают по два раза, проговаривая «раз, два» и т.д.</a:t>
            </a:r>
          </a:p>
        </p:txBody>
      </p:sp>
    </p:spTree>
    <p:extLst>
      <p:ext uri="{BB962C8B-B14F-4D97-AF65-F5344CB8AC3E}">
        <p14:creationId xmlns:p14="http://schemas.microsoft.com/office/powerpoint/2010/main" val="313261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/>
              <a:t>Рижский метод закаливания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340768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На резиновый коврик с шипами, одетый в чехол, смоченный 10% раствором поваренной соли (1 кг соли на ведро воды) ребёнок становится босиком и шагает на месте (начиная с 5-7 и до 16 сек). После этого ребёнок встаёт на сухой коврик и топает на нём в течение 15 сек. Затем водой из-под крана протереть руки, шею, лицо.</a:t>
            </a:r>
          </a:p>
          <a:p>
            <a:pPr algn="just"/>
            <a:r>
              <a:rPr lang="ru-RU" dirty="0"/>
              <a:t>Начиная со средней группы, дети полощут рот йодно-солевым раствором (на 1 литр воды 1 ст. ложка соли и 3-4 капли йода). Вода комнатной температуры.</a:t>
            </a:r>
          </a:p>
          <a:p>
            <a:pPr algn="just"/>
            <a:r>
              <a:rPr lang="ru-RU" dirty="0"/>
              <a:t>Данный метод рекомендуется проводить после дневного сна или после проведения зарядки.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39133"/>
            <a:ext cx="3384376" cy="25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24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Мероприятия на период повышенной заболеваемости гриппа и </a:t>
            </a:r>
            <a:r>
              <a:rPr lang="ru-RU" sz="2400" b="1" dirty="0" smtClean="0"/>
              <a:t>ОРЗ </a:t>
            </a:r>
          </a:p>
          <a:p>
            <a:r>
              <a:rPr lang="ru-RU" sz="2400" dirty="0" smtClean="0"/>
              <a:t>1. лук и чеснок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268760"/>
            <a:ext cx="4036074" cy="2423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789040"/>
            <a:ext cx="4053647" cy="2723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2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1052736"/>
            <a:ext cx="7812360" cy="1008112"/>
          </a:xfrm>
        </p:spPr>
        <p:txBody>
          <a:bodyPr/>
          <a:lstStyle/>
          <a:p>
            <a:pPr lvl="0" algn="just"/>
            <a:r>
              <a:rPr lang="ru-RU" sz="2000" dirty="0"/>
              <a:t>Особое внимание в режиме дня должны уделяться  проведению закаливающих процедур, способствующих укреплению здоровья и снижению заболеваемости.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76872"/>
            <a:ext cx="2592288" cy="4176464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043608" y="2276872"/>
            <a:ext cx="2592288" cy="42484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908" y="2276872"/>
            <a:ext cx="519606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8441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5996" y="612845"/>
            <a:ext cx="711636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/>
              <a:t>Закаливание </a:t>
            </a:r>
            <a:r>
              <a:rPr lang="ru-RU" dirty="0"/>
              <a:t>будет эффективным только тогда, когда оно обеспечивается в течение всего времени пребывания ребёнка в детском саду, поэтому необходимо соблюдать </a:t>
            </a:r>
            <a:r>
              <a:rPr lang="ru-RU" dirty="0" smtClean="0"/>
              <a:t>:</a:t>
            </a:r>
          </a:p>
          <a:p>
            <a:pPr lvl="0"/>
            <a:endParaRPr lang="ru-RU" dirty="0"/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Чёткую организацию теплового и воздушного режима </a:t>
            </a:r>
            <a:r>
              <a:rPr lang="ru-RU" dirty="0" smtClean="0"/>
              <a:t>помещения</a:t>
            </a:r>
          </a:p>
          <a:p>
            <a:pPr marL="285750" lvl="0" indent="-285750">
              <a:buFont typeface="Courier New" pitchFamily="49" charset="0"/>
              <a:buChar char="o"/>
            </a:pPr>
            <a:endParaRPr lang="ru-RU" dirty="0"/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 smtClean="0"/>
              <a:t> Рациональную не перегревающую </a:t>
            </a:r>
            <a:r>
              <a:rPr lang="ru-RU" dirty="0"/>
              <a:t>одежду </a:t>
            </a:r>
            <a:r>
              <a:rPr lang="ru-RU" dirty="0" smtClean="0"/>
              <a:t>детей</a:t>
            </a:r>
          </a:p>
          <a:p>
            <a:pPr marL="285750" lvl="0" indent="-285750">
              <a:buFont typeface="Courier New" pitchFamily="49" charset="0"/>
              <a:buChar char="o"/>
            </a:pPr>
            <a:endParaRPr lang="ru-RU" dirty="0"/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Соблюдение режима прогулок  во все времена года</a:t>
            </a:r>
          </a:p>
          <a:p>
            <a:pPr lvl="0"/>
            <a:r>
              <a:rPr lang="ru-RU" dirty="0"/>
              <a:t>Занятия босиком утренней гимнастикой и физкультурой</a:t>
            </a:r>
          </a:p>
        </p:txBody>
      </p:sp>
    </p:spTree>
    <p:extLst>
      <p:ext uri="{BB962C8B-B14F-4D97-AF65-F5344CB8AC3E}">
        <p14:creationId xmlns:p14="http://schemas.microsoft.com/office/powerpoint/2010/main" val="418377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123080" cy="924475"/>
          </a:xfrm>
        </p:spPr>
        <p:txBody>
          <a:bodyPr/>
          <a:lstStyle/>
          <a:p>
            <a:pPr algn="ctr"/>
            <a:r>
              <a:rPr lang="ru-RU" sz="2400" b="1" dirty="0"/>
              <a:t>Комплекс оздоровительных мероприятий </a:t>
            </a:r>
            <a:r>
              <a:rPr lang="ru-RU" sz="2400" dirty="0"/>
              <a:t> </a:t>
            </a:r>
            <a:r>
              <a:rPr lang="ru-RU" sz="2400" b="1" dirty="0"/>
              <a:t>по возрастным группам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/>
              <a:t>Группы раннего возраста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611560" y="1484784"/>
            <a:ext cx="3869159" cy="5184575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Приём детей в группе с обязательным осмотром, термометрией и выявлений жалоб родителей.</a:t>
            </a:r>
          </a:p>
          <a:p>
            <a:pPr lvl="0"/>
            <a:r>
              <a:rPr lang="ru-RU" dirty="0"/>
              <a:t>Утренняя гимнастика </a:t>
            </a:r>
          </a:p>
          <a:p>
            <a:pPr lvl="0"/>
            <a:r>
              <a:rPr lang="ru-RU" dirty="0"/>
              <a:t>Точечный массаж в игровой форме</a:t>
            </a:r>
          </a:p>
          <a:p>
            <a:pPr lvl="0"/>
            <a:r>
              <a:rPr lang="ru-RU" dirty="0"/>
              <a:t>Постепенное обучение полосканию рта</a:t>
            </a:r>
          </a:p>
          <a:p>
            <a:pPr lvl="0"/>
            <a:r>
              <a:rPr lang="ru-RU" dirty="0"/>
              <a:t>Прогулки</a:t>
            </a:r>
          </a:p>
          <a:p>
            <a:pPr lvl="0"/>
            <a:r>
              <a:rPr lang="ru-RU" dirty="0"/>
              <a:t>Оптимальный двигательный режим </a:t>
            </a:r>
          </a:p>
          <a:p>
            <a:pPr lvl="0"/>
            <a:r>
              <a:rPr lang="ru-RU" dirty="0"/>
              <a:t> «Чесночные» киндеры (с октября по апрель)</a:t>
            </a:r>
          </a:p>
          <a:p>
            <a:pPr lvl="0"/>
            <a:r>
              <a:rPr lang="ru-RU" dirty="0"/>
              <a:t> Сон без маек и подушек</a:t>
            </a:r>
          </a:p>
          <a:p>
            <a:pPr lvl="0"/>
            <a:r>
              <a:rPr lang="ru-RU" dirty="0"/>
              <a:t>Гимнастика в кровати с дыхательными упражнениями после сна</a:t>
            </a:r>
          </a:p>
          <a:p>
            <a:pPr lvl="0"/>
            <a:r>
              <a:rPr lang="ru-RU" dirty="0"/>
              <a:t>Закаливание: хождение по коврику с шипами, по ребристой доске, пуговичному коврику, по полу босиком с элементами профилактики плоскостопия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827" y="1124744"/>
            <a:ext cx="3470275" cy="260270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89040"/>
            <a:ext cx="3888431" cy="291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73219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3080" cy="924475"/>
          </a:xfrm>
        </p:spPr>
        <p:txBody>
          <a:bodyPr/>
          <a:lstStyle/>
          <a:p>
            <a:pPr algn="ctr"/>
            <a:r>
              <a:rPr lang="ru-RU" sz="2400" b="1" dirty="0"/>
              <a:t>Остальные группы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1009442" y="1268760"/>
            <a:ext cx="3471277" cy="5112567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>Утренняя </a:t>
            </a:r>
            <a:r>
              <a:rPr lang="ru-RU" sz="1600" dirty="0"/>
              <a:t>гимнастика </a:t>
            </a:r>
          </a:p>
          <a:p>
            <a:pPr lvl="0"/>
            <a:r>
              <a:rPr lang="ru-RU" sz="1600" dirty="0"/>
              <a:t>Точечный массаж </a:t>
            </a:r>
          </a:p>
          <a:p>
            <a:pPr lvl="0"/>
            <a:r>
              <a:rPr lang="ru-RU" sz="1600" dirty="0"/>
              <a:t>Полоскание полости рта после завтрака, обеда, ужина. Постепенное обучение чистки зубов</a:t>
            </a:r>
          </a:p>
          <a:p>
            <a:pPr lvl="0"/>
            <a:r>
              <a:rPr lang="ru-RU" sz="1600" dirty="0"/>
              <a:t>Физкультминутки во время занятий, профилактика нарушения зрения</a:t>
            </a:r>
          </a:p>
          <a:p>
            <a:pPr lvl="0"/>
            <a:r>
              <a:rPr lang="ru-RU" sz="1600" dirty="0"/>
              <a:t>Физкультурные занятия (в носках) + динамический час на прогулке 1 раз в неделю</a:t>
            </a:r>
          </a:p>
          <a:p>
            <a:pPr lvl="0"/>
            <a:r>
              <a:rPr lang="ru-RU" sz="1600" dirty="0"/>
              <a:t> «Чесночные» киндеры</a:t>
            </a:r>
          </a:p>
          <a:p>
            <a:pPr lvl="0"/>
            <a:r>
              <a:rPr lang="ru-RU" sz="1600" dirty="0"/>
              <a:t>Прогулки </a:t>
            </a:r>
          </a:p>
          <a:p>
            <a:pPr lvl="0"/>
            <a:r>
              <a:rPr lang="ru-RU" sz="1600" dirty="0"/>
              <a:t>Оптимальный двигательный режим </a:t>
            </a:r>
          </a:p>
          <a:p>
            <a:pPr lvl="0"/>
            <a:r>
              <a:rPr lang="ru-RU" sz="1600" dirty="0"/>
              <a:t>Сон без маек и подушек</a:t>
            </a:r>
          </a:p>
          <a:p>
            <a:endParaRPr lang="ru-RU" sz="16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836712"/>
            <a:ext cx="3470275" cy="2602706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794672"/>
            <a:ext cx="3892414" cy="291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2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7123080" cy="92447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442" y="476672"/>
            <a:ext cx="3471277" cy="5760639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Дыхательная гимнастика в кровати</a:t>
            </a:r>
          </a:p>
          <a:p>
            <a:pPr lvl="0"/>
            <a:r>
              <a:rPr lang="ru-RU" dirty="0"/>
              <a:t>Упражнения на профилактику плоскостопия + индивидуальная работа по коррекции плоскостопия и уплощения стопы </a:t>
            </a:r>
          </a:p>
          <a:p>
            <a:pPr lvl="0"/>
            <a:r>
              <a:rPr lang="ru-RU" dirty="0"/>
              <a:t>Закаливание</a:t>
            </a:r>
          </a:p>
          <a:p>
            <a:pPr lvl="0"/>
            <a:r>
              <a:rPr lang="ru-RU" dirty="0"/>
              <a:t>Элементы обширного умывания</a:t>
            </a:r>
          </a:p>
          <a:p>
            <a:pPr lvl="0"/>
            <a:r>
              <a:rPr lang="ru-RU" dirty="0"/>
              <a:t>После полдника полоскание полости рта отварами трав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76672"/>
            <a:ext cx="3470275" cy="26027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56174" y="3408885"/>
            <a:ext cx="3005798" cy="31706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6393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2660650" cy="64807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ФИЗО</a:t>
            </a:r>
            <a:endParaRPr lang="ru-RU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Необходимо </a:t>
            </a:r>
            <a:r>
              <a:rPr lang="ru-RU" dirty="0"/>
              <a:t>использовать разнообразные варианты проведения физкультурных занятий:</a:t>
            </a:r>
          </a:p>
          <a:p>
            <a:pPr lvl="0" algn="just"/>
            <a:r>
              <a:rPr lang="ru-RU" dirty="0"/>
              <a:t>Занятия по традиционной схеме</a:t>
            </a:r>
          </a:p>
          <a:p>
            <a:pPr lvl="0" algn="just"/>
            <a:r>
              <a:rPr lang="ru-RU" dirty="0"/>
              <a:t>Занятия, состоящие из набора подвижных игр большой, средней и малой интенсивности</a:t>
            </a:r>
          </a:p>
          <a:p>
            <a:pPr lvl="0" algn="just"/>
            <a:r>
              <a:rPr lang="ru-RU" dirty="0"/>
              <a:t>Занятия-тренировки в основных видах движений</a:t>
            </a:r>
          </a:p>
          <a:p>
            <a:pPr lvl="0" algn="just"/>
            <a:r>
              <a:rPr lang="ru-RU" dirty="0"/>
              <a:t>Ритмическая гимнастика</a:t>
            </a:r>
          </a:p>
          <a:p>
            <a:pPr lvl="0" algn="just"/>
            <a:r>
              <a:rPr lang="ru-RU" dirty="0"/>
              <a:t>Занятия-соревнования, где дети в ходе различных эстафет двух команд выявляют победителей</a:t>
            </a:r>
          </a:p>
          <a:p>
            <a:pPr lvl="0" algn="just"/>
            <a:r>
              <a:rPr lang="ru-RU" dirty="0"/>
              <a:t>Занятия-зачёты, во время которых дети сдают физкультурные нормы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268760"/>
            <a:ext cx="3346564" cy="287717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/>
              <a:t>Безусловно, особое значение в воспитании здорово ребёнка придаётся развитию движений и физической культуре детей на физкультурных занятиях.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5233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5886813"/>
              </p:ext>
            </p:extLst>
          </p:nvPr>
        </p:nvGraphicFramePr>
        <p:xfrm>
          <a:off x="251520" y="188640"/>
          <a:ext cx="8555821" cy="6491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Блок-схема: альтернативный процесс 6"/>
          <p:cNvSpPr/>
          <p:nvPr/>
        </p:nvSpPr>
        <p:spPr>
          <a:xfrm>
            <a:off x="3202442" y="2751852"/>
            <a:ext cx="3004960" cy="193826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FF0000"/>
                </a:solidFill>
                <a:latin typeface="Century Gothic" pitchFamily="34" charset="0"/>
              </a:rPr>
              <a:t>Физкультурно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 –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оздоровительные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 мероприятия</a:t>
            </a:r>
            <a:endParaRPr lang="ru-RU" sz="2000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732240" y="692696"/>
            <a:ext cx="2016224" cy="12241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Учёт индивидуальных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особенностей детей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3367240" y="692696"/>
            <a:ext cx="2597929" cy="12241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rgbClr val="000000"/>
                </a:solidFill>
                <a:latin typeface="Century Gothic" pitchFamily="34" charset="0"/>
              </a:rPr>
              <a:t>Санитарно</a:t>
            </a:r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 –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гигиенические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 требования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51520" y="692696"/>
            <a:ext cx="2664295" cy="12241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Соблюдение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температурного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 режима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251519" y="2488971"/>
            <a:ext cx="2664295" cy="115212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Проведение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закаливающих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мероприятий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51520" y="5518006"/>
            <a:ext cx="2664295" cy="122336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Индивидуальные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и подгрупповые </a:t>
            </a:r>
          </a:p>
          <a:p>
            <a:pPr algn="ctr"/>
            <a:r>
              <a:rPr lang="ru-RU" sz="1400" b="1" dirty="0" err="1" smtClean="0">
                <a:solidFill>
                  <a:srgbClr val="000000"/>
                </a:solidFill>
                <a:latin typeface="Century Gothic" pitchFamily="34" charset="0"/>
              </a:rPr>
              <a:t>коррегирующие</a:t>
            </a:r>
            <a:endParaRPr lang="ru-RU" sz="1400" b="1" dirty="0" smtClean="0">
              <a:solidFill>
                <a:srgbClr val="000000"/>
              </a:solidFill>
              <a:latin typeface="Century Gothic" pitchFamily="34" charset="0"/>
            </a:endParaRP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занятия 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3" name="Блок-схема: альтернативный процесс 12"/>
          <p:cNvSpPr/>
          <p:nvPr/>
        </p:nvSpPr>
        <p:spPr>
          <a:xfrm>
            <a:off x="3367240" y="5543221"/>
            <a:ext cx="2597929" cy="113871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занятия в бассейне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ДОУ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6732240" y="2503873"/>
            <a:ext cx="2016224" cy="9361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Прогулки,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подвижные, спортивные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игры на воздухе 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660465" y="5574966"/>
            <a:ext cx="2016224" cy="111670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Проведение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 дней здоровья,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 праздники, досуги,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экскурсии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732240" y="3877549"/>
            <a:ext cx="2016224" cy="118407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Проведение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физкультурных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 занятий и занятий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по обучению ЗОЖ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51520" y="3877549"/>
            <a:ext cx="2664295" cy="1423659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Утренняя гимнастика,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 гимнастика после сна,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дыхательная гимнастика, </a:t>
            </a:r>
          </a:p>
          <a:p>
            <a:pPr algn="ctr"/>
            <a:r>
              <a:rPr lang="ru-RU" sz="1400" b="1" dirty="0" smtClean="0">
                <a:solidFill>
                  <a:srgbClr val="000000"/>
                </a:solidFill>
                <a:latin typeface="Century Gothic" pitchFamily="34" charset="0"/>
              </a:rPr>
              <a:t>гимнастика для глаз</a:t>
            </a:r>
            <a:endParaRPr lang="ru-RU" sz="1400" b="1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cxnSp>
        <p:nvCxnSpPr>
          <p:cNvPr id="24" name="Прямая со стрелкой 23"/>
          <p:cNvCxnSpPr>
            <a:endCxn id="7" idx="0"/>
          </p:cNvCxnSpPr>
          <p:nvPr/>
        </p:nvCxnSpPr>
        <p:spPr>
          <a:xfrm flipH="1" flipV="1">
            <a:off x="4704922" y="2751852"/>
            <a:ext cx="34644" cy="1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" idx="0"/>
          </p:cNvCxnSpPr>
          <p:nvPr/>
        </p:nvCxnSpPr>
        <p:spPr>
          <a:xfrm>
            <a:off x="4704922" y="2751852"/>
            <a:ext cx="950379" cy="10944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5538548" y="1916832"/>
            <a:ext cx="1337708" cy="1015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5868144" y="3212976"/>
            <a:ext cx="86409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868144" y="4469586"/>
            <a:ext cx="1008112" cy="399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5" idx="1"/>
          </p:cNvCxnSpPr>
          <p:nvPr/>
        </p:nvCxnSpPr>
        <p:spPr>
          <a:xfrm>
            <a:off x="5126326" y="5046396"/>
            <a:ext cx="1534139" cy="1086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 flipV="1">
            <a:off x="2594529" y="1628800"/>
            <a:ext cx="1215827" cy="13321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11" idx="3"/>
          </p:cNvCxnSpPr>
          <p:nvPr/>
        </p:nvCxnSpPr>
        <p:spPr>
          <a:xfrm flipH="1" flipV="1">
            <a:off x="2915814" y="3065035"/>
            <a:ext cx="836084" cy="742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2594529" y="4469586"/>
            <a:ext cx="1174264" cy="3995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>
            <a:off x="2594529" y="4869160"/>
            <a:ext cx="1545423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endCxn id="9" idx="2"/>
          </p:cNvCxnSpPr>
          <p:nvPr/>
        </p:nvCxnSpPr>
        <p:spPr>
          <a:xfrm flipH="1" flipV="1">
            <a:off x="4666205" y="1916832"/>
            <a:ext cx="36680" cy="835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4740901" y="4699691"/>
            <a:ext cx="0" cy="8435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41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090947" cy="790871"/>
          </a:xfrm>
        </p:spPr>
        <p:txBody>
          <a:bodyPr/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Основными задачами детского сада по физическому воспитанию дошкольников являются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: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125112" cy="4896544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/>
              <a:t> Охрана и укрепление здоровья детей</a:t>
            </a:r>
          </a:p>
          <a:p>
            <a:pPr lvl="0"/>
            <a:r>
              <a:rPr lang="ru-RU" dirty="0"/>
              <a:t>Формирование жизненно необходимых двигательных умений и навыков ребёнка в соответствии с его индивидуальными особенностями, развитие физических качеств</a:t>
            </a:r>
          </a:p>
          <a:p>
            <a:pPr lvl="0"/>
            <a:r>
              <a:rPr lang="ru-RU" dirty="0"/>
              <a:t>Создание условий для реализации потребности детей в двигательной активности</a:t>
            </a:r>
          </a:p>
          <a:p>
            <a:pPr lvl="0"/>
            <a:r>
              <a:rPr lang="ru-RU" dirty="0"/>
              <a:t>Воспитание потребности в здоровом образе жизни</a:t>
            </a:r>
          </a:p>
          <a:p>
            <a:pPr lvl="0"/>
            <a:r>
              <a:rPr lang="ru-RU" dirty="0"/>
              <a:t>Обеспечение физического и психического благополучия</a:t>
            </a:r>
            <a:r>
              <a:rPr lang="ru-RU" dirty="0" smtClean="0"/>
              <a:t>. </a:t>
            </a:r>
            <a:endParaRPr lang="ru-RU" dirty="0"/>
          </a:p>
          <a:p>
            <a:pPr marL="0" indent="0">
              <a:buNone/>
            </a:pPr>
            <a:r>
              <a:rPr lang="ru-RU" sz="1700" dirty="0" smtClean="0"/>
              <a:t>(Успешное </a:t>
            </a:r>
            <a:r>
              <a:rPr lang="ru-RU" sz="1700" dirty="0"/>
              <a:t>решение поставленных задач возможно лишь при условии комплексного использования всех средств физического воспитания: рациональный режим, питание, закаливание (в повседневной жизни; специальные меры закаливания) и движение (утренняя гимнастика, развивающие упражнения, спортивные игры, физкультурные занятия</a:t>
            </a:r>
            <a:r>
              <a:rPr lang="ru-RU" dirty="0"/>
              <a:t>).</a:t>
            </a:r>
          </a:p>
          <a:p>
            <a:pPr marL="0" lv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459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тобы </a:t>
            </a: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обеспечить воспитание здорового ребёнка, работа в детском саду должна строиться по нескольким направлениям: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420888"/>
            <a:ext cx="72728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Создание условий для физического развития и снижения заболеваемости </a:t>
            </a:r>
            <a:r>
              <a:rPr lang="ru-RU" dirty="0" smtClean="0"/>
              <a:t>детей</a:t>
            </a:r>
          </a:p>
          <a:p>
            <a:pPr marL="285750" lvl="0" indent="-285750">
              <a:buFont typeface="Courier New" pitchFamily="49" charset="0"/>
              <a:buChar char="o"/>
            </a:pPr>
            <a:endParaRPr lang="ru-RU" dirty="0"/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Повышение педагогического мастерства и деловой квалификации воспитателей детского </a:t>
            </a:r>
            <a:r>
              <a:rPr lang="ru-RU" dirty="0" smtClean="0"/>
              <a:t>сада</a:t>
            </a:r>
          </a:p>
          <a:p>
            <a:pPr marL="285750" lvl="0" indent="-285750">
              <a:buFont typeface="Courier New" pitchFamily="49" charset="0"/>
              <a:buChar char="o"/>
            </a:pPr>
            <a:endParaRPr lang="ru-RU" dirty="0"/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/>
              <a:t>Комплексное решение физкультурно-оздоровительных задач в контакте с медицинскими </a:t>
            </a:r>
            <a:r>
              <a:rPr lang="ru-RU" dirty="0" smtClean="0"/>
              <a:t>работниками</a:t>
            </a:r>
          </a:p>
          <a:p>
            <a:pPr marL="285750" lvl="0" indent="-285750">
              <a:buFont typeface="Courier New" pitchFamily="49" charset="0"/>
              <a:buChar char="o"/>
            </a:pPr>
            <a:endParaRPr lang="ru-RU" dirty="0"/>
          </a:p>
          <a:p>
            <a:pPr marL="285750" indent="-285750">
              <a:buFont typeface="Courier New" pitchFamily="49" charset="0"/>
              <a:buChar char="o"/>
            </a:pPr>
            <a:r>
              <a:rPr lang="ru-RU" dirty="0"/>
              <a:t>Воспитание здорового ребёнка совместными усилиями детского сада и семьи</a:t>
            </a:r>
          </a:p>
        </p:txBody>
      </p:sp>
    </p:spTree>
    <p:extLst>
      <p:ext uri="{BB962C8B-B14F-4D97-AF65-F5344CB8AC3E}">
        <p14:creationId xmlns:p14="http://schemas.microsoft.com/office/powerpoint/2010/main" val="298788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326" y="764704"/>
            <a:ext cx="752105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Для полноценного физического развития детей, реализации потребности в движении в детском саду должны быть созданы определённые условия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.</a:t>
            </a:r>
          </a:p>
          <a:p>
            <a:pPr algn="just"/>
            <a:endParaRPr lang="ru-RU" dirty="0">
              <a:solidFill>
                <a:schemeClr val="tx2">
                  <a:lumMod val="25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В группах должны быть  уголки физической культуры, где располагаются различные физические пособия, в том числе и для профилактики плоскостопия, оборудован физкультурный зал для физкультурных занятий с разнообразным физкультурным оборудованием. Всё это повышает интерес малышей к физкультуре, увеличивает эффективность занятий, позволяет детям упражняться во всех видах основных движений в помещении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.</a:t>
            </a:r>
          </a:p>
          <a:p>
            <a:pPr algn="just"/>
            <a:endParaRPr lang="ru-RU" dirty="0">
              <a:solidFill>
                <a:schemeClr val="tx2">
                  <a:lumMod val="25000"/>
                </a:schemeClr>
              </a:solidFill>
            </a:endParaRPr>
          </a:p>
          <a:p>
            <a:pPr algn="just"/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В целях оздоровительной и лечебно-профилактической работы с детьми должна быть разработана система профилактической и коррекционной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82112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Система профилактической и коррекционной работы по оздоровлению дошкольников.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25689"/>
            <a:ext cx="7272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Профилактика</a:t>
            </a:r>
          </a:p>
          <a:p>
            <a:pPr algn="just"/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Точечный массаж </a:t>
            </a:r>
            <a:endParaRPr lang="ru-RU" dirty="0" smtClean="0"/>
          </a:p>
          <a:p>
            <a:pPr marL="285750" lvl="0" indent="-285750" algn="just">
              <a:buFont typeface="Arial" pitchFamily="34" charset="0"/>
              <a:buChar char="•"/>
            </a:pP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Комплексы упражнений по профилактике нарушений зрения во время </a:t>
            </a:r>
            <a:r>
              <a:rPr lang="ru-RU" dirty="0" smtClean="0"/>
              <a:t>занятий</a:t>
            </a:r>
          </a:p>
          <a:p>
            <a:pPr marL="285750" lvl="0" indent="-285750" algn="just">
              <a:buFont typeface="Arial" pitchFamily="34" charset="0"/>
              <a:buChar char="•"/>
            </a:pP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/>
              <a:t>Комплексы </a:t>
            </a:r>
            <a:r>
              <a:rPr lang="ru-RU" dirty="0"/>
              <a:t>по профилактике </a:t>
            </a:r>
            <a:r>
              <a:rPr lang="ru-RU" dirty="0" smtClean="0"/>
              <a:t>плоскостопия</a:t>
            </a:r>
          </a:p>
          <a:p>
            <a:pPr marL="285750" lvl="0" indent="-285750" algn="just">
              <a:buFont typeface="Arial" pitchFamily="34" charset="0"/>
              <a:buChar char="•"/>
            </a:pP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Комплексы по профилактике нарушений осанки + сон без маек и </a:t>
            </a:r>
            <a:r>
              <a:rPr lang="ru-RU" dirty="0" smtClean="0"/>
              <a:t>подушек</a:t>
            </a:r>
          </a:p>
          <a:p>
            <a:pPr marL="285750" lvl="0" indent="-285750" algn="just">
              <a:buFont typeface="Arial" pitchFamily="34" charset="0"/>
              <a:buChar char="•"/>
            </a:pP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Дыхательная </a:t>
            </a:r>
            <a:r>
              <a:rPr lang="ru-RU" dirty="0" smtClean="0"/>
              <a:t>гимнастика</a:t>
            </a:r>
          </a:p>
          <a:p>
            <a:pPr marL="285750" lvl="0" indent="-285750" algn="just">
              <a:buFont typeface="Arial" pitchFamily="34" charset="0"/>
              <a:buChar char="•"/>
            </a:pP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Снятие умственной усталости во время занятий (релаксационные паузы, физкультминутки, массаж ушных раковин</a:t>
            </a:r>
            <a:r>
              <a:rPr lang="ru-RU" dirty="0" smtClean="0"/>
              <a:t>)</a:t>
            </a:r>
          </a:p>
          <a:p>
            <a:pPr marL="285750" lvl="0" indent="-285750" algn="just">
              <a:buFont typeface="Arial" pitchFamily="34" charset="0"/>
              <a:buChar char="•"/>
            </a:pPr>
            <a:endParaRPr lang="ru-RU" dirty="0"/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/>
              <a:t>Прогулки </a:t>
            </a:r>
            <a:endParaRPr lang="ru-RU" dirty="0" smtClean="0"/>
          </a:p>
          <a:p>
            <a:pPr lvl="0" algn="just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8145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/>
              <a:t>При работе с детьми необходимо соблюдать основные принципы закаливания: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Осуществление </a:t>
            </a:r>
            <a:r>
              <a:rPr lang="ru-RU" dirty="0"/>
              <a:t>закаливания при условии, что ребёнок здоров</a:t>
            </a:r>
          </a:p>
          <a:p>
            <a:pPr lvl="0"/>
            <a:r>
              <a:rPr lang="ru-RU" dirty="0"/>
              <a:t>Недопустимость проведения закаливающих процедур при наличии у ребёнка отрицательных эмоциональных реакций (страха, плача, беспокойства)</a:t>
            </a:r>
          </a:p>
          <a:p>
            <a:pPr lvl="0"/>
            <a:r>
              <a:rPr lang="ru-RU" dirty="0"/>
              <a:t>Интенсивность закаливающих процедур увеличивается постепенно от щадящих к более интенсивным) с расширением зон воздействия и увеличением времени проведения закаливания</a:t>
            </a:r>
          </a:p>
          <a:p>
            <a:pPr lvl="0"/>
            <a:r>
              <a:rPr lang="ru-RU" dirty="0"/>
              <a:t>Систематичность и постоянство закаливания (а не от случая к случаю).</a:t>
            </a:r>
          </a:p>
          <a:p>
            <a:r>
              <a:rPr lang="ru-RU" dirty="0"/>
              <a:t>Необходимо  завести тетрадь закаливания, где воспитатели ведут учёт закаливания детей, используя рекомендации врача (мед. отводы)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896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358512"/>
            <a:ext cx="7416824" cy="36933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lvl="0"/>
            <a:r>
              <a:rPr lang="ru-RU" dirty="0" smtClean="0"/>
              <a:t>                            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Закаливание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Ходьба босиком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852936"/>
            <a:ext cx="3888432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   Сон без маек</a:t>
            </a:r>
            <a:endParaRPr lang="ru-RU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62" y="2852936"/>
            <a:ext cx="3903910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7486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27584" y="404664"/>
            <a:ext cx="705678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Сон </a:t>
            </a:r>
            <a:r>
              <a:rPr lang="ru-RU" sz="2400" b="1" dirty="0"/>
              <a:t>без </a:t>
            </a:r>
            <a:r>
              <a:rPr lang="ru-RU" sz="2400" b="1" dirty="0" smtClean="0"/>
              <a:t>маек.</a:t>
            </a:r>
          </a:p>
          <a:p>
            <a:pPr algn="just"/>
            <a:r>
              <a:rPr lang="ru-RU" sz="1600" dirty="0" smtClean="0"/>
              <a:t>Проводится </a:t>
            </a:r>
            <a:r>
              <a:rPr lang="ru-RU" sz="1600" dirty="0"/>
              <a:t>круглый год. На случай понижения температуры из-за перебоев в отоплении или установившейся холодной погоды должны быть подготовлены тёплые носочки на ноги и вторые одеяла. Разумеется, температура в спальной комнате не должна быть ниже +14 градусов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2157580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Ходьба босиком.</a:t>
            </a:r>
          </a:p>
          <a:p>
            <a:r>
              <a:rPr lang="ru-RU" sz="1600" dirty="0" smtClean="0"/>
              <a:t>Ходьба </a:t>
            </a:r>
            <a:r>
              <a:rPr lang="ru-RU" sz="1600" dirty="0"/>
              <a:t>босиком — одно из самых древних средств закаливания, отличное средство массажа физиологически активных точек человеческого организма. Современные медики признают пользу хождения босиком и рекомендуют делать это регулярно, в утренние и вечерние часы (перед сном) при температуре пола 17—18 градусов (время - не ограничено) .</a:t>
            </a:r>
          </a:p>
          <a:p>
            <a:r>
              <a:rPr lang="ru-RU" sz="1600" dirty="0"/>
              <a:t>Ходьба босиком полезна для профилактики плоскостопия и закаливания организма. Многочисленные рецепторы, расположенные на подошве, посылают огромное количество нервных импульсов в головной мозг. В дальнейшем эта энергия насыщает нервную, эндокринную, сердечно - сосудистую, дыхательную, выделительную и другие системы организма. При ходьбе босиком поверхности с разнообразными различными раздражителями: колкими, мягкими, шершавыми, мокрыми, холодными и т. п., избирательно воздействуют на физиологические функции, тренируя их, предупреждая болезни. </a:t>
            </a:r>
          </a:p>
        </p:txBody>
      </p:sp>
    </p:spTree>
    <p:extLst>
      <p:ext uri="{BB962C8B-B14F-4D97-AF65-F5344CB8AC3E}">
        <p14:creationId xmlns:p14="http://schemas.microsoft.com/office/powerpoint/2010/main" val="190883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1033</TotalTime>
  <Words>1220</Words>
  <Application>Microsoft Office PowerPoint</Application>
  <PresentationFormat>Экран (4:3)</PresentationFormat>
  <Paragraphs>159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Winter</vt:lpstr>
      <vt:lpstr>Оздоровительная       работа в ДОУ</vt:lpstr>
      <vt:lpstr>Презентация PowerPoint</vt:lpstr>
      <vt:lpstr>Основными задачами детского сада по физическому воспитанию дошкольников являются: </vt:lpstr>
      <vt:lpstr>Презентация PowerPoint</vt:lpstr>
      <vt:lpstr>Презентация PowerPoint</vt:lpstr>
      <vt:lpstr>Система профилактической и коррекционной работы по оздоровлению дошкольников.  </vt:lpstr>
      <vt:lpstr>При работе с детьми необходимо соблюдать основные принципы закаливания: </vt:lpstr>
      <vt:lpstr>Закаливание</vt:lpstr>
      <vt:lpstr>Презентация PowerPoint</vt:lpstr>
      <vt:lpstr>закаливание</vt:lpstr>
      <vt:lpstr>Презентация PowerPoint</vt:lpstr>
      <vt:lpstr>Рижский метод закаливания </vt:lpstr>
      <vt:lpstr>Презентация PowerPoint</vt:lpstr>
      <vt:lpstr>Особое внимание в режиме дня должны уделяться  проведению закаливающих процедур, способствующих укреплению здоровья и снижению заболеваемости. </vt:lpstr>
      <vt:lpstr>Презентация PowerPoint</vt:lpstr>
      <vt:lpstr>Комплекс оздоровительных мероприятий  по возрастным группам Группы раннего возраста </vt:lpstr>
      <vt:lpstr>Остальные группы  </vt:lpstr>
      <vt:lpstr>Презентация PowerPoint</vt:lpstr>
      <vt:lpstr>ФИЗО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Оздоровительная       работа    в      ДОУ</dc:title>
  <dc:creator>LG</dc:creator>
  <cp:lastModifiedBy>LG</cp:lastModifiedBy>
  <cp:revision>48</cp:revision>
  <dcterms:created xsi:type="dcterms:W3CDTF">2013-03-03T20:35:57Z</dcterms:created>
  <dcterms:modified xsi:type="dcterms:W3CDTF">2013-04-10T13:09:29Z</dcterms:modified>
</cp:coreProperties>
</file>