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charts/chart19.xml" ContentType="application/vnd.openxmlformats-officedocument.drawingml.char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charts/chart17.xml" ContentType="application/vnd.openxmlformats-officedocument.drawingml.char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charts/chart13.xml" ContentType="application/vnd.openxmlformats-officedocument.drawingml.chart+xml"/>
  <Override PartName="/ppt/charts/chart14.xml" ContentType="application/vnd.openxmlformats-officedocument.drawingml.chart+xml"/>
  <Override PartName="/ppt/charts/chart15.xml" ContentType="application/vnd.openxmlformats-officedocument.drawingml.char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charts/chart11.xml" ContentType="application/vnd.openxmlformats-officedocument.drawingml.chart+xml"/>
  <Override PartName="/ppt/charts/chart12.xml" ContentType="application/vnd.openxmlformats-officedocument.drawingml.chart+xml"/>
  <Override PartName="/ppt/slideLayouts/slideLayout10.xml" ContentType="application/vnd.openxmlformats-officedocument.presentationml.slideLayou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10.xml" ContentType="application/vnd.openxmlformats-officedocument.drawingml.chart+xml"/>
  <Override PartName="/ppt/charts/chart20.xml" ContentType="application/vnd.openxmlformats-officedocument.drawingml.chart+xml"/>
  <Default Extension="xlsx" ContentType="application/vnd.openxmlformats-officedocument.spreadsheetml.sheet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charts/chart18.xml" ContentType="application/vnd.openxmlformats-officedocument.drawingml.chart+xml"/>
  <Override PartName="/ppt/slides/slide1.xml" ContentType="application/vnd.openxmlformats-officedocument.presentationml.slide+xml"/>
  <Override PartName="/ppt/slides/slide1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charts/chart16.xml" ContentType="application/vnd.openxmlformats-officedocument.drawingml.char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78" r:id="rId5"/>
    <p:sldId id="277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50B75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0.xlsx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1.xlsx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2.xlsx"/></Relationships>
</file>

<file path=ppt/charts/_rels/chart1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3.xlsx"/></Relationships>
</file>

<file path=ppt/charts/_rels/chart1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4.xlsx"/></Relationships>
</file>

<file path=ppt/charts/_rels/chart1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5.xlsx"/></Relationships>
</file>

<file path=ppt/charts/_rels/chart1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6.xlsx"/></Relationships>
</file>

<file path=ppt/charts/_rels/chart1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7.xlsx"/></Relationships>
</file>

<file path=ppt/charts/_rels/chart1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8.xlsx"/></Relationships>
</file>

<file path=ppt/charts/_rels/chart1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9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_rels/chart2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0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6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7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8.xlsx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9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>
              <a:defRPr sz="1400"/>
            </a:pPr>
            <a:r>
              <a:rPr lang="ru-RU" sz="1400">
                <a:latin typeface="Times New Roman" pitchFamily="18" charset="0"/>
                <a:cs typeface="Times New Roman" pitchFamily="18" charset="0"/>
              </a:rPr>
              <a:t>Если класс не приведен в порядок</a:t>
            </a:r>
          </a:p>
        </c:rich>
      </c:tx>
      <c:layout/>
    </c:title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Если класс не приведен в порядок</c:v>
                </c:pt>
              </c:strCache>
            </c:strRef>
          </c:tx>
          <c:cat>
            <c:strRef>
              <c:f>Лист1!$A$2:$A$4</c:f>
              <c:strCache>
                <c:ptCount val="3"/>
                <c:pt idx="0">
                  <c:v>моя реакция зависит от ситуации  </c:v>
                </c:pt>
                <c:pt idx="1">
                  <c:v>я не обращаю на это внимание</c:v>
                </c:pt>
                <c:pt idx="2">
                  <c:v>не могу начать урок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75</c:v>
                </c:pt>
                <c:pt idx="1">
                  <c:v>6</c:v>
                </c:pt>
                <c:pt idx="2">
                  <c:v>17</c:v>
                </c:pt>
              </c:numCache>
            </c:numRef>
          </c:val>
        </c:ser>
        <c:firstSliceAng val="0"/>
      </c:pieChart>
    </c:plotArea>
    <c:legend>
      <c:legendPos val="r"/>
      <c:layout>
        <c:manualLayout>
          <c:xMode val="edge"/>
          <c:yMode val="edge"/>
          <c:x val="0.61979166666666741"/>
          <c:y val="0.22051040036933517"/>
          <c:w val="0.29687500000000028"/>
          <c:h val="0.70790428069455547"/>
        </c:manualLayout>
      </c:layout>
    </c:legend>
    <c:plotVisOnly val="1"/>
  </c:chart>
  <c:externalData r:id="rId1"/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>
              <a:defRPr sz="1400"/>
            </a:pPr>
            <a:r>
              <a:rPr lang="ru-RU" sz="1400">
                <a:latin typeface="Times New Roman" pitchFamily="18" charset="0"/>
                <a:cs typeface="Times New Roman" pitchFamily="18" charset="0"/>
              </a:rPr>
              <a:t>Ученик ведет себя вызывающе...</a:t>
            </a:r>
          </a:p>
        </c:rich>
      </c:tx>
      <c:layout/>
    </c:title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Если класс не приведен в порядок</c:v>
                </c:pt>
              </c:strCache>
            </c:strRef>
          </c:tx>
          <c:cat>
            <c:strRef>
              <c:f>Лист1!$A$2:$A$4</c:f>
              <c:strCache>
                <c:ptCount val="3"/>
                <c:pt idx="0">
                  <c:v>предпочитает выяснить отношения </c:v>
                </c:pt>
                <c:pt idx="1">
                  <c:v>игнорирует этот факт </c:v>
                </c:pt>
                <c:pt idx="2">
                  <c:v>платит ему той же монетой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82</c:v>
                </c:pt>
                <c:pt idx="1">
                  <c:v>13</c:v>
                </c:pt>
                <c:pt idx="2">
                  <c:v>5</c:v>
                </c:pt>
              </c:numCache>
            </c:numRef>
          </c:val>
        </c:ser>
        <c:firstSliceAng val="0"/>
      </c:pieChart>
    </c:plotArea>
    <c:legend>
      <c:legendPos val="r"/>
      <c:layout>
        <c:manualLayout>
          <c:xMode val="edge"/>
          <c:yMode val="edge"/>
          <c:x val="0.73427708812081305"/>
          <c:y val="0.22051040036933545"/>
          <c:w val="0.22264144139929881"/>
          <c:h val="0.70790428069455702"/>
        </c:manualLayout>
      </c:layout>
    </c:legend>
    <c:plotVisOnly val="1"/>
  </c:chart>
  <c:externalData r:id="rId1"/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>
              <a:defRPr sz="1400"/>
            </a:pPr>
            <a:r>
              <a:rPr lang="ru-RU" sz="1400">
                <a:latin typeface="Times New Roman" pitchFamily="18" charset="0"/>
                <a:cs typeface="Times New Roman" pitchFamily="18" charset="0"/>
              </a:rPr>
              <a:t>Ученик</a:t>
            </a:r>
            <a:r>
              <a:rPr lang="ru-RU" sz="1400" baseline="0">
                <a:latin typeface="Times New Roman" pitchFamily="18" charset="0"/>
                <a:cs typeface="Times New Roman" pitchFamily="18" charset="0"/>
              </a:rPr>
              <a:t> высказывает свою точку зрения</a:t>
            </a:r>
            <a:r>
              <a:rPr lang="ru-RU" sz="1400">
                <a:latin typeface="Times New Roman" pitchFamily="18" charset="0"/>
                <a:cs typeface="Times New Roman" pitchFamily="18" charset="0"/>
              </a:rPr>
              <a:t>...</a:t>
            </a:r>
          </a:p>
        </c:rich>
      </c:tx>
      <c:layout/>
    </c:title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Если класс не приведен в порядок</c:v>
                </c:pt>
              </c:strCache>
            </c:strRef>
          </c:tx>
          <c:cat>
            <c:strRef>
              <c:f>Лист1!$A$2:$A$4</c:f>
              <c:strCache>
                <c:ptCount val="3"/>
                <c:pt idx="0">
                  <c:v>я пытаюсь принять его точку зрения  </c:v>
                </c:pt>
                <c:pt idx="1">
                  <c:v>перевожу разговор на другую тему</c:v>
                </c:pt>
                <c:pt idx="2">
                  <c:v>стараюсь поправить его, объяснить ему его ошибку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24</c:v>
                </c:pt>
                <c:pt idx="1">
                  <c:v>6</c:v>
                </c:pt>
                <c:pt idx="2">
                  <c:v>70</c:v>
                </c:pt>
              </c:numCache>
            </c:numRef>
          </c:val>
        </c:ser>
        <c:firstSliceAng val="0"/>
      </c:pieChart>
    </c:plotArea>
    <c:legend>
      <c:legendPos val="r"/>
      <c:layout>
        <c:manualLayout>
          <c:xMode val="edge"/>
          <c:yMode val="edge"/>
          <c:x val="0.68184759306579135"/>
          <c:y val="0.2205104003693355"/>
          <c:w val="0.27507077402922336"/>
          <c:h val="0.7794895323123987"/>
        </c:manualLayout>
      </c:layout>
    </c:legend>
    <c:plotVisOnly val="1"/>
  </c:chart>
  <c:externalData r:id="rId1"/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>
              <a:defRPr sz="1400"/>
            </a:pPr>
            <a:r>
              <a:rPr lang="ru-RU" sz="1400">
                <a:latin typeface="Times New Roman" pitchFamily="18" charset="0"/>
                <a:cs typeface="Times New Roman" pitchFamily="18" charset="0"/>
              </a:rPr>
              <a:t>Ученик</a:t>
            </a:r>
            <a:r>
              <a:rPr lang="ru-RU" sz="1400" baseline="0">
                <a:latin typeface="Times New Roman" pitchFamily="18" charset="0"/>
                <a:cs typeface="Times New Roman" pitchFamily="18" charset="0"/>
              </a:rPr>
              <a:t> высказывает свою точку зрения</a:t>
            </a:r>
            <a:r>
              <a:rPr lang="ru-RU" sz="1400">
                <a:latin typeface="Times New Roman" pitchFamily="18" charset="0"/>
                <a:cs typeface="Times New Roman" pitchFamily="18" charset="0"/>
              </a:rPr>
              <a:t>...</a:t>
            </a:r>
          </a:p>
        </c:rich>
      </c:tx>
      <c:layout/>
    </c:title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Если класс не приведен в порядок</c:v>
                </c:pt>
              </c:strCache>
            </c:strRef>
          </c:tx>
          <c:cat>
            <c:strRef>
              <c:f>Лист1!$A$2:$A$4</c:f>
              <c:strCache>
                <c:ptCount val="3"/>
                <c:pt idx="0">
                  <c:v>пытаюсь принять его точку зрения  </c:v>
                </c:pt>
                <c:pt idx="1">
                  <c:v>переводит разговор на другую тему</c:v>
                </c:pt>
                <c:pt idx="2">
                  <c:v>старается поправить его, объяснить ему его ошибку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4</c:v>
                </c:pt>
                <c:pt idx="1">
                  <c:v>0</c:v>
                </c:pt>
                <c:pt idx="2">
                  <c:v>96</c:v>
                </c:pt>
              </c:numCache>
            </c:numRef>
          </c:val>
        </c:ser>
        <c:firstSliceAng val="0"/>
      </c:pieChart>
    </c:plotArea>
    <c:legend>
      <c:legendPos val="r"/>
      <c:layout>
        <c:manualLayout>
          <c:xMode val="edge"/>
          <c:yMode val="edge"/>
          <c:x val="0.70637302925937551"/>
          <c:y val="0.22051040036933556"/>
          <c:w val="0.25054539394612713"/>
          <c:h val="0.77948953231239893"/>
        </c:manualLayout>
      </c:layout>
    </c:legend>
    <c:plotVisOnly val="1"/>
  </c:chart>
  <c:externalData r:id="rId1"/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>
              <a:defRPr/>
            </a:pPr>
            <a:r>
              <a:rPr lang="ru-RU" sz="1100">
                <a:latin typeface="Times New Roman" pitchFamily="18" charset="0"/>
                <a:cs typeface="Times New Roman" pitchFamily="18" charset="0"/>
              </a:rPr>
              <a:t>В школьном коллективе важнее всего...</a:t>
            </a:r>
          </a:p>
        </c:rich>
      </c:tx>
      <c:layout/>
    </c:title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Если класс не приведен в порядок</c:v>
                </c:pt>
              </c:strCache>
            </c:strRef>
          </c:tx>
          <c:cat>
            <c:strRef>
              <c:f>Лист1!$A$2:$A$4</c:f>
              <c:strCache>
                <c:ptCount val="3"/>
                <c:pt idx="0">
                  <c:v>работать творчески  </c:v>
                </c:pt>
                <c:pt idx="1">
                  <c:v>отсутствие конфликтов </c:v>
                </c:pt>
                <c:pt idx="2">
                  <c:v>трудовая дисциплина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43</c:v>
                </c:pt>
                <c:pt idx="1">
                  <c:v>24</c:v>
                </c:pt>
                <c:pt idx="2">
                  <c:v>33</c:v>
                </c:pt>
              </c:numCache>
            </c:numRef>
          </c:val>
        </c:ser>
        <c:firstSliceAng val="0"/>
      </c:pieChart>
    </c:plotArea>
    <c:legend>
      <c:legendPos val="r"/>
      <c:layout>
        <c:manualLayout>
          <c:xMode val="edge"/>
          <c:yMode val="edge"/>
          <c:x val="0.61979166666666996"/>
          <c:y val="0.22051040036933556"/>
          <c:w val="0.33712672708364466"/>
          <c:h val="0.77948953231239893"/>
        </c:manualLayout>
      </c:layout>
    </c:legend>
    <c:plotVisOnly val="1"/>
  </c:chart>
  <c:externalData r:id="rId1"/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>
              <a:defRPr/>
            </a:pPr>
            <a:r>
              <a:rPr lang="ru-RU" sz="1100">
                <a:latin typeface="Times New Roman" pitchFamily="18" charset="0"/>
                <a:cs typeface="Times New Roman" pitchFamily="18" charset="0"/>
              </a:rPr>
              <a:t>В школьном коллективе важнее всего...</a:t>
            </a:r>
          </a:p>
        </c:rich>
      </c:tx>
      <c:layout/>
    </c:title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Если класс не приведен в порядок</c:v>
                </c:pt>
              </c:strCache>
            </c:strRef>
          </c:tx>
          <c:cat>
            <c:strRef>
              <c:f>Лист1!$A$2:$A$4</c:f>
              <c:strCache>
                <c:ptCount val="3"/>
                <c:pt idx="0">
                  <c:v>работать творчески  </c:v>
                </c:pt>
                <c:pt idx="1">
                  <c:v>отсутствие конфликтов </c:v>
                </c:pt>
                <c:pt idx="2">
                  <c:v>трудовая дисциплина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18</c:v>
                </c:pt>
                <c:pt idx="1">
                  <c:v>18</c:v>
                </c:pt>
                <c:pt idx="2">
                  <c:v>64</c:v>
                </c:pt>
              </c:numCache>
            </c:numRef>
          </c:val>
        </c:ser>
        <c:firstSliceAng val="0"/>
      </c:pieChart>
    </c:plotArea>
    <c:legend>
      <c:legendPos val="r"/>
      <c:layout>
        <c:manualLayout>
          <c:xMode val="edge"/>
          <c:yMode val="edge"/>
          <c:x val="0.61979166666667052"/>
          <c:y val="0.22051040036933561"/>
          <c:w val="0.33712672708364499"/>
          <c:h val="0.77948953231239915"/>
        </c:manualLayout>
      </c:layout>
    </c:legend>
    <c:plotVisOnly val="1"/>
  </c:chart>
  <c:externalData r:id="rId1"/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>
              <a:defRPr/>
            </a:pPr>
            <a:r>
              <a:rPr lang="ru-RU" sz="1100">
                <a:latin typeface="Times New Roman" pitchFamily="18" charset="0"/>
                <a:cs typeface="Times New Roman" pitchFamily="18" charset="0"/>
              </a:rPr>
              <a:t>Учитель может повысить голос на ученика...</a:t>
            </a:r>
          </a:p>
        </c:rich>
      </c:tx>
      <c:layout/>
    </c:title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Если класс не приведен в порядок</c:v>
                </c:pt>
              </c:strCache>
            </c:strRef>
          </c:tx>
          <c:cat>
            <c:strRef>
              <c:f>Лист1!$A$2:$A$4</c:f>
              <c:strCache>
                <c:ptCount val="3"/>
                <c:pt idx="0">
                  <c:v>нет , это недопустимо  </c:v>
                </c:pt>
                <c:pt idx="1">
                  <c:v>затрудняюсь ответить   </c:v>
                </c:pt>
                <c:pt idx="2">
                  <c:v>если ученик этого заслуживает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25</c:v>
                </c:pt>
                <c:pt idx="1">
                  <c:v>31</c:v>
                </c:pt>
                <c:pt idx="2">
                  <c:v>44</c:v>
                </c:pt>
              </c:numCache>
            </c:numRef>
          </c:val>
        </c:ser>
        <c:firstSliceAng val="0"/>
      </c:pieChart>
    </c:plotArea>
    <c:legend>
      <c:legendPos val="r"/>
      <c:layout>
        <c:manualLayout>
          <c:xMode val="edge"/>
          <c:yMode val="edge"/>
          <c:x val="0.67744195089434545"/>
          <c:y val="0.22051040036933561"/>
          <c:w val="0.27947672480835484"/>
          <c:h val="0.77948953231239915"/>
        </c:manualLayout>
      </c:layout>
    </c:legend>
    <c:plotVisOnly val="1"/>
  </c:chart>
  <c:externalData r:id="rId1"/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>
              <a:defRPr/>
            </a:pPr>
            <a:r>
              <a:rPr lang="ru-RU" sz="1100">
                <a:latin typeface="Times New Roman" pitchFamily="18" charset="0"/>
                <a:cs typeface="Times New Roman" pitchFamily="18" charset="0"/>
              </a:rPr>
              <a:t>Учитель может повысить голос на ученика...</a:t>
            </a:r>
          </a:p>
        </c:rich>
      </c:tx>
      <c:layout/>
    </c:title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Если класс не приведен в порядок</c:v>
                </c:pt>
              </c:strCache>
            </c:strRef>
          </c:tx>
          <c:cat>
            <c:strRef>
              <c:f>Лист1!$A$2:$A$4</c:f>
              <c:strCache>
                <c:ptCount val="3"/>
                <c:pt idx="0">
                  <c:v>нет , это недопустимо  </c:v>
                </c:pt>
                <c:pt idx="1">
                  <c:v>затрудняюсь ответить   </c:v>
                </c:pt>
                <c:pt idx="2">
                  <c:v>если ученик этого заслуживает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0</c:v>
                </c:pt>
                <c:pt idx="1">
                  <c:v>44</c:v>
                </c:pt>
                <c:pt idx="2">
                  <c:v>96</c:v>
                </c:pt>
              </c:numCache>
            </c:numRef>
          </c:val>
        </c:ser>
        <c:firstSliceAng val="0"/>
      </c:pieChart>
    </c:plotArea>
    <c:legend>
      <c:legendPos val="r"/>
      <c:layout>
        <c:manualLayout>
          <c:xMode val="edge"/>
          <c:yMode val="edge"/>
          <c:x val="0.68262921766862583"/>
          <c:y val="0.22051040036933567"/>
          <c:w val="0.27428924019335543"/>
          <c:h val="0.77948953231239948"/>
        </c:manualLayout>
      </c:layout>
    </c:legend>
    <c:plotVisOnly val="1"/>
  </c:chart>
  <c:externalData r:id="rId1"/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>
              <a:defRPr sz="1400"/>
            </a:pPr>
            <a:r>
              <a:rPr lang="ru-RU" sz="1400">
                <a:latin typeface="Times New Roman" pitchFamily="18" charset="0"/>
                <a:cs typeface="Times New Roman" pitchFamily="18" charset="0"/>
              </a:rPr>
              <a:t>Непредвиденные ситуации на уроках......</a:t>
            </a:r>
          </a:p>
        </c:rich>
      </c:tx>
      <c:layout/>
    </c:title>
    <c:plotArea>
      <c:layout/>
      <c:pieChart>
        <c:varyColors val="1"/>
        <c:ser>
          <c:idx val="0"/>
          <c:order val="0"/>
          <c:tx>
            <c:strRef>
              <c:f>Лист1!$B$9</c:f>
              <c:strCache>
                <c:ptCount val="1"/>
                <c:pt idx="0">
                  <c:v>Столбец1</c:v>
                </c:pt>
              </c:strCache>
            </c:strRef>
          </c:tx>
          <c:cat>
            <c:strRef>
              <c:f>Лист1!$A$2:$A$4</c:f>
              <c:strCache>
                <c:ptCount val="3"/>
                <c:pt idx="0">
                  <c:v>можно эффективно использовать  </c:v>
                </c:pt>
                <c:pt idx="1">
                  <c:v>лучше игнорировать  </c:v>
                </c:pt>
                <c:pt idx="2">
                  <c:v>только мешают учебному процессу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62</c:v>
                </c:pt>
                <c:pt idx="1">
                  <c:v>19</c:v>
                </c:pt>
                <c:pt idx="2">
                  <c:v>19</c:v>
                </c:pt>
              </c:numCache>
            </c:numRef>
          </c:val>
        </c:ser>
        <c:firstSliceAng val="0"/>
      </c:pieChart>
    </c:plotArea>
    <c:legend>
      <c:legendPos val="r"/>
      <c:layout>
        <c:manualLayout>
          <c:xMode val="edge"/>
          <c:yMode val="edge"/>
          <c:x val="0.58925727795475946"/>
          <c:y val="0.22051040036933567"/>
          <c:w val="0.36766123700186332"/>
          <c:h val="0.77948953231239948"/>
        </c:manualLayout>
      </c:layout>
    </c:legend>
    <c:plotVisOnly val="1"/>
  </c:chart>
  <c:externalData r:id="rId1"/>
</c:chartSpace>
</file>

<file path=ppt/charts/chart1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>
              <a:defRPr sz="1400"/>
            </a:pPr>
            <a:r>
              <a:rPr lang="ru-RU" sz="1400">
                <a:latin typeface="Times New Roman" pitchFamily="18" charset="0"/>
                <a:cs typeface="Times New Roman" pitchFamily="18" charset="0"/>
              </a:rPr>
              <a:t>Непредвиденные ситуации на уроках......</a:t>
            </a:r>
          </a:p>
        </c:rich>
      </c:tx>
      <c:layout/>
    </c:title>
    <c:plotArea>
      <c:layout/>
      <c:pieChart>
        <c:varyColors val="1"/>
        <c:ser>
          <c:idx val="0"/>
          <c:order val="0"/>
          <c:tx>
            <c:strRef>
              <c:f>Лист1!$B$9</c:f>
              <c:strCache>
                <c:ptCount val="1"/>
                <c:pt idx="0">
                  <c:v>Столбец1</c:v>
                </c:pt>
              </c:strCache>
            </c:strRef>
          </c:tx>
          <c:cat>
            <c:strRef>
              <c:f>Лист1!$A$2:$A$4</c:f>
              <c:strCache>
                <c:ptCount val="3"/>
                <c:pt idx="0">
                  <c:v>можно эффективно использовать  </c:v>
                </c:pt>
                <c:pt idx="1">
                  <c:v>лучше игнорировать  </c:v>
                </c:pt>
                <c:pt idx="2">
                  <c:v>только мешают учебному процессу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25</c:v>
                </c:pt>
                <c:pt idx="1">
                  <c:v>4</c:v>
                </c:pt>
                <c:pt idx="2">
                  <c:v>71</c:v>
                </c:pt>
              </c:numCache>
            </c:numRef>
          </c:val>
        </c:ser>
        <c:firstSliceAng val="0"/>
      </c:pieChart>
    </c:plotArea>
    <c:legend>
      <c:legendPos val="r"/>
      <c:layout>
        <c:manualLayout>
          <c:xMode val="edge"/>
          <c:yMode val="edge"/>
          <c:x val="0.58925727795475946"/>
          <c:y val="0.22051040036933575"/>
          <c:w val="0.36766123700186332"/>
          <c:h val="0.77948953231239981"/>
        </c:manualLayout>
      </c:layout>
    </c:legend>
    <c:plotVisOnly val="1"/>
  </c:chart>
  <c:externalData r:id="rId1"/>
</c:chartSpace>
</file>

<file path=ppt/charts/chart1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>
              <a:defRPr sz="1400"/>
            </a:pPr>
            <a:r>
              <a:rPr lang="ru-RU" sz="1400">
                <a:latin typeface="Times New Roman" pitchFamily="18" charset="0"/>
                <a:cs typeface="Times New Roman" pitchFamily="18" charset="0"/>
              </a:rPr>
              <a:t>Ученики относятся к нам с симпатией...</a:t>
            </a:r>
          </a:p>
        </c:rich>
      </c:tx>
      <c:layout/>
    </c:title>
    <c:plotArea>
      <c:layout/>
      <c:pieChart>
        <c:varyColors val="1"/>
        <c:ser>
          <c:idx val="0"/>
          <c:order val="0"/>
          <c:tx>
            <c:strRef>
              <c:f>Лист1!$B$9</c:f>
              <c:strCache>
                <c:ptCount val="1"/>
                <c:pt idx="0">
                  <c:v>Столбец1</c:v>
                </c:pt>
              </c:strCache>
            </c:strRef>
          </c:tx>
          <c:cat>
            <c:strRef>
              <c:f>Лист1!$A$2:$A$5</c:f>
              <c:strCache>
                <c:ptCount val="4"/>
                <c:pt idx="0">
                  <c:v>нет</c:v>
                </c:pt>
                <c:pt idx="1">
                  <c:v>когда как</c:v>
                </c:pt>
                <c:pt idx="2">
                  <c:v>не знаю</c:v>
                </c:pt>
                <c:pt idx="3">
                  <c:v>да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6</c:v>
                </c:pt>
                <c:pt idx="1">
                  <c:v>25</c:v>
                </c:pt>
                <c:pt idx="2">
                  <c:v>63</c:v>
                </c:pt>
                <c:pt idx="3">
                  <c:v>6</c:v>
                </c:pt>
              </c:numCache>
            </c:numRef>
          </c:val>
        </c:ser>
        <c:firstSliceAng val="0"/>
      </c:pieChart>
    </c:plotArea>
    <c:legend>
      <c:legendPos val="r"/>
      <c:layout>
        <c:manualLayout>
          <c:xMode val="edge"/>
          <c:yMode val="edge"/>
          <c:x val="0.77493090139059084"/>
          <c:y val="0.22051040036933575"/>
          <c:w val="0.18198762893790266"/>
          <c:h val="0.77948953231239981"/>
        </c:manualLayout>
      </c:layout>
    </c:legend>
    <c:plotVisOnly val="1"/>
  </c:chart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>
              <a:defRPr sz="1400"/>
            </a:pPr>
            <a:r>
              <a:rPr lang="ru-RU" sz="1400">
                <a:latin typeface="Times New Roman" pitchFamily="18" charset="0"/>
                <a:cs typeface="Times New Roman" pitchFamily="18" charset="0"/>
              </a:rPr>
              <a:t>Если класс не приведен в порядок</a:t>
            </a:r>
          </a:p>
        </c:rich>
      </c:tx>
      <c:layout/>
    </c:title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Если класс не приведен в порядок</c:v>
                </c:pt>
              </c:strCache>
            </c:strRef>
          </c:tx>
          <c:cat>
            <c:strRef>
              <c:f>Лист1!$A$2:$A$4</c:f>
              <c:strCache>
                <c:ptCount val="3"/>
                <c:pt idx="0">
                  <c:v> реакция учителя зависит от ситуации  </c:v>
                </c:pt>
                <c:pt idx="1">
                  <c:v>он не обращает на это внимание</c:v>
                </c:pt>
                <c:pt idx="2">
                  <c:v>не может начать урок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29</c:v>
                </c:pt>
                <c:pt idx="1">
                  <c:v>0</c:v>
                </c:pt>
                <c:pt idx="2">
                  <c:v>71</c:v>
                </c:pt>
              </c:numCache>
            </c:numRef>
          </c:val>
        </c:ser>
        <c:firstSliceAng val="0"/>
      </c:pieChart>
    </c:plotArea>
    <c:legend>
      <c:legendPos val="r"/>
      <c:layout>
        <c:manualLayout>
          <c:xMode val="edge"/>
          <c:yMode val="edge"/>
          <c:x val="0.61979166666666774"/>
          <c:y val="0.22051040036933514"/>
          <c:w val="0.29687500000000039"/>
          <c:h val="0.7079042806945558"/>
        </c:manualLayout>
      </c:layout>
    </c:legend>
    <c:plotVisOnly val="1"/>
  </c:chart>
  <c:externalData r:id="rId1"/>
</c:chartSpace>
</file>

<file path=ppt/charts/chart2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>
              <a:defRPr sz="1400"/>
            </a:pPr>
            <a:r>
              <a:rPr lang="ru-RU" sz="1400">
                <a:latin typeface="Times New Roman" pitchFamily="18" charset="0"/>
                <a:cs typeface="Times New Roman" pitchFamily="18" charset="0"/>
              </a:rPr>
              <a:t>Мы  относимся кучителям</a:t>
            </a:r>
            <a:r>
              <a:rPr lang="ru-RU" sz="1400" baseline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>
                <a:latin typeface="Times New Roman" pitchFamily="18" charset="0"/>
                <a:cs typeface="Times New Roman" pitchFamily="18" charset="0"/>
              </a:rPr>
              <a:t>симпатией...</a:t>
            </a:r>
          </a:p>
        </c:rich>
      </c:tx>
      <c:layout/>
    </c:title>
    <c:plotArea>
      <c:layout/>
      <c:pieChart>
        <c:varyColors val="1"/>
        <c:ser>
          <c:idx val="0"/>
          <c:order val="0"/>
          <c:tx>
            <c:strRef>
              <c:f>Лист1!$B$9</c:f>
              <c:strCache>
                <c:ptCount val="1"/>
                <c:pt idx="0">
                  <c:v>Столбец1</c:v>
                </c:pt>
              </c:strCache>
            </c:strRef>
          </c:tx>
          <c:cat>
            <c:strRef>
              <c:f>Лист1!$A$2:$A$4</c:f>
              <c:strCache>
                <c:ptCount val="3"/>
                <c:pt idx="0">
                  <c:v>нет</c:v>
                </c:pt>
                <c:pt idx="1">
                  <c:v>когда как</c:v>
                </c:pt>
                <c:pt idx="2">
                  <c:v>не знаю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22</c:v>
                </c:pt>
                <c:pt idx="1">
                  <c:v>44</c:v>
                </c:pt>
                <c:pt idx="2">
                  <c:v>34</c:v>
                </c:pt>
              </c:numCache>
            </c:numRef>
          </c:val>
        </c:ser>
        <c:firstSliceAng val="0"/>
      </c:pieChart>
    </c:plotArea>
    <c:legend>
      <c:legendPos val="r"/>
      <c:layout>
        <c:manualLayout>
          <c:xMode val="edge"/>
          <c:yMode val="edge"/>
          <c:x val="0.77329562248515971"/>
          <c:y val="0.22051035717722714"/>
          <c:w val="0.2208464973181597"/>
          <c:h val="0.77948953231240004"/>
        </c:manualLayout>
      </c:layout>
    </c:legend>
    <c:plotVisOnly val="1"/>
  </c:chart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>
              <a:defRPr sz="1400"/>
            </a:pP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Если ребенок нарушает порядок в общ. месте</a:t>
            </a:r>
          </a:p>
        </c:rich>
      </c:tx>
      <c:layout/>
    </c:title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Если класс не приведен в порядок</c:v>
                </c:pt>
              </c:strCache>
            </c:strRef>
          </c:tx>
          <c:explosion val="3"/>
          <c:cat>
            <c:strRef>
              <c:f>Лист1!$A$2:$A$4</c:f>
              <c:strCache>
                <c:ptCount val="3"/>
                <c:pt idx="0">
                  <c:v> реакция учителя  зависит от ситуации  </c:v>
                </c:pt>
                <c:pt idx="1">
                  <c:v>нет</c:v>
                </c:pt>
                <c:pt idx="2">
                  <c:v>да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42</c:v>
                </c:pt>
                <c:pt idx="1">
                  <c:v>0</c:v>
                </c:pt>
                <c:pt idx="2">
                  <c:v>58</c:v>
                </c:pt>
              </c:numCache>
            </c:numRef>
          </c:val>
        </c:ser>
        <c:firstSliceAng val="0"/>
      </c:pieChart>
    </c:plotArea>
    <c:legend>
      <c:legendPos val="r"/>
      <c:layout>
        <c:manualLayout>
          <c:xMode val="edge"/>
          <c:yMode val="edge"/>
          <c:x val="0.61082384443159865"/>
          <c:y val="0.19900098111445416"/>
          <c:w val="0.29687500000000061"/>
          <c:h val="0.70790428069455624"/>
        </c:manualLayout>
      </c:layout>
    </c:legend>
    <c:plotVisOnly val="1"/>
  </c:chart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>
              <a:defRPr sz="1400"/>
            </a:pP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Если ребенок нарушает порядок в общ. месте</a:t>
            </a:r>
          </a:p>
        </c:rich>
      </c:tx>
      <c:layout/>
    </c:title>
    <c:plotArea>
      <c:layout>
        <c:manualLayout>
          <c:layoutTarget val="inner"/>
          <c:xMode val="edge"/>
          <c:yMode val="edge"/>
          <c:x val="4.6136101499423326E-3"/>
          <c:y val="0.28961552348884334"/>
          <c:w val="0.56815989462709304"/>
          <c:h val="0.56815989462709304"/>
        </c:manualLayout>
      </c:layout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Если класс не приведен в порядок</c:v>
                </c:pt>
              </c:strCache>
            </c:strRef>
          </c:tx>
          <c:cat>
            <c:strRef>
              <c:f>Лист1!$A$2:$A$4</c:f>
              <c:strCache>
                <c:ptCount val="3"/>
                <c:pt idx="0">
                  <c:v>моя реакция зависит от ситуации  </c:v>
                </c:pt>
                <c:pt idx="1">
                  <c:v>нет</c:v>
                </c:pt>
                <c:pt idx="2">
                  <c:v>да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31</c:v>
                </c:pt>
                <c:pt idx="1">
                  <c:v>0</c:v>
                </c:pt>
                <c:pt idx="2">
                  <c:v>69</c:v>
                </c:pt>
              </c:numCache>
            </c:numRef>
          </c:val>
        </c:ser>
        <c:firstSliceAng val="0"/>
      </c:pieChart>
    </c:plotArea>
    <c:legend>
      <c:legendPos val="r"/>
      <c:layout>
        <c:manualLayout>
          <c:xMode val="edge"/>
          <c:yMode val="edge"/>
          <c:x val="0.61979166666666796"/>
          <c:y val="0.22051040036933522"/>
          <c:w val="0.2968750000000005"/>
          <c:h val="0.70790428069455602"/>
        </c:manualLayout>
      </c:layout>
    </c:legend>
    <c:plotVisOnly val="1"/>
  </c:chart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>
              <a:defRPr sz="1400"/>
            </a:pPr>
            <a:r>
              <a:rPr lang="ru-RU" sz="1400">
                <a:latin typeface="Times New Roman" pitchFamily="18" charset="0"/>
                <a:cs typeface="Times New Roman" pitchFamily="18" charset="0"/>
              </a:rPr>
              <a:t>Предпочитаю</a:t>
            </a:r>
            <a:r>
              <a:rPr lang="ru-RU" sz="1400" baseline="0">
                <a:latin typeface="Times New Roman" pitchFamily="18" charset="0"/>
                <a:cs typeface="Times New Roman" pitchFamily="18" charset="0"/>
              </a:rPr>
              <a:t> работать под руководством человека...</a:t>
            </a:r>
            <a:endParaRPr lang="ru-RU" sz="1400">
              <a:latin typeface="Times New Roman" pitchFamily="18" charset="0"/>
              <a:cs typeface="Times New Roman" pitchFamily="18" charset="0"/>
            </a:endParaRPr>
          </a:p>
        </c:rich>
      </c:tx>
      <c:layout/>
    </c:title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Если класс не приведен в порядок</c:v>
                </c:pt>
              </c:strCache>
            </c:strRef>
          </c:tx>
          <c:cat>
            <c:strRef>
              <c:f>Лист1!$A$2:$A$4</c:f>
              <c:strCache>
                <c:ptCount val="3"/>
                <c:pt idx="0">
                  <c:v>предлагает простор для творчеств    </c:v>
                </c:pt>
                <c:pt idx="1">
                  <c:v>Не вмешивается в мою работу</c:v>
                </c:pt>
                <c:pt idx="2">
                  <c:v>Дает четкие указания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76</c:v>
                </c:pt>
                <c:pt idx="1">
                  <c:v>12</c:v>
                </c:pt>
                <c:pt idx="2">
                  <c:v>69</c:v>
                </c:pt>
              </c:numCache>
            </c:numRef>
          </c:val>
        </c:ser>
        <c:firstSliceAng val="0"/>
      </c:pieChart>
    </c:plotArea>
    <c:legend>
      <c:legendPos val="r"/>
      <c:layout>
        <c:manualLayout>
          <c:xMode val="edge"/>
          <c:yMode val="edge"/>
          <c:x val="0.57876600040379622"/>
          <c:y val="0.22051040036933528"/>
          <c:w val="0.37892630728851262"/>
          <c:h val="0.70790428069455624"/>
        </c:manualLayout>
      </c:layout>
    </c:legend>
    <c:plotVisOnly val="1"/>
  </c:chart>
  <c:externalData r:id="rId1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>
              <a:defRPr sz="1400"/>
            </a:pPr>
            <a:r>
              <a:rPr lang="ru-RU" sz="1400">
                <a:latin typeface="Times New Roman" pitchFamily="18" charset="0"/>
                <a:cs typeface="Times New Roman" pitchFamily="18" charset="0"/>
              </a:rPr>
              <a:t>Предпочитает</a:t>
            </a:r>
            <a:r>
              <a:rPr lang="ru-RU" sz="1400" baseline="0">
                <a:latin typeface="Times New Roman" pitchFamily="18" charset="0"/>
                <a:cs typeface="Times New Roman" pitchFamily="18" charset="0"/>
              </a:rPr>
              <a:t> работать под руководством человека...</a:t>
            </a:r>
            <a:endParaRPr lang="ru-RU" sz="1400">
              <a:latin typeface="Times New Roman" pitchFamily="18" charset="0"/>
              <a:cs typeface="Times New Roman" pitchFamily="18" charset="0"/>
            </a:endParaRPr>
          </a:p>
        </c:rich>
      </c:tx>
      <c:layout/>
    </c:title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Если класс не приведен в порядок</c:v>
                </c:pt>
              </c:strCache>
            </c:strRef>
          </c:tx>
          <c:cat>
            <c:strRef>
              <c:f>Лист1!$A$2:$A$4</c:f>
              <c:strCache>
                <c:ptCount val="3"/>
                <c:pt idx="0">
                  <c:v>предлагает простор для творчеств    </c:v>
                </c:pt>
                <c:pt idx="1">
                  <c:v>Не вмешивается в его работу</c:v>
                </c:pt>
                <c:pt idx="2">
                  <c:v>Дает четкие указания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16</c:v>
                </c:pt>
                <c:pt idx="1">
                  <c:v>42</c:v>
                </c:pt>
                <c:pt idx="2">
                  <c:v>42</c:v>
                </c:pt>
              </c:numCache>
            </c:numRef>
          </c:val>
        </c:ser>
        <c:firstSliceAng val="0"/>
      </c:pieChart>
    </c:plotArea>
    <c:legend>
      <c:legendPos val="r"/>
      <c:layout>
        <c:manualLayout>
          <c:xMode val="edge"/>
          <c:yMode val="edge"/>
          <c:x val="0.61979166666666874"/>
          <c:y val="0.22051040036933534"/>
          <c:w val="0.29687500000000072"/>
          <c:h val="0.70790428069455646"/>
        </c:manualLayout>
      </c:layout>
    </c:legend>
    <c:plotVisOnly val="1"/>
  </c:chart>
  <c:externalData r:id="rId1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>
              <a:defRPr/>
            </a:pPr>
            <a:r>
              <a:rPr lang="ru-RU" sz="1100">
                <a:latin typeface="Times New Roman" pitchFamily="18" charset="0"/>
                <a:cs typeface="Times New Roman" pitchFamily="18" charset="0"/>
              </a:rPr>
              <a:t>Во время урока придерживаюсь плана </a:t>
            </a:r>
          </a:p>
        </c:rich>
      </c:tx>
      <c:layout/>
    </c:title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Если класс не приведен в порядок</c:v>
                </c:pt>
              </c:strCache>
            </c:strRef>
          </c:tx>
          <c:cat>
            <c:strRef>
              <c:f>Лист1!$A$2:$A$4</c:f>
              <c:strCache>
                <c:ptCount val="3"/>
                <c:pt idx="0">
                  <c:v>в зависимости от ситуации  </c:v>
                </c:pt>
                <c:pt idx="1">
                  <c:v>предпочитаю импровизацию </c:v>
                </c:pt>
                <c:pt idx="2">
                  <c:v>всегда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88</c:v>
                </c:pt>
                <c:pt idx="1">
                  <c:v>0</c:v>
                </c:pt>
                <c:pt idx="2">
                  <c:v>12</c:v>
                </c:pt>
              </c:numCache>
            </c:numRef>
          </c:val>
        </c:ser>
        <c:firstSliceAng val="0"/>
      </c:pieChart>
    </c:plotArea>
    <c:legend>
      <c:legendPos val="r"/>
      <c:layout>
        <c:manualLayout>
          <c:xMode val="edge"/>
          <c:yMode val="edge"/>
          <c:x val="0.61979166666666874"/>
          <c:y val="0.22051040036933534"/>
          <c:w val="0.29687500000000072"/>
          <c:h val="0.70790428069455646"/>
        </c:manualLayout>
      </c:layout>
    </c:legend>
    <c:plotVisOnly val="1"/>
  </c:chart>
  <c:externalData r:id="rId1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>
              <a:defRPr/>
            </a:pPr>
            <a:r>
              <a:rPr lang="ru-RU" sz="1100">
                <a:latin typeface="Times New Roman" pitchFamily="18" charset="0"/>
                <a:cs typeface="Times New Roman" pitchFamily="18" charset="0"/>
              </a:rPr>
              <a:t>Во время урока придерживается плана </a:t>
            </a:r>
          </a:p>
        </c:rich>
      </c:tx>
      <c:layout/>
    </c:title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Если класс не приведен в порядок</c:v>
                </c:pt>
              </c:strCache>
            </c:strRef>
          </c:tx>
          <c:cat>
            <c:strRef>
              <c:f>Лист1!$A$2:$A$4</c:f>
              <c:strCache>
                <c:ptCount val="3"/>
                <c:pt idx="0">
                  <c:v>в зависимости от ситуации  </c:v>
                </c:pt>
                <c:pt idx="1">
                  <c:v>предпочитает импровизацию </c:v>
                </c:pt>
                <c:pt idx="2">
                  <c:v>всегда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30</c:v>
                </c:pt>
                <c:pt idx="1">
                  <c:v>26</c:v>
                </c:pt>
                <c:pt idx="2">
                  <c:v>44</c:v>
                </c:pt>
              </c:numCache>
            </c:numRef>
          </c:val>
        </c:ser>
        <c:firstSliceAng val="0"/>
      </c:pieChart>
    </c:plotArea>
    <c:legend>
      <c:legendPos val="r"/>
      <c:layout>
        <c:manualLayout>
          <c:xMode val="edge"/>
          <c:yMode val="edge"/>
          <c:x val="0.61979166666666896"/>
          <c:y val="0.22051040036933539"/>
          <c:w val="0.3276442560064608"/>
          <c:h val="0.7079042806945568"/>
        </c:manualLayout>
      </c:layout>
    </c:legend>
    <c:plotVisOnly val="1"/>
  </c:chart>
  <c:externalData r:id="rId1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>
              <a:defRPr sz="1400"/>
            </a:pPr>
            <a:r>
              <a:rPr lang="ru-RU" sz="1400">
                <a:latin typeface="Times New Roman" pitchFamily="18" charset="0"/>
                <a:cs typeface="Times New Roman" pitchFamily="18" charset="0"/>
              </a:rPr>
              <a:t>Ученик ведет себя вызывающе...</a:t>
            </a:r>
          </a:p>
        </c:rich>
      </c:tx>
      <c:layout/>
    </c:title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Если класс не приведен в порядок</c:v>
                </c:pt>
              </c:strCache>
            </c:strRef>
          </c:tx>
          <c:cat>
            <c:strRef>
              <c:f>Лист1!$A$2:$A$4</c:f>
              <c:strCache>
                <c:ptCount val="3"/>
                <c:pt idx="0">
                  <c:v>предпочитаю выяснить отношения </c:v>
                </c:pt>
                <c:pt idx="1">
                  <c:v>игнорирую этот факт </c:v>
                </c:pt>
                <c:pt idx="2">
                  <c:v>плачу ему той же монетой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63</c:v>
                </c:pt>
                <c:pt idx="1">
                  <c:v>31</c:v>
                </c:pt>
                <c:pt idx="2">
                  <c:v>6</c:v>
                </c:pt>
              </c:numCache>
            </c:numRef>
          </c:val>
        </c:ser>
        <c:firstSliceAng val="0"/>
      </c:pieChart>
    </c:plotArea>
    <c:legend>
      <c:legendPos val="r"/>
      <c:layout>
        <c:manualLayout>
          <c:xMode val="edge"/>
          <c:yMode val="edge"/>
          <c:x val="0.74891926690685162"/>
          <c:y val="0.22051040036933539"/>
          <c:w val="0.20799921040519326"/>
          <c:h val="0.7079042806945568"/>
        </c:manualLayout>
      </c:layout>
    </c:legend>
    <c:plotVisOnly val="1"/>
  </c:chart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71670965-139D-4577-8B25-E288ABC2CD1F}" type="datetimeFigureOut">
              <a:rPr lang="ru-RU" smtClean="0"/>
              <a:pPr/>
              <a:t>10.04.2013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2249666F-7702-47F1-B9D4-924897B931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670965-139D-4577-8B25-E288ABC2CD1F}" type="datetimeFigureOut">
              <a:rPr lang="ru-RU" smtClean="0"/>
              <a:pPr/>
              <a:t>10.04.2013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9666F-7702-47F1-B9D4-924897B931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670965-139D-4577-8B25-E288ABC2CD1F}" type="datetimeFigureOut">
              <a:rPr lang="ru-RU" smtClean="0"/>
              <a:pPr/>
              <a:t>10.04.2013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9666F-7702-47F1-B9D4-924897B931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71670965-139D-4577-8B25-E288ABC2CD1F}" type="datetimeFigureOut">
              <a:rPr lang="ru-RU" smtClean="0"/>
              <a:pPr/>
              <a:t>10.04.2013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2249666F-7702-47F1-B9D4-924897B931D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71670965-139D-4577-8B25-E288ABC2CD1F}" type="datetimeFigureOut">
              <a:rPr lang="ru-RU" smtClean="0"/>
              <a:pPr/>
              <a:t>10.04.2013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2249666F-7702-47F1-B9D4-924897B931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670965-139D-4577-8B25-E288ABC2CD1F}" type="datetimeFigureOut">
              <a:rPr lang="ru-RU" smtClean="0"/>
              <a:pPr/>
              <a:t>10.04.2013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9666F-7702-47F1-B9D4-924897B931D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670965-139D-4577-8B25-E288ABC2CD1F}" type="datetimeFigureOut">
              <a:rPr lang="ru-RU" smtClean="0"/>
              <a:pPr/>
              <a:t>10.04.2013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9666F-7702-47F1-B9D4-924897B931D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71670965-139D-4577-8B25-E288ABC2CD1F}" type="datetimeFigureOut">
              <a:rPr lang="ru-RU" smtClean="0"/>
              <a:pPr/>
              <a:t>10.04.2013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2249666F-7702-47F1-B9D4-924897B931D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670965-139D-4577-8B25-E288ABC2CD1F}" type="datetimeFigureOut">
              <a:rPr lang="ru-RU" smtClean="0"/>
              <a:pPr/>
              <a:t>10.04.2013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9666F-7702-47F1-B9D4-924897B931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71670965-139D-4577-8B25-E288ABC2CD1F}" type="datetimeFigureOut">
              <a:rPr lang="ru-RU" smtClean="0"/>
              <a:pPr/>
              <a:t>10.04.2013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2249666F-7702-47F1-B9D4-924897B931D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71670965-139D-4577-8B25-E288ABC2CD1F}" type="datetimeFigureOut">
              <a:rPr lang="ru-RU" smtClean="0"/>
              <a:pPr/>
              <a:t>10.04.2013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2249666F-7702-47F1-B9D4-924897B931D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71670965-139D-4577-8B25-E288ABC2CD1F}" type="datetimeFigureOut">
              <a:rPr lang="ru-RU" smtClean="0"/>
              <a:pPr/>
              <a:t>10.04.2013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2249666F-7702-47F1-B9D4-924897B931D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0.xml"/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2.xml"/><Relationship Id="rId2" Type="http://schemas.openxmlformats.org/officeDocument/2006/relationships/chart" Target="../charts/chart11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4.xml"/><Relationship Id="rId2" Type="http://schemas.openxmlformats.org/officeDocument/2006/relationships/chart" Target="../charts/chart13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6.xml"/><Relationship Id="rId2" Type="http://schemas.openxmlformats.org/officeDocument/2006/relationships/chart" Target="../charts/chart15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8.xml"/><Relationship Id="rId2" Type="http://schemas.openxmlformats.org/officeDocument/2006/relationships/chart" Target="../charts/chart17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0.xml"/><Relationship Id="rId2" Type="http://schemas.openxmlformats.org/officeDocument/2006/relationships/chart" Target="../charts/chart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b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b="1" i="1" dirty="0" smtClean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ru-RU" b="1" i="1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3200" dirty="0" smtClean="0">
                <a:solidFill>
                  <a:srgbClr val="0070C0"/>
                </a:solidFill>
              </a:rPr>
              <a:t> ПЕДСОВЕТ</a:t>
            </a:r>
            <a:br>
              <a:rPr lang="ru-RU" sz="3200" dirty="0" smtClean="0">
                <a:solidFill>
                  <a:srgbClr val="0070C0"/>
                </a:solidFill>
              </a:rPr>
            </a:br>
            <a:r>
              <a:rPr lang="ru-RU" sz="3200" dirty="0" smtClean="0">
                <a:solidFill>
                  <a:srgbClr val="0070C0"/>
                </a:solidFill>
              </a:rPr>
              <a:t/>
            </a:r>
            <a:br>
              <a:rPr lang="ru-RU" sz="3200" dirty="0" smtClean="0">
                <a:solidFill>
                  <a:srgbClr val="0070C0"/>
                </a:solidFill>
              </a:rPr>
            </a:br>
            <a:r>
              <a:rPr lang="ru-RU" sz="3200" dirty="0" smtClean="0">
                <a:solidFill>
                  <a:srgbClr val="0070C0"/>
                </a:solidFill>
              </a:rPr>
              <a:t>«</a:t>
            </a:r>
            <a:r>
              <a:rPr lang="ru-RU" sz="3200" i="1" dirty="0" smtClean="0">
                <a:solidFill>
                  <a:srgbClr val="0070C0"/>
                </a:solidFill>
              </a:rPr>
              <a:t>Современные подходы к преподаванию в условиях введения и реализации </a:t>
            </a:r>
            <a:br>
              <a:rPr lang="ru-RU" sz="3200" i="1" dirty="0" smtClean="0">
                <a:solidFill>
                  <a:srgbClr val="0070C0"/>
                </a:solidFill>
              </a:rPr>
            </a:br>
            <a:r>
              <a:rPr lang="ru-RU" sz="3200" i="1" dirty="0" smtClean="0">
                <a:solidFill>
                  <a:srgbClr val="0070C0"/>
                </a:solidFill>
              </a:rPr>
              <a:t>ФГОС ООО»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i="1" dirty="0" smtClean="0">
              <a:solidFill>
                <a:srgbClr val="0070C0"/>
              </a:solidFill>
            </a:endParaRPr>
          </a:p>
          <a:p>
            <a:endParaRPr lang="ru-RU" i="1" dirty="0" smtClean="0">
              <a:solidFill>
                <a:srgbClr val="0070C0"/>
              </a:solidFill>
            </a:endParaRPr>
          </a:p>
          <a:p>
            <a:pPr algn="ctr"/>
            <a:r>
              <a:rPr lang="ru-RU" i="1" dirty="0" smtClean="0">
                <a:solidFill>
                  <a:srgbClr val="0070C0"/>
                </a:solidFill>
              </a:rPr>
              <a:t>2012 – 2013 </a:t>
            </a:r>
            <a:r>
              <a:rPr lang="ru-RU" i="1" dirty="0" err="1" smtClean="0">
                <a:solidFill>
                  <a:srgbClr val="0070C0"/>
                </a:solidFill>
              </a:rPr>
              <a:t>уч</a:t>
            </a:r>
            <a:r>
              <a:rPr lang="ru-RU" i="1" dirty="0" smtClean="0">
                <a:solidFill>
                  <a:srgbClr val="0070C0"/>
                </a:solidFill>
              </a:rPr>
              <a:t>. год</a:t>
            </a:r>
          </a:p>
          <a:p>
            <a:endParaRPr lang="ru-RU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930226"/>
          </a:xfrm>
        </p:spPr>
        <p:txBody>
          <a:bodyPr>
            <a:normAutofit fontScale="90000"/>
          </a:bodyPr>
          <a:lstStyle/>
          <a:p>
            <a:r>
              <a:rPr lang="ru-RU" sz="3100" b="1" i="1" dirty="0">
                <a:solidFill>
                  <a:srgbClr val="0070C0"/>
                </a:solidFill>
              </a:rPr>
              <a:t>Сравнительные результаты анкетирования учащихся </a:t>
            </a:r>
            <a:r>
              <a:rPr lang="ru-RU" sz="3100" b="1" i="1" dirty="0" smtClean="0">
                <a:solidFill>
                  <a:srgbClr val="0070C0"/>
                </a:solidFill>
              </a:rPr>
              <a:t/>
            </a:r>
            <a:br>
              <a:rPr lang="ru-RU" sz="3100" b="1" i="1" dirty="0" smtClean="0">
                <a:solidFill>
                  <a:srgbClr val="0070C0"/>
                </a:solidFill>
              </a:rPr>
            </a:br>
            <a:r>
              <a:rPr lang="ru-RU" sz="3100" b="1" i="1" dirty="0" smtClean="0">
                <a:solidFill>
                  <a:srgbClr val="0070C0"/>
                </a:solidFill>
              </a:rPr>
              <a:t>«</a:t>
            </a:r>
            <a:r>
              <a:rPr lang="ru-RU" sz="3100" b="1" i="1" dirty="0">
                <a:solidFill>
                  <a:srgbClr val="0070C0"/>
                </a:solidFill>
              </a:rPr>
              <a:t>Я и учитель»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 flipH="1" flipV="1">
            <a:off x="8686800" y="6126163"/>
            <a:ext cx="1213792" cy="183157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graphicFrame>
        <p:nvGraphicFramePr>
          <p:cNvPr id="15" name="Диаграмма 14"/>
          <p:cNvGraphicFramePr/>
          <p:nvPr/>
        </p:nvGraphicFramePr>
        <p:xfrm>
          <a:off x="539552" y="2204864"/>
          <a:ext cx="3600400" cy="37444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7" name="Диаграмма 16"/>
          <p:cNvGraphicFramePr/>
          <p:nvPr/>
        </p:nvGraphicFramePr>
        <p:xfrm>
          <a:off x="4716016" y="2132856"/>
          <a:ext cx="3672408" cy="39604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sz="quarter" idx="1"/>
          </p:nvPr>
        </p:nvGraphicFramePr>
        <p:xfrm>
          <a:off x="4644008" y="1844824"/>
          <a:ext cx="4248472" cy="413305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4" name="Диаграмма 3"/>
          <p:cNvGraphicFramePr/>
          <p:nvPr/>
        </p:nvGraphicFramePr>
        <p:xfrm>
          <a:off x="467544" y="1628800"/>
          <a:ext cx="4320480" cy="41764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</p:nvPr>
        </p:nvGraphicFramePr>
        <p:xfrm>
          <a:off x="457200" y="1484784"/>
          <a:ext cx="3970784" cy="464137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Диаграмма 4"/>
          <p:cNvGraphicFramePr/>
          <p:nvPr/>
        </p:nvGraphicFramePr>
        <p:xfrm>
          <a:off x="4932040" y="1628800"/>
          <a:ext cx="3672408" cy="41044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</p:nvPr>
        </p:nvGraphicFramePr>
        <p:xfrm>
          <a:off x="323528" y="1556792"/>
          <a:ext cx="4176464" cy="46805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Диаграмма 4"/>
          <p:cNvGraphicFramePr/>
          <p:nvPr/>
        </p:nvGraphicFramePr>
        <p:xfrm>
          <a:off x="4499992" y="1628800"/>
          <a:ext cx="4176464" cy="44644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Диаграмма 3"/>
          <p:cNvGraphicFramePr/>
          <p:nvPr/>
        </p:nvGraphicFramePr>
        <p:xfrm>
          <a:off x="467544" y="1340768"/>
          <a:ext cx="4032448" cy="43924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Диаграмма 4"/>
          <p:cNvGraphicFramePr/>
          <p:nvPr/>
        </p:nvGraphicFramePr>
        <p:xfrm>
          <a:off x="4355976" y="1412776"/>
          <a:ext cx="4104456" cy="43924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graphicFrame>
        <p:nvGraphicFramePr>
          <p:cNvPr id="4" name="Диаграмма 3"/>
          <p:cNvGraphicFramePr/>
          <p:nvPr/>
        </p:nvGraphicFramePr>
        <p:xfrm>
          <a:off x="611560" y="908720"/>
          <a:ext cx="3888432" cy="44644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Диаграмма 4"/>
          <p:cNvGraphicFramePr/>
          <p:nvPr/>
        </p:nvGraphicFramePr>
        <p:xfrm>
          <a:off x="4572000" y="1124744"/>
          <a:ext cx="3960440" cy="40008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</p:nvPr>
        </p:nvGraphicFramePr>
        <p:xfrm>
          <a:off x="457200" y="1600200"/>
          <a:ext cx="4042792" cy="46371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Диаграмма 4"/>
          <p:cNvGraphicFramePr/>
          <p:nvPr/>
        </p:nvGraphicFramePr>
        <p:xfrm>
          <a:off x="4572000" y="1628800"/>
          <a:ext cx="4032448" cy="46085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</p:nvPr>
        </p:nvGraphicFramePr>
        <p:xfrm>
          <a:off x="395536" y="1600200"/>
          <a:ext cx="3600400" cy="47091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Диаграмма 4"/>
          <p:cNvGraphicFramePr/>
          <p:nvPr/>
        </p:nvGraphicFramePr>
        <p:xfrm>
          <a:off x="4860032" y="1700808"/>
          <a:ext cx="3672408" cy="46085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</p:nvPr>
        </p:nvGraphicFramePr>
        <p:xfrm>
          <a:off x="457200" y="1600200"/>
          <a:ext cx="375476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Диаграмма 4"/>
          <p:cNvGraphicFramePr/>
          <p:nvPr/>
        </p:nvGraphicFramePr>
        <p:xfrm>
          <a:off x="4788024" y="1700808"/>
          <a:ext cx="3672408" cy="43204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</p:nvPr>
        </p:nvGraphicFramePr>
        <p:xfrm>
          <a:off x="457200" y="1600200"/>
          <a:ext cx="3898776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Диаграмма 4"/>
          <p:cNvGraphicFramePr/>
          <p:nvPr/>
        </p:nvGraphicFramePr>
        <p:xfrm>
          <a:off x="4788024" y="1700808"/>
          <a:ext cx="3806155" cy="398655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b="1" dirty="0" err="1" smtClean="0">
                <a:solidFill>
                  <a:srgbClr val="0070C0"/>
                </a:solidFill>
              </a:rPr>
              <a:t>План</a:t>
            </a:r>
            <a:r>
              <a:rPr lang="en-US" b="1" dirty="0" smtClean="0">
                <a:solidFill>
                  <a:srgbClr val="0070C0"/>
                </a:solidFill>
              </a:rPr>
              <a:t> </a:t>
            </a:r>
            <a:r>
              <a:rPr lang="en-US" b="1" dirty="0" err="1" smtClean="0">
                <a:solidFill>
                  <a:srgbClr val="0070C0"/>
                </a:solidFill>
              </a:rPr>
              <a:t>проведения</a:t>
            </a:r>
            <a:r>
              <a:rPr lang="en-US" b="1" dirty="0" smtClean="0">
                <a:solidFill>
                  <a:srgbClr val="0070C0"/>
                </a:solidFill>
              </a:rPr>
              <a:t> </a:t>
            </a:r>
            <a:r>
              <a:rPr lang="en-US" b="1" dirty="0" err="1" smtClean="0">
                <a:solidFill>
                  <a:srgbClr val="0070C0"/>
                </a:solidFill>
              </a:rPr>
              <a:t>педсовета</a:t>
            </a:r>
            <a:r>
              <a:rPr lang="ru-RU" sz="4000" dirty="0" smtClean="0"/>
              <a:t/>
            </a:r>
            <a:br>
              <a:rPr lang="ru-RU" sz="4000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pPr lvl="1"/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Информационный </a:t>
            </a:r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блок</a:t>
            </a:r>
            <a:endParaRPr lang="ru-RU" sz="2000" dirty="0">
              <a:solidFill>
                <a:schemeClr val="accent1">
                  <a:lumMod val="75000"/>
                </a:schemeClr>
              </a:solidFill>
            </a:endParaRPr>
          </a:p>
          <a:p>
            <a:pPr lvl="1"/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Работа в группах «Плюсы и минусы традиционного урока»</a:t>
            </a:r>
            <a:endParaRPr lang="ru-RU" sz="2000" dirty="0">
              <a:solidFill>
                <a:schemeClr val="accent1">
                  <a:lumMod val="75000"/>
                </a:schemeClr>
              </a:solidFill>
            </a:endParaRPr>
          </a:p>
          <a:p>
            <a:pPr lvl="1"/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Современные педагогические технологии</a:t>
            </a:r>
            <a:endParaRPr lang="ru-RU" sz="2000" dirty="0">
              <a:solidFill>
                <a:schemeClr val="accent1">
                  <a:lumMod val="75000"/>
                </a:schemeClr>
              </a:solidFill>
            </a:endParaRPr>
          </a:p>
          <a:p>
            <a:pPr lvl="1"/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Анкета « Стиль преподавания»</a:t>
            </a:r>
            <a:endParaRPr lang="ru-RU" sz="2000" dirty="0">
              <a:solidFill>
                <a:schemeClr val="accent1">
                  <a:lumMod val="75000"/>
                </a:schemeClr>
              </a:solidFill>
            </a:endParaRPr>
          </a:p>
          <a:p>
            <a:pPr lvl="1"/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Сравнительные результаты анкеты, проведенной среди учащихся  «Учитель и я» </a:t>
            </a:r>
            <a:endParaRPr lang="ru-RU" sz="2000" dirty="0">
              <a:solidFill>
                <a:schemeClr val="accent1">
                  <a:lumMod val="75000"/>
                </a:schemeClr>
              </a:solidFill>
            </a:endParaRPr>
          </a:p>
          <a:p>
            <a:pPr lvl="1"/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 Критерии эффективности современного урока</a:t>
            </a:r>
            <a:endParaRPr lang="ru-RU" sz="2000" dirty="0">
              <a:solidFill>
                <a:schemeClr val="accent1">
                  <a:lumMod val="75000"/>
                </a:schemeClr>
              </a:solidFill>
            </a:endParaRPr>
          </a:p>
          <a:p>
            <a:pPr lvl="1"/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Просмотр презентации  «Суть изменений современного урока с введением Федерального государственного образовательного стандарта»</a:t>
            </a:r>
            <a:endParaRPr lang="ru-RU" sz="2000" dirty="0">
              <a:solidFill>
                <a:schemeClr val="accent1">
                  <a:lumMod val="75000"/>
                </a:schemeClr>
              </a:solidFill>
            </a:endParaRPr>
          </a:p>
          <a:p>
            <a:pPr lvl="1"/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Трудности перехода на ФГОС</a:t>
            </a:r>
            <a:r>
              <a:rPr lang="ru-RU" b="1" dirty="0">
                <a:solidFill>
                  <a:schemeClr val="accent1">
                    <a:lumMod val="75000"/>
                  </a:schemeClr>
                </a:solidFill>
              </a:rPr>
              <a:t>  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(из </a:t>
            </a:r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опыта работы)</a:t>
            </a:r>
            <a:endParaRPr lang="ru-RU" sz="2000" dirty="0">
              <a:solidFill>
                <a:schemeClr val="accent1">
                  <a:lumMod val="75000"/>
                </a:schemeClr>
              </a:solidFill>
            </a:endParaRPr>
          </a:p>
          <a:p>
            <a:pPr lvl="1"/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Планирование современного урока.  Составление технологической карты урока  </a:t>
            </a:r>
            <a:endParaRPr lang="ru-RU" sz="2000" dirty="0">
              <a:solidFill>
                <a:schemeClr val="accent1">
                  <a:lumMod val="75000"/>
                </a:schemeClr>
              </a:solidFill>
            </a:endParaRPr>
          </a:p>
          <a:p>
            <a:pPr lvl="1"/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Рефлексия </a:t>
            </a:r>
            <a:endParaRPr lang="ru-RU" sz="2000" dirty="0">
              <a:solidFill>
                <a:schemeClr val="accent1">
                  <a:lumMod val="75000"/>
                </a:schemeClr>
              </a:solidFill>
            </a:endParaRPr>
          </a:p>
          <a:p>
            <a:pPr lvl="1"/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Подведение итогов педсовета</a:t>
            </a:r>
            <a:endParaRPr lang="ru-RU" sz="2000" dirty="0">
              <a:solidFill>
                <a:schemeClr val="accent1">
                  <a:lumMod val="75000"/>
                </a:schemeClr>
              </a:solidFill>
            </a:endParaRPr>
          </a:p>
          <a:p>
            <a:pPr lvl="1"/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 Решение педсовета</a:t>
            </a:r>
            <a:endParaRPr lang="ru-RU" sz="2000" dirty="0">
              <a:solidFill>
                <a:schemeClr val="accent1">
                  <a:lumMod val="75000"/>
                </a:schemeClr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20688"/>
            <a:ext cx="8229600" cy="79695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b="1" dirty="0" smtClean="0">
                <a:solidFill>
                  <a:srgbClr val="0070C0"/>
                </a:solidFill>
              </a:rPr>
              <a:t/>
            </a:r>
            <a:br>
              <a:rPr lang="ru-RU" sz="3600" b="1" dirty="0" smtClean="0">
                <a:solidFill>
                  <a:srgbClr val="0070C0"/>
                </a:solidFill>
              </a:rPr>
            </a:br>
            <a:r>
              <a:rPr lang="ru-RU" sz="3600" b="1" dirty="0" smtClean="0">
                <a:solidFill>
                  <a:srgbClr val="0070C0"/>
                </a:solidFill>
              </a:rPr>
              <a:t/>
            </a:r>
            <a:br>
              <a:rPr lang="ru-RU" sz="3600" b="1" dirty="0" smtClean="0">
                <a:solidFill>
                  <a:srgbClr val="0070C0"/>
                </a:solidFill>
              </a:rPr>
            </a:br>
            <a:r>
              <a:rPr lang="ru-RU" sz="3600" b="1" dirty="0" smtClean="0">
                <a:solidFill>
                  <a:srgbClr val="0070C0"/>
                </a:solidFill>
              </a:rPr>
              <a:t>Критерии эффективности </a:t>
            </a:r>
            <a:br>
              <a:rPr lang="ru-RU" sz="3600" b="1" dirty="0" smtClean="0">
                <a:solidFill>
                  <a:srgbClr val="0070C0"/>
                </a:solidFill>
              </a:rPr>
            </a:br>
            <a:r>
              <a:rPr lang="ru-RU" sz="3600" b="1" dirty="0" smtClean="0">
                <a:solidFill>
                  <a:srgbClr val="0070C0"/>
                </a:solidFill>
              </a:rPr>
              <a:t>современного урока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179512" y="1340768"/>
            <a:ext cx="8784976" cy="5517232"/>
          </a:xfrm>
        </p:spPr>
        <p:txBody>
          <a:bodyPr>
            <a:normAutofit fontScale="40000" lnSpcReduction="20000"/>
          </a:bodyPr>
          <a:lstStyle/>
          <a:p>
            <a:pPr lvl="0"/>
            <a:r>
              <a:rPr lang="ru-RU" sz="45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Обучение </a:t>
            </a:r>
            <a:r>
              <a:rPr lang="ru-RU" sz="45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через открытие</a:t>
            </a:r>
          </a:p>
          <a:p>
            <a:pPr lvl="0"/>
            <a:r>
              <a:rPr lang="ru-RU" sz="45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Самоопределение обучаемого к выполнению той или иной образовательной деятельности.</a:t>
            </a:r>
          </a:p>
          <a:p>
            <a:pPr lvl="0"/>
            <a:r>
              <a:rPr lang="ru-RU" sz="45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Наличие дискуссий, характеризующихся различными  точками зрения по изучаемым вопросам, сопоставлением их, поиском за счет обсуждения истинной точки зрения.</a:t>
            </a:r>
          </a:p>
          <a:p>
            <a:pPr lvl="0"/>
            <a:r>
              <a:rPr lang="ru-RU" sz="45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Развитие личности</a:t>
            </a:r>
          </a:p>
          <a:p>
            <a:pPr lvl="0"/>
            <a:r>
              <a:rPr lang="ru-RU" sz="45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Способность ученика проектировать предстоящую деятельность, быть ее субъектом</a:t>
            </a:r>
          </a:p>
          <a:p>
            <a:pPr lvl="0"/>
            <a:r>
              <a:rPr lang="ru-RU" sz="45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Демократичность, открытость</a:t>
            </a:r>
          </a:p>
          <a:p>
            <a:pPr lvl="0"/>
            <a:r>
              <a:rPr lang="ru-RU" sz="45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Осознание учеником деятельности: того как, каким способом получен результат, какие при этом встречались затруднения , как они были устранены, и что чувствовал  ученик при этом.</a:t>
            </a:r>
          </a:p>
          <a:p>
            <a:pPr lvl="0"/>
            <a:r>
              <a:rPr lang="ru-RU" sz="45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Моделирование жизненно важных профессиональных затруднений в образовательном пространстве и поиск путей их решения.</a:t>
            </a:r>
          </a:p>
          <a:p>
            <a:pPr lvl="0"/>
            <a:r>
              <a:rPr lang="ru-RU" sz="45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Позволяет ученикам в коллективном поиске приходить к открытию</a:t>
            </a:r>
          </a:p>
          <a:p>
            <a:pPr lvl="0"/>
            <a:r>
              <a:rPr lang="ru-RU" sz="45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Ученик испытывает радость от преодоленной трудности учения, будь то: задача, пример, правило, закон, теорема или  -   выведенное самостоятельно понятие.</a:t>
            </a:r>
          </a:p>
          <a:p>
            <a:pPr lvl="0"/>
            <a:r>
              <a:rPr lang="ru-RU" sz="45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Педагог ведет учащегося по пути субъективного открытия, он управляет проблемно – поисковой или исследовательской деятельностью учащегося.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 algn="ctr"/>
            <a:r>
              <a:rPr lang="ru-RU" b="1" dirty="0">
                <a:solidFill>
                  <a:srgbClr val="0070C0"/>
                </a:solidFill>
              </a:rPr>
              <a:t>Рефлексия</a:t>
            </a:r>
            <a:r>
              <a:rPr lang="ru-RU" b="1" dirty="0"/>
              <a:t>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lvl="0"/>
            <a:r>
              <a:rPr lang="ru-RU" sz="20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большой – для меня это важно и интересно</a:t>
            </a:r>
            <a:r>
              <a:rPr lang="en-US" sz="20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0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…</a:t>
            </a:r>
          </a:p>
          <a:p>
            <a:pPr lvl="0"/>
            <a:r>
              <a:rPr lang="ru-RU" sz="20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указательный - я получил конкретные рекомендации…</a:t>
            </a:r>
          </a:p>
          <a:p>
            <a:pPr lvl="0"/>
            <a:r>
              <a:rPr lang="ru-RU" sz="20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средний - мне было трудно ( не понравилось)…</a:t>
            </a:r>
          </a:p>
          <a:p>
            <a:pPr lvl="0"/>
            <a:r>
              <a:rPr lang="ru-RU" sz="20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безымянный – моя оценка психологической атмосферы…</a:t>
            </a:r>
          </a:p>
          <a:p>
            <a:pPr lvl="0"/>
            <a:r>
              <a:rPr lang="ru-RU" sz="20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мизинец - для меня было недостаточно…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rgbClr val="0070C0"/>
                </a:solidFill>
              </a:rPr>
              <a:t>Цели </a:t>
            </a:r>
            <a:r>
              <a:rPr lang="en-US" b="1" dirty="0" err="1" smtClean="0">
                <a:solidFill>
                  <a:srgbClr val="0070C0"/>
                </a:solidFill>
              </a:rPr>
              <a:t>педсовета</a:t>
            </a:r>
            <a:r>
              <a:rPr lang="ru-RU" sz="4000" dirty="0" smtClean="0">
                <a:solidFill>
                  <a:srgbClr val="0070C0"/>
                </a:solidFill>
              </a:rPr>
              <a:t/>
            </a:r>
            <a:br>
              <a:rPr lang="ru-RU" sz="4000" dirty="0" smtClean="0">
                <a:solidFill>
                  <a:srgbClr val="0070C0"/>
                </a:solidFill>
              </a:rPr>
            </a:b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196752"/>
            <a:ext cx="7467600" cy="5277200"/>
          </a:xfrm>
        </p:spPr>
        <p:txBody>
          <a:bodyPr>
            <a:normAutofit fontScale="92500" lnSpcReduction="20000"/>
          </a:bodyPr>
          <a:lstStyle/>
          <a:p>
            <a:pPr lvl="0"/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Осознание  основных критериев современного урока</a:t>
            </a:r>
          </a:p>
          <a:p>
            <a:pPr lvl="0"/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Повышение интереса педагогов к современным технологиям</a:t>
            </a:r>
          </a:p>
          <a:p>
            <a:pPr lvl="0"/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Осознание необходимости повышения уровня самообразования </a:t>
            </a:r>
          </a:p>
          <a:p>
            <a:pPr lvl="0"/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 Рассмотрение способов моделирования современного урока в контексте профессиональной деятельности учителя, необходимые для реализации ФГОС </a:t>
            </a:r>
          </a:p>
          <a:p>
            <a:pPr lvl="0"/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Рассмотрение основных составляющих современного урока, влияющие на качество обучения учащихся.</a:t>
            </a:r>
          </a:p>
          <a:p>
            <a:pPr lvl="0"/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Повышение мотивации педагогов на применение современных технологий на уроках.</a:t>
            </a:r>
          </a:p>
          <a:p>
            <a:pPr lvl="0"/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Способствовать повышению эффективности взаимодействия учителя и учащихся на уроке</a:t>
            </a:r>
          </a:p>
          <a:p>
            <a:endParaRPr lang="ru-RU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« Урок – это зеркало общей и</a:t>
            </a:r>
            <a:br>
              <a:rPr lang="ru-RU" dirty="0" smtClean="0"/>
            </a:br>
            <a:r>
              <a:rPr lang="ru-RU" dirty="0" smtClean="0"/>
              <a:t>педагогической культуры учителя,</a:t>
            </a:r>
            <a:br>
              <a:rPr lang="ru-RU" dirty="0" smtClean="0"/>
            </a:br>
            <a:r>
              <a:rPr lang="ru-RU" dirty="0" smtClean="0"/>
              <a:t>мерило его интеллектуального богатства,</a:t>
            </a:r>
            <a:br>
              <a:rPr lang="ru-RU" dirty="0" smtClean="0"/>
            </a:br>
            <a:r>
              <a:rPr lang="ru-RU" dirty="0" smtClean="0"/>
              <a:t>показатель его кругозора, эрудиции»</a:t>
            </a:r>
            <a:br>
              <a:rPr lang="ru-RU" dirty="0" smtClean="0"/>
            </a:br>
            <a:r>
              <a:rPr lang="ru-RU" dirty="0" smtClean="0"/>
              <a:t>                       Сухомлинский В.А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800" b="1" dirty="0" smtClean="0">
                <a:solidFill>
                  <a:srgbClr val="0070C0"/>
                </a:solidFill>
              </a:rPr>
              <a:t>Проект </a:t>
            </a:r>
            <a:r>
              <a:rPr lang="ru-RU" sz="2800" b="1" dirty="0">
                <a:solidFill>
                  <a:srgbClr val="0070C0"/>
                </a:solidFill>
              </a:rPr>
              <a:t>национальной образовательной инициативы “Наша новая школа”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514350" indent="-514350">
              <a:buAutoNum type="arabicPeriod"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Обновление</a:t>
            </a:r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 образовательных 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стандартов</a:t>
            </a:r>
          </a:p>
          <a:p>
            <a:pPr marL="514350" indent="-514350">
              <a:buNone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2. Система поддержки талантливых детей</a:t>
            </a:r>
          </a:p>
          <a:p>
            <a:pPr marL="514350" indent="-514350">
              <a:buNone/>
            </a:pPr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3. Развитие учительского потенциала</a:t>
            </a:r>
            <a:endParaRPr lang="ru-RU" dirty="0" smtClean="0">
              <a:solidFill>
                <a:schemeClr val="accent1">
                  <a:lumMod val="75000"/>
                </a:schemeClr>
              </a:solidFill>
            </a:endParaRPr>
          </a:p>
          <a:p>
            <a:pPr>
              <a:buNone/>
            </a:pPr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4. Современная школьная 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инфраструктура</a:t>
            </a:r>
          </a:p>
          <a:p>
            <a:pPr>
              <a:buNone/>
            </a:pPr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5. Здоровье 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школьника</a:t>
            </a:r>
          </a:p>
          <a:p>
            <a:pPr>
              <a:buNone/>
            </a:pP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  <a:p>
            <a:pPr algn="ctr">
              <a:buNone/>
            </a:pPr>
            <a:r>
              <a:rPr lang="ru-RU" i="1" dirty="0">
                <a:solidFill>
                  <a:schemeClr val="accent1">
                    <a:lumMod val="75000"/>
                  </a:schemeClr>
                </a:solidFill>
              </a:rPr>
              <a:t>Модернизация системы образования</a:t>
            </a:r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 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>
                <a:solidFill>
                  <a:srgbClr val="0070C0"/>
                </a:solidFill>
              </a:rPr>
              <a:t>«Плюсы и минусы </a:t>
            </a:r>
            <a:r>
              <a:rPr lang="ru-RU" b="1" dirty="0" smtClean="0">
                <a:solidFill>
                  <a:srgbClr val="0070C0"/>
                </a:solidFill>
              </a:rPr>
              <a:t/>
            </a:r>
            <a:br>
              <a:rPr lang="ru-RU" b="1" dirty="0" smtClean="0">
                <a:solidFill>
                  <a:srgbClr val="0070C0"/>
                </a:solidFill>
              </a:rPr>
            </a:br>
            <a:r>
              <a:rPr lang="ru-RU" b="1" dirty="0" smtClean="0">
                <a:solidFill>
                  <a:srgbClr val="0070C0"/>
                </a:solidFill>
              </a:rPr>
              <a:t>традиционного </a:t>
            </a:r>
            <a:r>
              <a:rPr lang="ru-RU" b="1" dirty="0">
                <a:solidFill>
                  <a:srgbClr val="0070C0"/>
                </a:solidFill>
              </a:rPr>
              <a:t>урока»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2564904"/>
            <a:ext cx="8229600" cy="3561259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9600" dirty="0" smtClean="0"/>
              <a:t>     </a:t>
            </a:r>
            <a:r>
              <a:rPr lang="ru-RU" sz="15000" dirty="0" smtClean="0">
                <a:solidFill>
                  <a:srgbClr val="F50B75"/>
                </a:solidFill>
              </a:rPr>
              <a:t>? ? ?</a:t>
            </a:r>
            <a:endParaRPr lang="ru-RU" sz="15000" dirty="0">
              <a:solidFill>
                <a:srgbClr val="F50B75"/>
              </a:solidFill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188640"/>
            <a:ext cx="8712968" cy="6552727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 flipV="1">
            <a:off x="10044608" y="5445224"/>
            <a:ext cx="72008" cy="72008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251520" y="188639"/>
          <a:ext cx="8640960" cy="674309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20480"/>
                <a:gridCol w="4320480"/>
              </a:tblGrid>
              <a:tr h="447533">
                <a:tc>
                  <a:txBody>
                    <a:bodyPr/>
                    <a:lstStyle/>
                    <a:p>
                      <a:pPr algn="ctr"/>
                      <a:r>
                        <a:rPr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«Защитники»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«Нападающие»</a:t>
                      </a:r>
                      <a:endParaRPr lang="ru-RU" dirty="0"/>
                    </a:p>
                  </a:txBody>
                  <a:tcPr/>
                </a:tc>
              </a:tr>
              <a:tr h="1454483">
                <a:tc>
                  <a:txBody>
                    <a:bodyPr/>
                    <a:lstStyle/>
                    <a:p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Меняющиеся времена не могут изменить лучшее в уроке. То, что накапливалось веками, остается ценным всегда. Нельзя обойтись без прочных, глубоких знаний. Нельзя обойтись без привычки к дисциплине и порядку на традиционном уроке.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600" kern="1200" dirty="0" smtClean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Очень высокая утомляемость учителя, особенно на последних уроках, т.к. большую часть урока проводит сам учитель.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09504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dirty="0" smtClean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Всю </a:t>
                      </a:r>
                      <a:r>
                        <a:rPr lang="ru-RU" sz="16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жизнь проводили традиционные уроки и вырастили нормальных учеников.</a:t>
                      </a:r>
                      <a:endParaRPr lang="ru-RU" sz="16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Надоедает одно и то же, жалко «сильных учеников», т.к. «низкий» уровень подтягиваем до «среднего», а с «сильными» работать некогда.</a:t>
                      </a:r>
                      <a:endParaRPr lang="ru-RU" sz="16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109504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Организация традиционного урока проста, привычна, хорошо известна и отработана до мелочей.</a:t>
                      </a:r>
                      <a:endParaRPr lang="ru-RU" sz="16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Скука на уроке снижает мотивацию к учению, снижается интерес к предмету, снижается успеваемость.</a:t>
                      </a:r>
                      <a:endParaRPr lang="ru-RU" sz="16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84188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Меньше тратиться времени при подготовке к уроку, т.к. готовится чаще всего учитель.</a:t>
                      </a:r>
                      <a:endParaRPr lang="ru-RU" sz="16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Репродуктивные методы преподавания не отвечают современным требованиям общества</a:t>
                      </a:r>
                      <a:endParaRPr lang="ru-RU" sz="16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451696">
                <a:tc>
                  <a:txBody>
                    <a:bodyPr/>
                    <a:lstStyle/>
                    <a:p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Недовольство родителей преподаванием в школе.</a:t>
                      </a:r>
                      <a:endParaRPr lang="ru-RU" sz="16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1095042">
                <a:tc>
                  <a:txBody>
                    <a:bodyPr/>
                    <a:lstStyle/>
                    <a:p>
                      <a:endParaRPr lang="ru-RU" sz="16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Учащиеся не отвечают современным требованиям, им труднее найти себя в жизни, они не умеют учиться и не умеют брать на себя ответственность.</a:t>
                      </a:r>
                      <a:endParaRPr lang="ru-RU" sz="16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548680"/>
            <a:ext cx="7772400" cy="1224136"/>
          </a:xfrm>
        </p:spPr>
        <p:txBody>
          <a:bodyPr>
            <a:normAutofit fontScale="90000"/>
          </a:bodyPr>
          <a:lstStyle/>
          <a:p>
            <a:pPr lvl="0"/>
            <a:r>
              <a:rPr lang="ru-RU" b="1" dirty="0">
                <a:solidFill>
                  <a:srgbClr val="0070C0"/>
                </a:solidFill>
              </a:rPr>
              <a:t>Современные педагогические технологии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27584" y="1484784"/>
            <a:ext cx="7560840" cy="4968552"/>
          </a:xfrm>
        </p:spPr>
        <p:txBody>
          <a:bodyPr>
            <a:normAutofit/>
          </a:bodyPr>
          <a:lstStyle/>
          <a:p>
            <a:r>
              <a:rPr lang="ru-RU" dirty="0">
                <a:solidFill>
                  <a:schemeClr val="tx1"/>
                </a:solidFill>
              </a:rPr>
              <a:t> </a:t>
            </a:r>
          </a:p>
          <a:p>
            <a:pPr lvl="0" algn="l">
              <a:buFont typeface="Wingdings" pitchFamily="2" charset="2"/>
              <a:buChar char="v"/>
            </a:pPr>
            <a:r>
              <a:rPr lang="ru-RU" dirty="0">
                <a:solidFill>
                  <a:srgbClr val="0070C0"/>
                </a:solidFill>
              </a:rPr>
              <a:t>Технология исследовательского обучения</a:t>
            </a:r>
          </a:p>
          <a:p>
            <a:pPr lvl="0" algn="l">
              <a:buFont typeface="Wingdings" pitchFamily="2" charset="2"/>
              <a:buChar char="v"/>
            </a:pPr>
            <a:r>
              <a:rPr lang="ru-RU" dirty="0" smtClean="0">
                <a:solidFill>
                  <a:srgbClr val="0070C0"/>
                </a:solidFill>
              </a:rPr>
              <a:t>Использование </a:t>
            </a:r>
            <a:r>
              <a:rPr lang="ru-RU" dirty="0">
                <a:solidFill>
                  <a:srgbClr val="0070C0"/>
                </a:solidFill>
              </a:rPr>
              <a:t>проектной методики </a:t>
            </a:r>
          </a:p>
          <a:p>
            <a:pPr lvl="0" algn="l">
              <a:buFont typeface="Wingdings" pitchFamily="2" charset="2"/>
              <a:buChar char="v"/>
            </a:pPr>
            <a:r>
              <a:rPr lang="ru-RU" dirty="0">
                <a:solidFill>
                  <a:srgbClr val="0070C0"/>
                </a:solidFill>
              </a:rPr>
              <a:t>Технология развития критического мышления </a:t>
            </a:r>
          </a:p>
          <a:p>
            <a:pPr lvl="0" algn="l">
              <a:buFont typeface="Wingdings" pitchFamily="2" charset="2"/>
              <a:buChar char="v"/>
            </a:pPr>
            <a:r>
              <a:rPr lang="ru-RU" dirty="0">
                <a:solidFill>
                  <a:srgbClr val="0070C0"/>
                </a:solidFill>
              </a:rPr>
              <a:t>Применение ИКТ </a:t>
            </a:r>
          </a:p>
          <a:p>
            <a:pPr lvl="0" algn="l">
              <a:buFont typeface="Wingdings" pitchFamily="2" charset="2"/>
              <a:buChar char="v"/>
            </a:pPr>
            <a:r>
              <a:rPr lang="ru-RU" dirty="0">
                <a:solidFill>
                  <a:srgbClr val="0070C0"/>
                </a:solidFill>
              </a:rPr>
              <a:t>Проблемное обучение</a:t>
            </a:r>
          </a:p>
          <a:p>
            <a:pPr lvl="0" algn="l">
              <a:buFont typeface="Wingdings" pitchFamily="2" charset="2"/>
              <a:buChar char="v"/>
            </a:pPr>
            <a:r>
              <a:rPr lang="ru-RU" dirty="0" err="1">
                <a:solidFill>
                  <a:srgbClr val="0070C0"/>
                </a:solidFill>
              </a:rPr>
              <a:t>Разноуровневое</a:t>
            </a:r>
            <a:r>
              <a:rPr lang="ru-RU" dirty="0">
                <a:solidFill>
                  <a:srgbClr val="0070C0"/>
                </a:solidFill>
              </a:rPr>
              <a:t> обучение </a:t>
            </a:r>
          </a:p>
          <a:p>
            <a:pPr lvl="0" algn="l">
              <a:buFont typeface="Wingdings" pitchFamily="2" charset="2"/>
              <a:buChar char="v"/>
            </a:pPr>
            <a:r>
              <a:rPr lang="ru-RU" dirty="0">
                <a:solidFill>
                  <a:srgbClr val="0070C0"/>
                </a:solidFill>
              </a:rPr>
              <a:t>Технология использования в обучении игровых методов: </a:t>
            </a:r>
            <a:r>
              <a:rPr lang="ru-RU" dirty="0" smtClean="0">
                <a:solidFill>
                  <a:srgbClr val="0070C0"/>
                </a:solidFill>
              </a:rPr>
              <a:t>  </a:t>
            </a:r>
          </a:p>
          <a:p>
            <a:pPr lvl="0" algn="l"/>
            <a:r>
              <a:rPr lang="ru-RU" dirty="0">
                <a:solidFill>
                  <a:srgbClr val="0070C0"/>
                </a:solidFill>
              </a:rPr>
              <a:t> </a:t>
            </a:r>
            <a:r>
              <a:rPr lang="ru-RU" dirty="0" smtClean="0">
                <a:solidFill>
                  <a:srgbClr val="0070C0"/>
                </a:solidFill>
              </a:rPr>
              <a:t>   ролевых</a:t>
            </a:r>
            <a:r>
              <a:rPr lang="ru-RU" dirty="0">
                <a:solidFill>
                  <a:srgbClr val="0070C0"/>
                </a:solidFill>
              </a:rPr>
              <a:t>, деловых, и других видов обучающих игр</a:t>
            </a:r>
          </a:p>
          <a:p>
            <a:pPr lvl="0" algn="l">
              <a:buFont typeface="Wingdings" pitchFamily="2" charset="2"/>
              <a:buChar char="v"/>
            </a:pPr>
            <a:r>
              <a:rPr lang="ru-RU" dirty="0">
                <a:solidFill>
                  <a:srgbClr val="0070C0"/>
                </a:solidFill>
              </a:rPr>
              <a:t>Обучение в сотрудничестве (командная, групповая работа)</a:t>
            </a:r>
          </a:p>
          <a:p>
            <a:pPr lvl="0" algn="l">
              <a:buFont typeface="Wingdings" pitchFamily="2" charset="2"/>
              <a:buChar char="v"/>
            </a:pPr>
            <a:r>
              <a:rPr lang="ru-RU" dirty="0" err="1">
                <a:solidFill>
                  <a:srgbClr val="0070C0"/>
                </a:solidFill>
              </a:rPr>
              <a:t>Здоровьесберегающие</a:t>
            </a:r>
            <a:r>
              <a:rPr lang="ru-RU" dirty="0">
                <a:solidFill>
                  <a:srgbClr val="0070C0"/>
                </a:solidFill>
              </a:rPr>
              <a:t> технологии</a:t>
            </a:r>
          </a:p>
          <a:p>
            <a:pPr lvl="0" algn="l">
              <a:buFont typeface="Wingdings" pitchFamily="2" charset="2"/>
              <a:buChar char="v"/>
            </a:pPr>
            <a:r>
              <a:rPr lang="ru-RU" dirty="0">
                <a:solidFill>
                  <a:srgbClr val="0070C0"/>
                </a:solidFill>
              </a:rPr>
              <a:t>Система инновационной оценки «</a:t>
            </a:r>
            <a:r>
              <a:rPr lang="ru-RU" dirty="0" err="1">
                <a:solidFill>
                  <a:srgbClr val="0070C0"/>
                </a:solidFill>
              </a:rPr>
              <a:t>портфолио</a:t>
            </a:r>
            <a:r>
              <a:rPr lang="ru-RU" dirty="0" smtClean="0">
                <a:solidFill>
                  <a:srgbClr val="0070C0"/>
                </a:solidFill>
              </a:rPr>
              <a:t>»    и т.д.</a:t>
            </a:r>
            <a:endParaRPr lang="ru-RU" dirty="0">
              <a:solidFill>
                <a:srgbClr val="0070C0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81</TotalTime>
  <Words>401</Words>
  <Application>Microsoft Office PowerPoint</Application>
  <PresentationFormat>Экран (4:3)</PresentationFormat>
  <Paragraphs>102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Эркер</vt:lpstr>
      <vt:lpstr>        ПЕДСОВЕТ  «Современные подходы к преподаванию в условиях введения и реализации  ФГОС ООО»  </vt:lpstr>
      <vt:lpstr>План проведения педсовета </vt:lpstr>
      <vt:lpstr>Цели педсовета </vt:lpstr>
      <vt:lpstr>Слайд 4</vt:lpstr>
      <vt:lpstr>« Урок – это зеркало общей и педагогической культуры учителя, мерило его интеллектуального богатства, показатель его кругозора, эрудиции»                        Сухомлинский В.А</vt:lpstr>
      <vt:lpstr>Проект национальной образовательной инициативы “Наша новая школа”</vt:lpstr>
      <vt:lpstr>«Плюсы и минусы  традиционного урока»</vt:lpstr>
      <vt:lpstr>Слайд 8</vt:lpstr>
      <vt:lpstr>Современные педагогические технологии </vt:lpstr>
      <vt:lpstr>Сравнительные результаты анкетирования учащихся  «Я и учитель» 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  Критерии эффективности  современного урока </vt:lpstr>
      <vt:lpstr>Рефлексия  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ПЕДСОВЕТ  «Современные подходы к преподаванию в условиях введения и реализации ФГОС ООО»  2012 – 2013 уч. год</dc:title>
  <dc:creator>User</dc:creator>
  <cp:lastModifiedBy>Пользователь Windows</cp:lastModifiedBy>
  <cp:revision>10</cp:revision>
  <dcterms:created xsi:type="dcterms:W3CDTF">2012-11-06T19:22:48Z</dcterms:created>
  <dcterms:modified xsi:type="dcterms:W3CDTF">2013-04-10T04:05:45Z</dcterms:modified>
</cp:coreProperties>
</file>