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7"/>
  </p:notesMasterIdLst>
  <p:sldIdLst>
    <p:sldId id="266" r:id="rId2"/>
    <p:sldId id="276" r:id="rId3"/>
    <p:sldId id="275" r:id="rId4"/>
    <p:sldId id="262" r:id="rId5"/>
    <p:sldId id="274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6600"/>
    <a:srgbClr val="FF3300"/>
    <a:srgbClr val="00FFFF"/>
    <a:srgbClr val="6600CC"/>
    <a:srgbClr val="0000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74" autoAdjust="0"/>
    <p:restoredTop sz="94662" autoAdjust="0"/>
  </p:normalViewPr>
  <p:slideViewPr>
    <p:cSldViewPr>
      <p:cViewPr varScale="1">
        <p:scale>
          <a:sx n="52" d="100"/>
          <a:sy n="52" d="100"/>
        </p:scale>
        <p:origin x="-107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044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096986-9A95-4214-8CB7-9AA07D1E0A1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03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8C6EBC-8F09-4C10-B27E-74D7BD2D1F77}" type="slidenum">
              <a:rPr lang="ru-RU"/>
              <a:pPr/>
              <a:t>1</a:t>
            </a:fld>
            <a:endParaRPr lang="ru-RU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330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933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9332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933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3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3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3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3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3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3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934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934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4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9363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936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6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7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7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7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7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7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7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7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7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7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7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8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9381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938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8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8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8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8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8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8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9389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939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9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9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9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939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9939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9939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939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939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D4CE41B-1C14-4E2C-9332-A554F50CC9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94" grpId="0"/>
      <p:bldP spid="9939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3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93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2008C-5239-4044-86DF-C55951DA9E9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695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5A921-1BB4-4529-9EEF-151975A00BC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066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8E08EF-8A08-43F6-8637-5EEB0964714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7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5CCC8-63C2-4171-AC6F-06770D4670C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87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6CD6A-3B99-47E4-A17C-61504F1FA0B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5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A6E07-F04C-448F-8FA3-0C379550EAD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25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F33E8-CB14-4609-9972-D603D00B61E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46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9210E-12BA-4212-AF93-7E3B3BE5A82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439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20B6D-4017-45A7-AFBB-ECB3906EE1A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805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DE991-ECB5-439B-9D78-426011CD8E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598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6C5B8-1104-446B-97FF-6EFFF11DE6C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64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830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9830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8309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9831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1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832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9832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2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3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834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9834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4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4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4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4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4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4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4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4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5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5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5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5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5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5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5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5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9835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9835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6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6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6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6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6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36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8366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9836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36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36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837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837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837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837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837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837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519D48C-9791-40FF-915F-A53AB9A7034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71" grpId="0"/>
      <p:bldP spid="9837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3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837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3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837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3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837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3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837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3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9837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2895600"/>
          </a:xfrm>
        </p:spPr>
        <p:txBody>
          <a:bodyPr/>
          <a:lstStyle/>
          <a:p>
            <a:r>
              <a:rPr lang="ru-RU" b="1"/>
              <a:t>Закаливание организма ребёнка посредством упражнений и игр </a:t>
            </a:r>
            <a:br>
              <a:rPr lang="ru-RU" b="1"/>
            </a:br>
            <a:r>
              <a:rPr lang="ru-RU" b="1"/>
              <a:t>на воде</a:t>
            </a:r>
            <a:r>
              <a:rPr lang="ru-RU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549650"/>
            <a:ext cx="8229600" cy="3155950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ru-RU" sz="2800"/>
              <a:t>                                    Павлоцкая Наталья</a:t>
            </a:r>
          </a:p>
          <a:p>
            <a:pPr algn="r">
              <a:buFont typeface="Wingdings" pitchFamily="2" charset="2"/>
              <a:buNone/>
            </a:pPr>
            <a:r>
              <a:rPr lang="ru-RU" sz="2800"/>
              <a:t>                                    Александровна,</a:t>
            </a:r>
          </a:p>
          <a:p>
            <a:pPr algn="r">
              <a:buFont typeface="Wingdings" pitchFamily="2" charset="2"/>
              <a:buNone/>
            </a:pPr>
            <a:r>
              <a:rPr lang="ru-RU" sz="2800"/>
              <a:t>                                    инструктора по                                                                                                                                                          </a:t>
            </a:r>
          </a:p>
          <a:p>
            <a:pPr algn="r">
              <a:buFont typeface="Wingdings" pitchFamily="2" charset="2"/>
              <a:buNone/>
            </a:pPr>
            <a:r>
              <a:rPr lang="ru-RU" sz="2800"/>
              <a:t>                                   физической культуре</a:t>
            </a:r>
          </a:p>
          <a:p>
            <a:pPr algn="r">
              <a:buFont typeface="Wingdings" pitchFamily="2" charset="2"/>
              <a:buNone/>
            </a:pPr>
            <a:r>
              <a:rPr lang="ru-RU" sz="2800"/>
              <a:t>МДОУ детский сад №63</a:t>
            </a:r>
          </a:p>
          <a:p>
            <a:pPr algn="r">
              <a:buFont typeface="Wingdings" pitchFamily="2" charset="2"/>
              <a:buNone/>
            </a:pPr>
            <a:r>
              <a:rPr lang="ru-RU" sz="2800"/>
              <a:t>«Машенька»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259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038600"/>
            <a:ext cx="23622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2362200" cy="169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786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-304800"/>
            <a:ext cx="8229600" cy="125412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533400"/>
            <a:ext cx="8458200" cy="5791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</a:rPr>
              <a:t>      Основной целью</a:t>
            </a:r>
            <a:r>
              <a:rPr lang="ru-RU" sz="2400" b="1"/>
              <a:t> </a:t>
            </a:r>
            <a:r>
              <a:rPr lang="ru-RU" sz="2400"/>
              <a:t>работы является всестороннее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развитие ребенка, обучение его плаванию при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использовании игровых методов и приёмов для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эффективного закаливания организма.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Для достижения данной цели определены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следующие </a:t>
            </a:r>
            <a:r>
              <a:rPr lang="ru-RU" sz="2400">
                <a:solidFill>
                  <a:srgbClr val="0000FF"/>
                </a:solidFill>
              </a:rPr>
              <a:t>задачи:</a:t>
            </a:r>
          </a:p>
          <a:p>
            <a:pPr>
              <a:lnSpc>
                <a:spcPct val="90000"/>
              </a:lnSpc>
            </a:pPr>
            <a:r>
              <a:rPr lang="ru-RU" sz="2400"/>
              <a:t>  изготовление и создание системы  игровых форм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 работы;</a:t>
            </a:r>
          </a:p>
          <a:p>
            <a:pPr>
              <a:lnSpc>
                <a:spcPct val="90000"/>
              </a:lnSpc>
            </a:pPr>
            <a:r>
              <a:rPr lang="ru-RU" sz="2400"/>
              <a:t>  применение игр и упражнений на занятиях по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плаванию;</a:t>
            </a:r>
          </a:p>
          <a:p>
            <a:pPr>
              <a:lnSpc>
                <a:spcPct val="90000"/>
              </a:lnSpc>
            </a:pPr>
            <a:r>
              <a:rPr lang="ru-RU" sz="2400"/>
              <a:t>  создание практического материала для работы по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обучению детей плаванию и закаливанию детского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организма. </a:t>
            </a:r>
          </a:p>
          <a:p>
            <a:pPr>
              <a:lnSpc>
                <a:spcPct val="90000"/>
              </a:lnSpc>
            </a:pPr>
            <a:endParaRPr lang="ru-RU" sz="240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0905969"/>
      </p:ext>
    </p:extLst>
  </p:cSld>
  <p:clrMapOvr>
    <a:masterClrMapping/>
  </p:clrMapOvr>
  <p:transition advTm="1776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52400"/>
            <a:ext cx="8229600" cy="125413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/>
              <a:t>Следует отметить, что </a:t>
            </a:r>
            <a:r>
              <a:rPr lang="ru-RU">
                <a:solidFill>
                  <a:srgbClr val="0000FF"/>
                </a:solidFill>
              </a:rPr>
              <a:t>уровень заболеваемости</a:t>
            </a:r>
            <a:r>
              <a:rPr lang="ru-RU"/>
              <a:t> в детском саду один из самых низких в городе – </a:t>
            </a:r>
            <a:r>
              <a:rPr lang="ru-RU">
                <a:solidFill>
                  <a:srgbClr val="FF3300"/>
                </a:solidFill>
              </a:rPr>
              <a:t>5.7%,</a:t>
            </a:r>
            <a:r>
              <a:rPr lang="ru-RU"/>
              <a:t>  а посещаемость детьми составляет </a:t>
            </a:r>
            <a:r>
              <a:rPr lang="ru-RU">
                <a:solidFill>
                  <a:srgbClr val="FF3300"/>
                </a:solidFill>
              </a:rPr>
              <a:t>97%.</a:t>
            </a:r>
            <a:r>
              <a:rPr lang="ru-RU"/>
              <a:t> Эти показатели являются результатом продуманной системы работы, направленной на укрепление здоровья, их  полноценное физическое развитие.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3643536"/>
      </p:ext>
    </p:extLst>
  </p:cSld>
  <p:clrMapOvr>
    <a:masterClrMapping/>
  </p:clrMapOvr>
  <p:transition advTm="201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76600" y="533400"/>
            <a:ext cx="5867400" cy="1703388"/>
          </a:xfrm>
        </p:spPr>
        <p:txBody>
          <a:bodyPr/>
          <a:lstStyle/>
          <a:p>
            <a:pPr algn="r"/>
            <a:r>
              <a:rPr lang="ru-RU" sz="2800">
                <a:solidFill>
                  <a:srgbClr val="0000FF"/>
                </a:solidFill>
              </a:rPr>
              <a:t>На воде держусь я смело</a:t>
            </a:r>
            <a:br>
              <a:rPr lang="ru-RU" sz="2800">
                <a:solidFill>
                  <a:srgbClr val="0000FF"/>
                </a:solidFill>
              </a:rPr>
            </a:br>
            <a:r>
              <a:rPr lang="ru-RU" sz="2800">
                <a:solidFill>
                  <a:srgbClr val="0000FF"/>
                </a:solidFill>
              </a:rPr>
              <a:t>Плаванье такое дело</a:t>
            </a:r>
            <a:br>
              <a:rPr lang="ru-RU" sz="2800">
                <a:solidFill>
                  <a:srgbClr val="0000FF"/>
                </a:solidFill>
              </a:rPr>
            </a:br>
            <a:r>
              <a:rPr lang="ru-RU" sz="2800">
                <a:solidFill>
                  <a:srgbClr val="0000FF"/>
                </a:solidFill>
              </a:rPr>
              <a:t>Тренируйся больше всех</a:t>
            </a:r>
            <a:br>
              <a:rPr lang="ru-RU" sz="2800">
                <a:solidFill>
                  <a:srgbClr val="0000FF"/>
                </a:solidFill>
              </a:rPr>
            </a:br>
            <a:r>
              <a:rPr lang="ru-RU" sz="2800">
                <a:solidFill>
                  <a:srgbClr val="0000FF"/>
                </a:solidFill>
              </a:rPr>
              <a:t>В спорте ждёт тебя успех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3352800"/>
            <a:ext cx="5562600" cy="2438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>
                <a:solidFill>
                  <a:srgbClr val="6600CC"/>
                </a:solidFill>
              </a:rPr>
              <a:t>И в мороз и в холод лютый</a:t>
            </a:r>
          </a:p>
          <a:p>
            <a:pPr algn="ctr">
              <a:buFont typeface="Wingdings" pitchFamily="2" charset="2"/>
              <a:buNone/>
            </a:pPr>
            <a:r>
              <a:rPr lang="ru-RU" sz="2800">
                <a:solidFill>
                  <a:srgbClr val="6600CC"/>
                </a:solidFill>
              </a:rPr>
              <a:t>Плавать учимся всегда</a:t>
            </a:r>
          </a:p>
          <a:p>
            <a:pPr algn="ctr">
              <a:buFont typeface="Wingdings" pitchFamily="2" charset="2"/>
              <a:buNone/>
            </a:pPr>
            <a:r>
              <a:rPr lang="ru-RU" sz="2800">
                <a:solidFill>
                  <a:srgbClr val="6600CC"/>
                </a:solidFill>
              </a:rPr>
              <a:t>И у нас всегда в бассейне</a:t>
            </a:r>
          </a:p>
          <a:p>
            <a:pPr algn="ctr">
              <a:buFont typeface="Wingdings" pitchFamily="2" charset="2"/>
              <a:buNone/>
            </a:pPr>
            <a:r>
              <a:rPr lang="ru-RU" sz="2800">
                <a:solidFill>
                  <a:srgbClr val="6600CC"/>
                </a:solidFill>
              </a:rPr>
              <a:t>Очень тёплая вода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09600"/>
            <a:ext cx="297180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86200"/>
            <a:ext cx="2819400" cy="214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68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0"/>
            <a:ext cx="8229600" cy="277813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"/>
            <a:ext cx="82296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>
                <a:solidFill>
                  <a:srgbClr val="00FFFF"/>
                </a:solidFill>
              </a:rPr>
              <a:t>Плаванье</a:t>
            </a:r>
            <a:r>
              <a:rPr lang="ru-RU">
                <a:solidFill>
                  <a:srgbClr val="00FFFF"/>
                </a:solidFill>
              </a:rPr>
              <a:t> – это здоровье!</a:t>
            </a:r>
          </a:p>
          <a:p>
            <a:pPr algn="ctr">
              <a:buFont typeface="Wingdings" pitchFamily="2" charset="2"/>
              <a:buNone/>
            </a:pPr>
            <a:r>
              <a:rPr lang="ru-RU" sz="3600">
                <a:solidFill>
                  <a:srgbClr val="00FFFF"/>
                </a:solidFill>
              </a:rPr>
              <a:t>Плавать</a:t>
            </a:r>
            <a:r>
              <a:rPr lang="ru-RU">
                <a:solidFill>
                  <a:srgbClr val="00FFFF"/>
                </a:solidFill>
              </a:rPr>
              <a:t> – значит оздоровляться!</a:t>
            </a:r>
          </a:p>
          <a:p>
            <a:pPr algn="ctr">
              <a:buFont typeface="Wingdings" pitchFamily="2" charset="2"/>
              <a:buNone/>
            </a:pPr>
            <a:r>
              <a:rPr lang="ru-RU" sz="3600">
                <a:solidFill>
                  <a:srgbClr val="00FFFF"/>
                </a:solidFill>
              </a:rPr>
              <a:t>Добро</a:t>
            </a:r>
            <a:r>
              <a:rPr lang="ru-RU">
                <a:solidFill>
                  <a:srgbClr val="00FFFF"/>
                </a:solidFill>
              </a:rPr>
              <a:t> пожаловать в наш любимый бассейн!</a:t>
            </a:r>
          </a:p>
          <a:p>
            <a:pPr algn="ctr">
              <a:buFont typeface="Wingdings" pitchFamily="2" charset="2"/>
              <a:buNone/>
            </a:pPr>
            <a:r>
              <a:rPr lang="ru-RU" sz="3600">
                <a:solidFill>
                  <a:srgbClr val="00FFFF"/>
                </a:solidFill>
              </a:rPr>
              <a:t>«Дельфин и русалка»</a:t>
            </a:r>
          </a:p>
          <a:p>
            <a:pPr>
              <a:buFont typeface="Wingdings" pitchFamily="2" charset="2"/>
              <a:buNone/>
            </a:pPr>
            <a:endParaRPr lang="ru-RU" sz="3600">
              <a:solidFill>
                <a:srgbClr val="00FFFF"/>
              </a:solidFill>
            </a:endParaRPr>
          </a:p>
        </p:txBody>
      </p:sp>
      <p:pic>
        <p:nvPicPr>
          <p:cNvPr id="1024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657600"/>
            <a:ext cx="5105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advTm="1064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2" grpId="0"/>
      <p:bldP spid="10240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5|1.5|1.2|1.2|1.2|1.1|1.1|0.8|1|1.1|1.3|0.9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4|1.8|2.3"/>
</p:tagLst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201</TotalTime>
  <Words>190</Words>
  <Application>Microsoft Office PowerPoint</Application>
  <PresentationFormat>Экран (4:3)</PresentationFormat>
  <Paragraphs>31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Круги</vt:lpstr>
      <vt:lpstr>Закаливание организма ребёнка посредством упражнений и игр  на воде </vt:lpstr>
      <vt:lpstr>Презентация PowerPoint</vt:lpstr>
      <vt:lpstr>Презентация PowerPoint</vt:lpstr>
      <vt:lpstr>На воде держусь я смело Плаванье такое дело Тренируйся больше всех В спорте ждёт тебя успех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18</cp:revision>
  <cp:lastPrinted>1601-01-01T00:00:00Z</cp:lastPrinted>
  <dcterms:created xsi:type="dcterms:W3CDTF">1601-01-01T00:00:00Z</dcterms:created>
  <dcterms:modified xsi:type="dcterms:W3CDTF">2013-04-10T19:33:39Z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