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7" r:id="rId11"/>
    <p:sldId id="268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87" d="100"/>
          <a:sy n="87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066655-55D3-4677-819F-52B40FE098E7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DF9B2E-D2BA-4487-804A-3DFC2AB33031}">
      <dgm:prSet phldrT="[Текст]" custT="1"/>
      <dgm:spPr/>
      <dgm:t>
        <a:bodyPr/>
        <a:lstStyle/>
        <a:p>
          <a:r>
            <a:rPr lang="ru-RU" sz="3200" dirty="0" smtClean="0"/>
            <a:t>Дети</a:t>
          </a:r>
        </a:p>
        <a:p>
          <a:r>
            <a:rPr lang="ru-RU" sz="2300" dirty="0" smtClean="0"/>
            <a:t> развиваются </a:t>
          </a:r>
        </a:p>
        <a:p>
          <a:r>
            <a:rPr lang="ru-RU" sz="3200" dirty="0" smtClean="0"/>
            <a:t>всесторонне</a:t>
          </a:r>
          <a:endParaRPr lang="ru-RU" sz="3200" dirty="0"/>
        </a:p>
      </dgm:t>
    </dgm:pt>
    <dgm:pt modelId="{26EDFD19-9956-4E58-B495-DE5C4E4A5469}" type="parTrans" cxnId="{5B2D2883-3F19-48B4-A321-8D95E48DB8B8}">
      <dgm:prSet/>
      <dgm:spPr/>
      <dgm:t>
        <a:bodyPr/>
        <a:lstStyle/>
        <a:p>
          <a:endParaRPr lang="ru-RU"/>
        </a:p>
      </dgm:t>
    </dgm:pt>
    <dgm:pt modelId="{11840CF7-90D8-4809-96A5-103E8027A8A4}" type="sibTrans" cxnId="{5B2D2883-3F19-48B4-A321-8D95E48DB8B8}">
      <dgm:prSet/>
      <dgm:spPr/>
      <dgm:t>
        <a:bodyPr/>
        <a:lstStyle/>
        <a:p>
          <a:endParaRPr lang="ru-RU"/>
        </a:p>
      </dgm:t>
    </dgm:pt>
    <dgm:pt modelId="{FC6AF97B-DC29-4C81-80D7-438177DBFB3F}">
      <dgm:prSet phldrT="[Текст]"/>
      <dgm:spPr/>
      <dgm:t>
        <a:bodyPr/>
        <a:lstStyle/>
        <a:p>
          <a:r>
            <a:rPr lang="ru-RU" dirty="0" smtClean="0"/>
            <a:t>Физически</a:t>
          </a:r>
          <a:endParaRPr lang="ru-RU" dirty="0"/>
        </a:p>
      </dgm:t>
    </dgm:pt>
    <dgm:pt modelId="{9DB2375F-7042-4B6D-9C18-3312D13F3D52}" type="parTrans" cxnId="{5D49E42F-3034-4F74-BB69-BE6B3234CC28}">
      <dgm:prSet/>
      <dgm:spPr/>
      <dgm:t>
        <a:bodyPr/>
        <a:lstStyle/>
        <a:p>
          <a:endParaRPr lang="ru-RU"/>
        </a:p>
      </dgm:t>
    </dgm:pt>
    <dgm:pt modelId="{22D73AAE-70B3-4BD6-A381-3DD3E4DF8532}" type="sibTrans" cxnId="{5D49E42F-3034-4F74-BB69-BE6B3234CC28}">
      <dgm:prSet/>
      <dgm:spPr/>
      <dgm:t>
        <a:bodyPr/>
        <a:lstStyle/>
        <a:p>
          <a:endParaRPr lang="ru-RU"/>
        </a:p>
      </dgm:t>
    </dgm:pt>
    <dgm:pt modelId="{4D909911-473B-46A3-BB7B-7938DCFC1641}">
      <dgm:prSet phldrT="[Текст]"/>
      <dgm:spPr/>
      <dgm:t>
        <a:bodyPr/>
        <a:lstStyle/>
        <a:p>
          <a:r>
            <a:rPr lang="ru-RU" dirty="0" smtClean="0"/>
            <a:t>Духовно</a:t>
          </a:r>
          <a:endParaRPr lang="ru-RU" dirty="0"/>
        </a:p>
      </dgm:t>
    </dgm:pt>
    <dgm:pt modelId="{2B80374E-A31C-4D96-9439-0D8357C9CB75}" type="parTrans" cxnId="{D8F7EBF2-B724-4BA4-9D54-375661AC5645}">
      <dgm:prSet/>
      <dgm:spPr/>
      <dgm:t>
        <a:bodyPr/>
        <a:lstStyle/>
        <a:p>
          <a:endParaRPr lang="ru-RU"/>
        </a:p>
      </dgm:t>
    </dgm:pt>
    <dgm:pt modelId="{BF310B10-4770-4ED5-BD6A-7D1688CCE1B7}" type="sibTrans" cxnId="{D8F7EBF2-B724-4BA4-9D54-375661AC5645}">
      <dgm:prSet/>
      <dgm:spPr/>
      <dgm:t>
        <a:bodyPr/>
        <a:lstStyle/>
        <a:p>
          <a:endParaRPr lang="ru-RU"/>
        </a:p>
      </dgm:t>
    </dgm:pt>
    <dgm:pt modelId="{67AAD460-701A-4293-A0F6-18A613A5C46D}">
      <dgm:prSet phldrT="[Текст]"/>
      <dgm:spPr/>
      <dgm:t>
        <a:bodyPr/>
        <a:lstStyle/>
        <a:p>
          <a:r>
            <a:rPr lang="ru-RU" dirty="0" smtClean="0"/>
            <a:t>Нравственно</a:t>
          </a:r>
          <a:endParaRPr lang="ru-RU" dirty="0"/>
        </a:p>
      </dgm:t>
    </dgm:pt>
    <dgm:pt modelId="{42D3933A-B458-413B-B55C-5A0F5CB88116}" type="parTrans" cxnId="{C21BECFB-C9CD-4353-AB53-C4FAE6523ACB}">
      <dgm:prSet/>
      <dgm:spPr/>
      <dgm:t>
        <a:bodyPr/>
        <a:lstStyle/>
        <a:p>
          <a:endParaRPr lang="ru-RU"/>
        </a:p>
      </dgm:t>
    </dgm:pt>
    <dgm:pt modelId="{8BFF2188-308C-43EE-85B8-F0B57566EAD8}" type="sibTrans" cxnId="{C21BECFB-C9CD-4353-AB53-C4FAE6523ACB}">
      <dgm:prSet/>
      <dgm:spPr/>
      <dgm:t>
        <a:bodyPr/>
        <a:lstStyle/>
        <a:p>
          <a:endParaRPr lang="ru-RU"/>
        </a:p>
      </dgm:t>
    </dgm:pt>
    <dgm:pt modelId="{FEF2B7ED-1188-4C1A-A0CD-ECD77EC7D018}" type="pres">
      <dgm:prSet presAssocID="{1F066655-55D3-4677-819F-52B40FE098E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5939BC-745B-4C20-A8BE-4355B2C6491A}" type="pres">
      <dgm:prSet presAssocID="{63DF9B2E-D2BA-4487-804A-3DFC2AB33031}" presName="centerShape" presStyleLbl="node0" presStyleIdx="0" presStyleCnt="1" custScaleX="138061" custScaleY="110841" custLinFactNeighborX="-61" custLinFactNeighborY="6638"/>
      <dgm:spPr/>
      <dgm:t>
        <a:bodyPr/>
        <a:lstStyle/>
        <a:p>
          <a:endParaRPr lang="ru-RU"/>
        </a:p>
      </dgm:t>
    </dgm:pt>
    <dgm:pt modelId="{8652A1EE-2E62-45A0-A3AE-2D7BCEABB2B6}" type="pres">
      <dgm:prSet presAssocID="{9DB2375F-7042-4B6D-9C18-3312D13F3D52}" presName="parTrans" presStyleLbl="bgSibTrans2D1" presStyleIdx="0" presStyleCnt="3" custAng="10821353" custScaleX="43640" custScaleY="68170" custLinFactNeighborX="49922" custLinFactNeighborY="26609"/>
      <dgm:spPr/>
      <dgm:t>
        <a:bodyPr/>
        <a:lstStyle/>
        <a:p>
          <a:endParaRPr lang="ru-RU"/>
        </a:p>
      </dgm:t>
    </dgm:pt>
    <dgm:pt modelId="{DAC9E358-F791-47D1-9858-2E3EDB220069}" type="pres">
      <dgm:prSet presAssocID="{FC6AF97B-DC29-4C81-80D7-438177DBFB3F}" presName="node" presStyleLbl="node1" presStyleIdx="0" presStyleCnt="3" custRadScaleRad="102583" custRadScaleInc="14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D34E36-23A6-44FE-95E5-8480FFBCBEBA}" type="pres">
      <dgm:prSet presAssocID="{2B80374E-A31C-4D96-9439-0D8357C9CB75}" presName="parTrans" presStyleLbl="bgSibTrans2D1" presStyleIdx="1" presStyleCnt="3" custAng="10800000" custFlipHor="1" custScaleX="62960" custLinFactNeighborX="4571" custLinFactNeighborY="80763"/>
      <dgm:spPr/>
      <dgm:t>
        <a:bodyPr/>
        <a:lstStyle/>
        <a:p>
          <a:endParaRPr lang="ru-RU"/>
        </a:p>
      </dgm:t>
    </dgm:pt>
    <dgm:pt modelId="{B4880D56-F1FC-4D35-8AC3-F61F4CA59FCD}" type="pres">
      <dgm:prSet presAssocID="{4D909911-473B-46A3-BB7B-7938DCFC164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AAA4E-4A75-4C79-A9C1-FABF2D64BDEA}" type="pres">
      <dgm:prSet presAssocID="{42D3933A-B458-413B-B55C-5A0F5CB88116}" presName="parTrans" presStyleLbl="bgSibTrans2D1" presStyleIdx="2" presStyleCnt="3" custAng="10754486" custScaleX="51964" custScaleY="71318" custLinFactNeighborX="-51465" custLinFactNeighborY="-1137"/>
      <dgm:spPr/>
      <dgm:t>
        <a:bodyPr/>
        <a:lstStyle/>
        <a:p>
          <a:endParaRPr lang="ru-RU"/>
        </a:p>
      </dgm:t>
    </dgm:pt>
    <dgm:pt modelId="{5694A61A-6204-44C7-908C-2F79CD489F7A}" type="pres">
      <dgm:prSet presAssocID="{67AAD460-701A-4293-A0F6-18A613A5C46D}" presName="node" presStyleLbl="node1" presStyleIdx="2" presStyleCnt="3" custRadScaleRad="101173" custRadScaleInc="-3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1BECFB-C9CD-4353-AB53-C4FAE6523ACB}" srcId="{63DF9B2E-D2BA-4487-804A-3DFC2AB33031}" destId="{67AAD460-701A-4293-A0F6-18A613A5C46D}" srcOrd="2" destOrd="0" parTransId="{42D3933A-B458-413B-B55C-5A0F5CB88116}" sibTransId="{8BFF2188-308C-43EE-85B8-F0B57566EAD8}"/>
    <dgm:cxn modelId="{B5021576-4246-4478-AA1C-E8847AA2E5D6}" type="presOf" srcId="{67AAD460-701A-4293-A0F6-18A613A5C46D}" destId="{5694A61A-6204-44C7-908C-2F79CD489F7A}" srcOrd="0" destOrd="0" presId="urn:microsoft.com/office/officeart/2005/8/layout/radial4"/>
    <dgm:cxn modelId="{0CF64BBA-C24A-4256-BE82-AF08F7CCDBF3}" type="presOf" srcId="{1F066655-55D3-4677-819F-52B40FE098E7}" destId="{FEF2B7ED-1188-4C1A-A0CD-ECD77EC7D018}" srcOrd="0" destOrd="0" presId="urn:microsoft.com/office/officeart/2005/8/layout/radial4"/>
    <dgm:cxn modelId="{E281C724-9832-425D-98FC-3262D907D01D}" type="presOf" srcId="{FC6AF97B-DC29-4C81-80D7-438177DBFB3F}" destId="{DAC9E358-F791-47D1-9858-2E3EDB220069}" srcOrd="0" destOrd="0" presId="urn:microsoft.com/office/officeart/2005/8/layout/radial4"/>
    <dgm:cxn modelId="{5B2D2883-3F19-48B4-A321-8D95E48DB8B8}" srcId="{1F066655-55D3-4677-819F-52B40FE098E7}" destId="{63DF9B2E-D2BA-4487-804A-3DFC2AB33031}" srcOrd="0" destOrd="0" parTransId="{26EDFD19-9956-4E58-B495-DE5C4E4A5469}" sibTransId="{11840CF7-90D8-4809-96A5-103E8027A8A4}"/>
    <dgm:cxn modelId="{D8F7EBF2-B724-4BA4-9D54-375661AC5645}" srcId="{63DF9B2E-D2BA-4487-804A-3DFC2AB33031}" destId="{4D909911-473B-46A3-BB7B-7938DCFC1641}" srcOrd="1" destOrd="0" parTransId="{2B80374E-A31C-4D96-9439-0D8357C9CB75}" sibTransId="{BF310B10-4770-4ED5-BD6A-7D1688CCE1B7}"/>
    <dgm:cxn modelId="{815FE00E-3CAF-41C2-9155-F61B8C529B8E}" type="presOf" srcId="{63DF9B2E-D2BA-4487-804A-3DFC2AB33031}" destId="{C75939BC-745B-4C20-A8BE-4355B2C6491A}" srcOrd="0" destOrd="0" presId="urn:microsoft.com/office/officeart/2005/8/layout/radial4"/>
    <dgm:cxn modelId="{5D49E42F-3034-4F74-BB69-BE6B3234CC28}" srcId="{63DF9B2E-D2BA-4487-804A-3DFC2AB33031}" destId="{FC6AF97B-DC29-4C81-80D7-438177DBFB3F}" srcOrd="0" destOrd="0" parTransId="{9DB2375F-7042-4B6D-9C18-3312D13F3D52}" sibTransId="{22D73AAE-70B3-4BD6-A381-3DD3E4DF8532}"/>
    <dgm:cxn modelId="{33026FAB-E8C2-42B3-8D46-97E2D2D89F1D}" type="presOf" srcId="{4D909911-473B-46A3-BB7B-7938DCFC1641}" destId="{B4880D56-F1FC-4D35-8AC3-F61F4CA59FCD}" srcOrd="0" destOrd="0" presId="urn:microsoft.com/office/officeart/2005/8/layout/radial4"/>
    <dgm:cxn modelId="{702DD7C3-10A3-4C50-9880-8086E54563C3}" type="presOf" srcId="{9DB2375F-7042-4B6D-9C18-3312D13F3D52}" destId="{8652A1EE-2E62-45A0-A3AE-2D7BCEABB2B6}" srcOrd="0" destOrd="0" presId="urn:microsoft.com/office/officeart/2005/8/layout/radial4"/>
    <dgm:cxn modelId="{794A563D-E766-4806-B97A-593BF060AF17}" type="presOf" srcId="{42D3933A-B458-413B-B55C-5A0F5CB88116}" destId="{89BAAA4E-4A75-4C79-A9C1-FABF2D64BDEA}" srcOrd="0" destOrd="0" presId="urn:microsoft.com/office/officeart/2005/8/layout/radial4"/>
    <dgm:cxn modelId="{749B1A84-4552-4E5A-8173-1FA0337FF668}" type="presOf" srcId="{2B80374E-A31C-4D96-9439-0D8357C9CB75}" destId="{25D34E36-23A6-44FE-95E5-8480FFBCBEBA}" srcOrd="0" destOrd="0" presId="urn:microsoft.com/office/officeart/2005/8/layout/radial4"/>
    <dgm:cxn modelId="{5B078EA9-4774-4E58-A71C-035C5D50B044}" type="presParOf" srcId="{FEF2B7ED-1188-4C1A-A0CD-ECD77EC7D018}" destId="{C75939BC-745B-4C20-A8BE-4355B2C6491A}" srcOrd="0" destOrd="0" presId="urn:microsoft.com/office/officeart/2005/8/layout/radial4"/>
    <dgm:cxn modelId="{063E22D0-8A4C-4BAD-8C59-E917C8271441}" type="presParOf" srcId="{FEF2B7ED-1188-4C1A-A0CD-ECD77EC7D018}" destId="{8652A1EE-2E62-45A0-A3AE-2D7BCEABB2B6}" srcOrd="1" destOrd="0" presId="urn:microsoft.com/office/officeart/2005/8/layout/radial4"/>
    <dgm:cxn modelId="{A53F537B-3C97-4C94-8D4D-3C94160A539C}" type="presParOf" srcId="{FEF2B7ED-1188-4C1A-A0CD-ECD77EC7D018}" destId="{DAC9E358-F791-47D1-9858-2E3EDB220069}" srcOrd="2" destOrd="0" presId="urn:microsoft.com/office/officeart/2005/8/layout/radial4"/>
    <dgm:cxn modelId="{D293A009-FA0F-49A7-A65C-054D5B7C94AF}" type="presParOf" srcId="{FEF2B7ED-1188-4C1A-A0CD-ECD77EC7D018}" destId="{25D34E36-23A6-44FE-95E5-8480FFBCBEBA}" srcOrd="3" destOrd="0" presId="urn:microsoft.com/office/officeart/2005/8/layout/radial4"/>
    <dgm:cxn modelId="{1E8DF684-7E1E-4828-888B-8EB4975A19E0}" type="presParOf" srcId="{FEF2B7ED-1188-4C1A-A0CD-ECD77EC7D018}" destId="{B4880D56-F1FC-4D35-8AC3-F61F4CA59FCD}" srcOrd="4" destOrd="0" presId="urn:microsoft.com/office/officeart/2005/8/layout/radial4"/>
    <dgm:cxn modelId="{F09A8E67-5D9F-4A18-A2E6-AE879083031B}" type="presParOf" srcId="{FEF2B7ED-1188-4C1A-A0CD-ECD77EC7D018}" destId="{89BAAA4E-4A75-4C79-A9C1-FABF2D64BDEA}" srcOrd="5" destOrd="0" presId="urn:microsoft.com/office/officeart/2005/8/layout/radial4"/>
    <dgm:cxn modelId="{AE5E13DA-7806-4370-9BBA-17CE044C2918}" type="presParOf" srcId="{FEF2B7ED-1188-4C1A-A0CD-ECD77EC7D018}" destId="{5694A61A-6204-44C7-908C-2F79CD489F7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5939BC-745B-4C20-A8BE-4355B2C6491A}">
      <dsp:nvSpPr>
        <dsp:cNvPr id="0" name=""/>
        <dsp:cNvSpPr/>
      </dsp:nvSpPr>
      <dsp:spPr>
        <a:xfrm>
          <a:off x="2314576" y="2970259"/>
          <a:ext cx="3581582" cy="28754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Дети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развиваются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всесторонне</a:t>
          </a:r>
          <a:endParaRPr lang="ru-RU" sz="3200" kern="1200" dirty="0"/>
        </a:p>
      </dsp:txBody>
      <dsp:txXfrm>
        <a:off x="2314576" y="2970259"/>
        <a:ext cx="3581582" cy="2875440"/>
      </dsp:txXfrm>
    </dsp:sp>
    <dsp:sp modelId="{8652A1EE-2E62-45A0-A3AE-2D7BCEABB2B6}">
      <dsp:nvSpPr>
        <dsp:cNvPr id="0" name=""/>
        <dsp:cNvSpPr/>
      </dsp:nvSpPr>
      <dsp:spPr>
        <a:xfrm rot="2661133">
          <a:off x="2734038" y="2518949"/>
          <a:ext cx="819665" cy="5040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C9E358-F791-47D1-9858-2E3EDB220069}">
      <dsp:nvSpPr>
        <dsp:cNvPr id="0" name=""/>
        <dsp:cNvSpPr/>
      </dsp:nvSpPr>
      <dsp:spPr>
        <a:xfrm>
          <a:off x="298378" y="936100"/>
          <a:ext cx="2464492" cy="1971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Физически</a:t>
          </a:r>
          <a:endParaRPr lang="ru-RU" sz="2900" kern="1200" dirty="0"/>
        </a:p>
      </dsp:txBody>
      <dsp:txXfrm>
        <a:off x="298378" y="936100"/>
        <a:ext cx="2464492" cy="1971594"/>
      </dsp:txXfrm>
    </dsp:sp>
    <dsp:sp modelId="{25D34E36-23A6-44FE-95E5-8480FFBCBEBA}">
      <dsp:nvSpPr>
        <dsp:cNvPr id="0" name=""/>
        <dsp:cNvSpPr/>
      </dsp:nvSpPr>
      <dsp:spPr>
        <a:xfrm rot="16195806" flipH="1">
          <a:off x="3586070" y="2114093"/>
          <a:ext cx="1222216" cy="73934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880D56-F1FC-4D35-8AC3-F61F4CA59FCD}">
      <dsp:nvSpPr>
        <dsp:cNvPr id="0" name=""/>
        <dsp:cNvSpPr/>
      </dsp:nvSpPr>
      <dsp:spPr>
        <a:xfrm>
          <a:off x="2877381" y="-69778"/>
          <a:ext cx="2464492" cy="1971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Духовно</a:t>
          </a:r>
          <a:endParaRPr lang="ru-RU" sz="2900" kern="1200" dirty="0"/>
        </a:p>
      </dsp:txBody>
      <dsp:txXfrm>
        <a:off x="2877381" y="-69778"/>
        <a:ext cx="2464492" cy="1971594"/>
      </dsp:txXfrm>
    </dsp:sp>
    <dsp:sp modelId="{89BAAA4E-4A75-4C79-A9C1-FABF2D64BDEA}">
      <dsp:nvSpPr>
        <dsp:cNvPr id="0" name=""/>
        <dsp:cNvSpPr/>
      </dsp:nvSpPr>
      <dsp:spPr>
        <a:xfrm rot="8537134">
          <a:off x="4822067" y="2549931"/>
          <a:ext cx="933554" cy="52728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94A61A-6204-44C7-908C-2F79CD489F7A}">
      <dsp:nvSpPr>
        <dsp:cNvPr id="0" name=""/>
        <dsp:cNvSpPr/>
      </dsp:nvSpPr>
      <dsp:spPr>
        <a:xfrm>
          <a:off x="5698994" y="1296145"/>
          <a:ext cx="2464492" cy="1971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Нравственно</a:t>
          </a:r>
          <a:endParaRPr lang="ru-RU" sz="2900" kern="1200" dirty="0"/>
        </a:p>
      </dsp:txBody>
      <dsp:txXfrm>
        <a:off x="5698994" y="1296145"/>
        <a:ext cx="2464492" cy="1971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759936-EE6B-4E59-9A02-247A6FA5625E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A4BF5C-30C9-45B9-99DC-A576959CA9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450057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i="1" dirty="0" smtClean="0"/>
              <a:t/>
            </a:r>
            <a:br>
              <a:rPr lang="en-US" sz="6700" i="1" dirty="0" smtClean="0"/>
            </a:br>
            <a:r>
              <a:rPr lang="en-US" sz="6700" i="1" dirty="0" smtClean="0"/>
              <a:t/>
            </a:r>
            <a:br>
              <a:rPr lang="en-US" sz="6700" i="1" dirty="0" smtClean="0"/>
            </a:br>
            <a:r>
              <a:rPr lang="en-US" sz="6700" i="1" dirty="0" smtClean="0"/>
              <a:t/>
            </a:r>
            <a:br>
              <a:rPr lang="en-US" sz="6700" i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6700" i="1" dirty="0" smtClean="0"/>
              <a:t>Проект  программы</a:t>
            </a: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4000" dirty="0" smtClean="0"/>
              <a:t> спортивно-оздоровительного направления внеурочной деятельности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8000" dirty="0" smtClean="0">
                <a:solidFill>
                  <a:schemeClr val="tx1"/>
                </a:solidFill>
              </a:rPr>
              <a:t>«Азбука здоровья»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Инструментарий программы: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6771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«О здоровье узнаю и себе я помогу»</a:t>
            </a:r>
            <a:r>
              <a:rPr lang="ru-RU" dirty="0" smtClean="0"/>
              <a:t> - знания в области элементарных правил сохранения и укрепления здоровья, правил по технике безопасности сохранения своего здоровья. Раскрывает это направление </a:t>
            </a:r>
            <a:r>
              <a:rPr lang="ru-RU" b="1" i="1" dirty="0" smtClean="0">
                <a:solidFill>
                  <a:schemeClr val="tx2"/>
                </a:solidFill>
              </a:rPr>
              <a:t>проведение бесед</a:t>
            </a:r>
            <a:r>
              <a:rPr lang="ru-RU" dirty="0" smtClean="0"/>
              <a:t>, </a:t>
            </a:r>
            <a:r>
              <a:rPr lang="ru-RU" b="1" i="1" dirty="0" smtClean="0">
                <a:solidFill>
                  <a:schemeClr val="tx2"/>
                </a:solidFill>
              </a:rPr>
              <a:t>просмотр и обсуждение фильмов</a:t>
            </a:r>
            <a:r>
              <a:rPr lang="ru-RU" dirty="0" smtClean="0"/>
              <a:t>.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 </a:t>
            </a:r>
            <a:r>
              <a:rPr lang="ru-RU" b="1" dirty="0" smtClean="0"/>
              <a:t>«В здоровом теле – здоровый дух»:</a:t>
            </a:r>
            <a:r>
              <a:rPr lang="ru-RU" dirty="0" smtClean="0"/>
              <a:t> сплочение коллектива и семьи, наличие двигательной активности, привитие культуры общения с природой через </a:t>
            </a:r>
            <a:r>
              <a:rPr lang="ru-RU" b="1" i="1" dirty="0" smtClean="0">
                <a:solidFill>
                  <a:schemeClr val="tx2"/>
                </a:solidFill>
              </a:rPr>
              <a:t>проведение подвижных игр</a:t>
            </a:r>
            <a:r>
              <a:rPr lang="ru-RU" dirty="0" smtClean="0"/>
              <a:t>, </a:t>
            </a:r>
            <a:r>
              <a:rPr lang="ru-RU" b="1" i="1" dirty="0" smtClean="0">
                <a:solidFill>
                  <a:schemeClr val="tx2"/>
                </a:solidFill>
              </a:rPr>
              <a:t>соревнований и экскурсий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555989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Программа помогает создать </a:t>
            </a:r>
            <a:r>
              <a:rPr lang="ru-RU" b="1" i="1" dirty="0" smtClean="0">
                <a:solidFill>
                  <a:schemeClr val="tx2"/>
                </a:solidFill>
              </a:rPr>
              <a:t>поведенческую модель</a:t>
            </a:r>
            <a:r>
              <a:rPr lang="ru-RU" dirty="0" smtClean="0"/>
              <a:t>, направленную на развитие </a:t>
            </a:r>
            <a:r>
              <a:rPr lang="ru-RU" b="1" i="1" dirty="0" smtClean="0">
                <a:solidFill>
                  <a:schemeClr val="tx2"/>
                </a:solidFill>
              </a:rPr>
              <a:t>коммуникабельности</a:t>
            </a:r>
            <a:r>
              <a:rPr lang="ru-RU" dirty="0" smtClean="0"/>
              <a:t>, умение делать </a:t>
            </a:r>
            <a:r>
              <a:rPr lang="ru-RU" b="1" i="1" dirty="0" smtClean="0">
                <a:solidFill>
                  <a:schemeClr val="tx2"/>
                </a:solidFill>
              </a:rPr>
              <a:t>самостоятельный выбор</a:t>
            </a:r>
            <a:r>
              <a:rPr lang="ru-RU" dirty="0" smtClean="0"/>
              <a:t>, принимать </a:t>
            </a:r>
            <a:r>
              <a:rPr lang="ru-RU" b="1" i="1" dirty="0" smtClean="0">
                <a:solidFill>
                  <a:schemeClr val="tx2"/>
                </a:solidFill>
              </a:rPr>
              <a:t>решения</a:t>
            </a:r>
            <a:r>
              <a:rPr lang="ru-RU" dirty="0" smtClean="0"/>
              <a:t>, </a:t>
            </a:r>
            <a:r>
              <a:rPr lang="ru-RU" b="1" i="1" dirty="0" smtClean="0">
                <a:solidFill>
                  <a:schemeClr val="tx2"/>
                </a:solidFill>
              </a:rPr>
              <a:t>ориентироваться в информационном пространстве. 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Программа  внеурочной деятельности составлена в соответствии с нормативно-правовой базой, с учетом требований  </a:t>
            </a:r>
            <a:r>
              <a:rPr lang="ru-RU" dirty="0" err="1" smtClean="0"/>
              <a:t>САНПИНа</a:t>
            </a:r>
            <a:r>
              <a:rPr lang="ru-RU" dirty="0" smtClean="0"/>
              <a:t>, на основе изучения интересов, запросов детей и родителей.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764704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/>
                </a:solidFill>
                <a:latin typeface="+mj-lt"/>
              </a:rPr>
              <a:t>Заключение</a:t>
            </a:r>
            <a:endParaRPr lang="ru-RU" sz="44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едиа - ФОТО, Картинки\Медиа - Картинки\Смысл в картинках)\x_815307b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003" cy="69120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5445224"/>
            <a:ext cx="3189040" cy="1143000"/>
          </a:xfrm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Autofit/>
            <a:scene3d>
              <a:camera prst="orthographicFront">
                <a:rot lat="271512" lon="21274001" rev="21274001"/>
              </a:camera>
              <a:lightRig rig="threePt" dir="t"/>
            </a:scene3d>
          </a:bodyPr>
          <a:lstStyle/>
          <a:p>
            <a:pPr algn="r"/>
            <a:r>
              <a:rPr lang="ru-RU" sz="5400" b="1" i="1" dirty="0" smtClean="0">
                <a:solidFill>
                  <a:schemeClr val="bg1"/>
                </a:solidFill>
                <a:latin typeface="Gabriola" pitchFamily="82" charset="0"/>
              </a:rPr>
              <a:t>Спасибо </a:t>
            </a:r>
            <a:br>
              <a:rPr lang="ru-RU" sz="5400" b="1" i="1" dirty="0" smtClean="0">
                <a:solidFill>
                  <a:schemeClr val="bg1"/>
                </a:solidFill>
                <a:latin typeface="Gabriola" pitchFamily="82" charset="0"/>
              </a:rPr>
            </a:br>
            <a:r>
              <a:rPr lang="ru-RU" sz="5400" b="1" i="1" dirty="0" smtClean="0">
                <a:solidFill>
                  <a:schemeClr val="bg1"/>
                </a:solidFill>
                <a:latin typeface="Gabriola" pitchFamily="82" charset="0"/>
              </a:rPr>
              <a:t>за внимание!</a:t>
            </a:r>
            <a:endParaRPr lang="ru-RU" sz="5400" b="1" i="1" dirty="0">
              <a:solidFill>
                <a:schemeClr val="bg1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52718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Васильева</a:t>
            </a:r>
            <a:r>
              <a:rPr lang="ru-RU" i="1" dirty="0" smtClean="0"/>
              <a:t> </a:t>
            </a:r>
            <a:r>
              <a:rPr lang="ru-RU" b="1" i="1" dirty="0" smtClean="0"/>
              <a:t>Т.В. , </a:t>
            </a:r>
            <a:r>
              <a:rPr lang="ru-RU" i="1" dirty="0" smtClean="0"/>
              <a:t>учитель начальных классов  МОУ СОШ№ 2 (ЗАТО Озерный)</a:t>
            </a:r>
            <a:endParaRPr lang="ru-RU" dirty="0" smtClean="0"/>
          </a:p>
          <a:p>
            <a:r>
              <a:rPr lang="ru-RU" b="1" i="1" dirty="0" err="1" smtClean="0"/>
              <a:t>Осотина</a:t>
            </a:r>
            <a:r>
              <a:rPr lang="ru-RU" b="1" i="1" dirty="0" smtClean="0"/>
              <a:t> Т.В., </a:t>
            </a:r>
            <a:r>
              <a:rPr lang="ru-RU" i="1" dirty="0" smtClean="0"/>
              <a:t> учитель начальных классов  МОУ СОШ № 2 (ЗАТО Озерный)</a:t>
            </a:r>
            <a:endParaRPr lang="ru-RU" dirty="0" smtClean="0"/>
          </a:p>
          <a:p>
            <a:r>
              <a:rPr lang="ru-RU" b="1" i="1" dirty="0" err="1" smtClean="0"/>
              <a:t>Таранова</a:t>
            </a:r>
            <a:r>
              <a:rPr lang="ru-RU" b="1" i="1" dirty="0" smtClean="0"/>
              <a:t> О.А.,  </a:t>
            </a:r>
            <a:r>
              <a:rPr lang="ru-RU" i="1" dirty="0" smtClean="0"/>
              <a:t>учитель начальных классов  МОУ </a:t>
            </a:r>
            <a:r>
              <a:rPr lang="ru-RU" i="1" dirty="0" err="1" smtClean="0"/>
              <a:t>Ривзаводская</a:t>
            </a:r>
            <a:r>
              <a:rPr lang="ru-RU" i="1" dirty="0" smtClean="0"/>
              <a:t> СОШ</a:t>
            </a:r>
            <a:endParaRPr lang="ru-RU" dirty="0" smtClean="0"/>
          </a:p>
          <a:p>
            <a:r>
              <a:rPr lang="ru-RU" b="1" i="1" dirty="0" smtClean="0"/>
              <a:t>Ермакова Л. Е.,  </a:t>
            </a:r>
            <a:r>
              <a:rPr lang="ru-RU" i="1" dirty="0" smtClean="0"/>
              <a:t>учитель начальных классов МОУ СОШ № 1 (пос. </a:t>
            </a:r>
            <a:r>
              <a:rPr lang="ru-RU" i="1" dirty="0" err="1" smtClean="0"/>
              <a:t>Максатиха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b="1" i="1" dirty="0" smtClean="0"/>
              <a:t>Точилина Л.В.,  </a:t>
            </a:r>
            <a:r>
              <a:rPr lang="ru-RU" i="1" dirty="0" smtClean="0"/>
              <a:t>учитель начальных классов МОУ СОШ №1 (г. Осташков)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900" dirty="0" smtClean="0">
                <a:solidFill>
                  <a:schemeClr val="tx2"/>
                </a:solidFill>
                <a:latin typeface="+mj-lt"/>
              </a:rPr>
              <a:t>   Куратор проекта: </a:t>
            </a:r>
            <a:r>
              <a:rPr lang="ru-RU" b="1" i="1" dirty="0" err="1" smtClean="0"/>
              <a:t>Салык</a:t>
            </a:r>
            <a:r>
              <a:rPr lang="ru-RU" b="1" i="1" dirty="0" smtClean="0"/>
              <a:t> Н.А.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692696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  <a:latin typeface="+mj-lt"/>
              </a:rPr>
              <a:t>Составители:</a:t>
            </a:r>
            <a:endParaRPr lang="ru-RU" sz="4800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современных условиях проблема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сохранения</a:t>
            </a:r>
            <a:r>
              <a:rPr lang="ru-RU" dirty="0" smtClean="0"/>
              <a:t> и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укрепления здоровья детей </a:t>
            </a:r>
            <a:r>
              <a:rPr lang="ru-RU" dirty="0" smtClean="0"/>
              <a:t>чрезвычайно важна в связи с резким снижением процента здоровых детей.</a:t>
            </a:r>
          </a:p>
          <a:p>
            <a:endParaRPr lang="ru-RU" dirty="0" smtClean="0"/>
          </a:p>
          <a:p>
            <a:r>
              <a:rPr lang="ru-RU" dirty="0" smtClean="0"/>
              <a:t>Данная программа актуальна и помогает решать задачи, связанные с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привитием здорового образа жизни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Только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здоровый ребёнок </a:t>
            </a:r>
            <a:r>
              <a:rPr lang="ru-RU" dirty="0" smtClean="0"/>
              <a:t>может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успешно</a:t>
            </a:r>
            <a:r>
              <a:rPr lang="ru-RU" dirty="0" smtClean="0"/>
              <a:t> учиться,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продуктивно</a:t>
            </a:r>
            <a:r>
              <a:rPr lang="ru-RU" dirty="0" smtClean="0"/>
              <a:t> проводить свой досуг, стать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в полной мере творцом </a:t>
            </a:r>
            <a:r>
              <a:rPr lang="ru-RU" dirty="0" smtClean="0"/>
              <a:t>своей судьбы.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548680"/>
          <a:ext cx="8219256" cy="5775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03232" cy="996720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Ожидаемые результаты </a:t>
            </a:r>
            <a:br>
              <a:rPr lang="ru-RU" sz="4000" dirty="0" smtClean="0"/>
            </a:br>
            <a:r>
              <a:rPr lang="ru-RU" sz="4000" dirty="0" smtClean="0"/>
              <a:t>                        реализации программы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91264" cy="4922520"/>
          </a:xfrm>
        </p:spPr>
        <p:txBody>
          <a:bodyPr>
            <a:normAutofit fontScale="92500" lnSpcReduction="10000"/>
          </a:bodyPr>
          <a:lstStyle/>
          <a:p>
            <a:pPr marL="600030" indent="-514350" algn="just">
              <a:buAutoNum type="arabicPeriod"/>
            </a:pPr>
            <a:r>
              <a:rPr lang="ru-RU" dirty="0" smtClean="0"/>
              <a:t>Активное участие детей в спортивно-оздоровительной деятельности</a:t>
            </a:r>
          </a:p>
          <a:p>
            <a:pPr marL="600030" indent="-514350" algn="just">
              <a:buAutoNum type="arabicPeriod"/>
            </a:pPr>
            <a:endParaRPr lang="ru-RU" dirty="0" smtClean="0"/>
          </a:p>
          <a:p>
            <a:pPr marL="600030" indent="-514350" algn="just">
              <a:buAutoNum type="arabicPeriod" startAt="2"/>
            </a:pPr>
            <a:r>
              <a:rPr lang="ru-RU" dirty="0" smtClean="0"/>
              <a:t>Совместное  участие детей и взрослых в спортивно-оздоровительной деятельности.</a:t>
            </a:r>
          </a:p>
          <a:p>
            <a:pPr marL="600030" indent="-514350" algn="just">
              <a:buAutoNum type="arabicPeriod" startAt="2"/>
            </a:pPr>
            <a:endParaRPr lang="ru-RU" dirty="0" smtClean="0"/>
          </a:p>
          <a:p>
            <a:pPr marL="600030" indent="-514350" algn="just">
              <a:buAutoNum type="arabicPeriod" startAt="3"/>
            </a:pPr>
            <a:r>
              <a:rPr lang="ru-RU" dirty="0" smtClean="0"/>
              <a:t>Умение организовывать </a:t>
            </a:r>
            <a:r>
              <a:rPr lang="ru-RU" dirty="0" err="1" smtClean="0"/>
              <a:t>здоровьесберегающую</a:t>
            </a:r>
            <a:r>
              <a:rPr lang="ru-RU" dirty="0" smtClean="0"/>
              <a:t> жизнедеятельность </a:t>
            </a:r>
          </a:p>
          <a:p>
            <a:pPr marL="600030" indent="-514350" algn="just">
              <a:buAutoNum type="arabicPeriod" startAt="3"/>
            </a:pPr>
            <a:endParaRPr lang="ru-RU" dirty="0" smtClean="0"/>
          </a:p>
          <a:p>
            <a:pPr marL="360000" algn="just"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4. </a:t>
            </a:r>
            <a:r>
              <a:rPr lang="ru-RU" dirty="0" smtClean="0"/>
              <a:t>Умение систематически наблюдать за своим физическим состоянием, величиной физических нагрузок, данными мониторинга здоровья, показателями развития основных физических качеств.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/>
          <a:lstStyle/>
          <a:p>
            <a:r>
              <a:rPr lang="ru-RU" b="1" dirty="0" smtClean="0"/>
              <a:t>Цели программы: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Создание наиболее благоприятных условий для формирования у младших школьников отношения к здоровому образу жизни как к одному из главных путей в достижении успеха. 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Научить детей быть здоровыми душой и телом, стремиться творить своё здоровье, применяя знания и умения в согласии с законами природы, законами бытия.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8229600" cy="936104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5373216"/>
          </a:xfrm>
        </p:spPr>
        <p:txBody>
          <a:bodyPr>
            <a:normAutofit fontScale="77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/>
              <a:t>Формирование </a:t>
            </a:r>
            <a:r>
              <a:rPr lang="ru-RU" sz="2800" i="1" dirty="0" smtClean="0"/>
              <a:t>здорового жизненного стиля</a:t>
            </a:r>
            <a:r>
              <a:rPr lang="ru-RU" sz="2800" dirty="0" smtClean="0"/>
              <a:t> и </a:t>
            </a:r>
            <a:r>
              <a:rPr lang="ru-RU" sz="2800" i="1" dirty="0" smtClean="0"/>
              <a:t>реализация индивидуальных способностей </a:t>
            </a:r>
            <a:r>
              <a:rPr lang="ru-RU" sz="2800" dirty="0" smtClean="0"/>
              <a:t>каждого ученика. 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28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i="1" dirty="0" smtClean="0"/>
              <a:t>Профилактика</a:t>
            </a:r>
            <a:r>
              <a:rPr lang="ru-RU" sz="2800" dirty="0" smtClean="0"/>
              <a:t> вредных привычек.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28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i="1" dirty="0" smtClean="0"/>
              <a:t>Создание условий </a:t>
            </a:r>
            <a:r>
              <a:rPr lang="ru-RU" sz="2800" dirty="0" smtClean="0"/>
              <a:t>для обеспечения охраны здоровья учащихся, их полноценного физического развития и формирование здорового образа жизни.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28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i="1" dirty="0" smtClean="0"/>
              <a:t>Расширение кругозора </a:t>
            </a:r>
            <a:r>
              <a:rPr lang="ru-RU" sz="2800" dirty="0" smtClean="0"/>
              <a:t>школьников в области физической культуры и спорта.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28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i="1" dirty="0" smtClean="0"/>
              <a:t>Формирование</a:t>
            </a:r>
            <a:r>
              <a:rPr lang="ru-RU" sz="2800" dirty="0" smtClean="0"/>
              <a:t> у детей </a:t>
            </a:r>
            <a:r>
              <a:rPr lang="ru-RU" sz="2800" i="1" dirty="0" smtClean="0"/>
              <a:t>мотивационной сферы </a:t>
            </a:r>
            <a:r>
              <a:rPr lang="ru-RU" sz="2800" dirty="0" smtClean="0"/>
              <a:t>гигиенического поведения, безопасной жизни.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28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i="1" dirty="0" smtClean="0"/>
              <a:t>Просвещение родителей </a:t>
            </a:r>
            <a:r>
              <a:rPr lang="ru-RU" sz="2800" dirty="0" smtClean="0"/>
              <a:t>в вопросах сохранения здоровья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Основные направления реализации программы: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53732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800" dirty="0" smtClean="0"/>
              <a:t>организация и проведение инструктажа по технике безопасности в разных ситуациях;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организация и проведение разнообразных мероприятий по всевозможным видам спорта: бег, прыжки, спортивные игры и т.д.;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организация и проведение динамических прогулок и игр на свежем воздухе в любое время года;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проведение мероприятий, направленных на профилактику вредных привычек;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санитарно-гигиеническая работа по организации жизнедеятельности детей в школе;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проведение совместных мероприятий с родителями и детьми.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/>
          <a:lstStyle/>
          <a:p>
            <a:r>
              <a:rPr lang="ru-RU" dirty="0" smtClean="0"/>
              <a:t>Реализация  программы: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35480"/>
            <a:ext cx="8568952" cy="43891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Методика работы с детьми строится в направлении </a:t>
            </a:r>
            <a:r>
              <a:rPr lang="ru-RU" b="1" i="1" dirty="0" smtClean="0">
                <a:solidFill>
                  <a:schemeClr val="tx2"/>
                </a:solidFill>
              </a:rPr>
              <a:t>личностно-ориентированного взаимодействия </a:t>
            </a:r>
            <a:r>
              <a:rPr lang="ru-RU" dirty="0" smtClean="0"/>
              <a:t>с ребёнком, делается акцент на </a:t>
            </a:r>
            <a:r>
              <a:rPr lang="ru-RU" b="1" i="1" dirty="0" smtClean="0">
                <a:solidFill>
                  <a:schemeClr val="tx2"/>
                </a:solidFill>
              </a:rPr>
              <a:t>самостоятельное экспериментирование</a:t>
            </a:r>
            <a:r>
              <a:rPr lang="ru-RU" dirty="0" smtClean="0"/>
              <a:t> и </a:t>
            </a:r>
            <a:r>
              <a:rPr lang="ru-RU" b="1" i="1" dirty="0" smtClean="0">
                <a:solidFill>
                  <a:schemeClr val="tx2"/>
                </a:solidFill>
              </a:rPr>
              <a:t>поисковую активность детей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Данная программа основывается на принципах </a:t>
            </a:r>
            <a:r>
              <a:rPr lang="ru-RU" dirty="0" err="1" smtClean="0"/>
              <a:t>возрасто</a:t>
            </a:r>
            <a:r>
              <a:rPr lang="ru-RU" dirty="0" smtClean="0"/>
              <a:t>-, </a:t>
            </a:r>
            <a:r>
              <a:rPr lang="ru-RU" dirty="0" err="1" smtClean="0"/>
              <a:t>природо</a:t>
            </a:r>
            <a:r>
              <a:rPr lang="ru-RU" dirty="0" smtClean="0"/>
              <a:t>- и  </a:t>
            </a:r>
            <a:r>
              <a:rPr lang="ru-RU" dirty="0" err="1" smtClean="0"/>
              <a:t>культуросообразности</a:t>
            </a:r>
            <a:r>
              <a:rPr lang="ru-RU" dirty="0" smtClean="0"/>
              <a:t>, коллективности, </a:t>
            </a:r>
            <a:r>
              <a:rPr lang="ru-RU" dirty="0" err="1" smtClean="0"/>
              <a:t>проектности</a:t>
            </a:r>
            <a:r>
              <a:rPr lang="ru-RU" dirty="0" smtClean="0"/>
              <a:t> и </a:t>
            </a:r>
            <a:r>
              <a:rPr lang="ru-RU" b="1" i="1" dirty="0" smtClean="0">
                <a:solidFill>
                  <a:schemeClr val="tx2"/>
                </a:solidFill>
              </a:rPr>
              <a:t>поддержки самоопределения</a:t>
            </a:r>
            <a:r>
              <a:rPr lang="ru-RU" dirty="0" smtClean="0"/>
              <a:t> воспитанника.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800"/>
                            </p:stCondLst>
                            <p:childTnLst>
                              <p:par>
                                <p:cTn id="2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253</TotalTime>
  <Words>480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Проект  программы  спортивно-оздоровительного направления внеурочной деятельности  «Азбука здоровья»</vt:lpstr>
      <vt:lpstr>Слайд 2</vt:lpstr>
      <vt:lpstr>Актуальность</vt:lpstr>
      <vt:lpstr>Слайд 4</vt:lpstr>
      <vt:lpstr>Ожидаемые результаты                          реализации программы</vt:lpstr>
      <vt:lpstr>Цели программы:</vt:lpstr>
      <vt:lpstr>Задачи:</vt:lpstr>
      <vt:lpstr>Основные направления реализации программы:</vt:lpstr>
      <vt:lpstr>Реализация  программы:</vt:lpstr>
      <vt:lpstr>Инструментарий программы: </vt:lpstr>
      <vt:lpstr>Слайд 11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программы спортивно-оздоровительного направления  «Азбука здоровья»</dc:title>
  <dc:creator>НаташЁнок</dc:creator>
  <cp:lastModifiedBy>Admin</cp:lastModifiedBy>
  <cp:revision>36</cp:revision>
  <dcterms:created xsi:type="dcterms:W3CDTF">2011-03-27T08:56:50Z</dcterms:created>
  <dcterms:modified xsi:type="dcterms:W3CDTF">2013-04-10T22:29:05Z</dcterms:modified>
</cp:coreProperties>
</file>