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CB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5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2C632-4AF7-41DE-BE04-D710140FC941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6B734-39A2-4B84-98FA-B6DABA20F8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2C632-4AF7-41DE-BE04-D710140FC941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6B734-39A2-4B84-98FA-B6DABA20F8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2C632-4AF7-41DE-BE04-D710140FC941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6B734-39A2-4B84-98FA-B6DABA20F8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2C632-4AF7-41DE-BE04-D710140FC941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6B734-39A2-4B84-98FA-B6DABA20F8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2C632-4AF7-41DE-BE04-D710140FC941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6B734-39A2-4B84-98FA-B6DABA20F8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2C632-4AF7-41DE-BE04-D710140FC941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6B734-39A2-4B84-98FA-B6DABA20F8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2C632-4AF7-41DE-BE04-D710140FC941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6B734-39A2-4B84-98FA-B6DABA20F8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2C632-4AF7-41DE-BE04-D710140FC941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6B734-39A2-4B84-98FA-B6DABA20F8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2C632-4AF7-41DE-BE04-D710140FC941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6B734-39A2-4B84-98FA-B6DABA20F8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2C632-4AF7-41DE-BE04-D710140FC941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6B734-39A2-4B84-98FA-B6DABA20F8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2C632-4AF7-41DE-BE04-D710140FC941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6B734-39A2-4B84-98FA-B6DABA20F83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75000"/>
                <a:alpha val="99000"/>
              </a:schemeClr>
            </a:gs>
            <a:gs pos="88000">
              <a:schemeClr val="accent5">
                <a:lumMod val="75000"/>
                <a:alpha val="11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2C2C632-4AF7-41DE-BE04-D710140FC941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9B6B734-39A2-4B84-98FA-B6DABA20F83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700808"/>
            <a:ext cx="8496944" cy="1470025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Роль художественной детали  в рассказе </a:t>
            </a:r>
            <a:r>
              <a:rPr lang="ru-RU" smtClean="0">
                <a:solidFill>
                  <a:schemeClr val="tx1"/>
                </a:solidFill>
              </a:rPr>
              <a:t>Е.И.Носова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«Яблочный Спас»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332656"/>
            <a:ext cx="7117180" cy="861420"/>
          </a:xfrm>
        </p:spPr>
        <p:txBody>
          <a:bodyPr/>
          <a:lstStyle/>
          <a:p>
            <a:pPr algn="ctr"/>
            <a:r>
              <a:rPr lang="ru-RU" i="1" dirty="0" smtClean="0"/>
              <a:t>ИССЛЕДОВАТЕЛЬСКИЙ ПРОЕКТ</a:t>
            </a:r>
            <a:endParaRPr lang="ru-RU" i="1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4293096"/>
            <a:ext cx="7776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Цель: </a:t>
            </a:r>
          </a:p>
          <a:p>
            <a:pPr algn="ctr"/>
            <a:r>
              <a:rPr lang="ru-RU" sz="2400" dirty="0" smtClean="0"/>
              <a:t>уяснить, какова роль художественной детали в раскрытии авторского замысла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2919639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75724"/>
            <a:ext cx="8208912" cy="924475"/>
          </a:xfrm>
        </p:spPr>
        <p:txBody>
          <a:bodyPr/>
          <a:lstStyle/>
          <a:p>
            <a:pPr algn="ctr"/>
            <a:r>
              <a:rPr lang="ru-RU" sz="4000" b="1" dirty="0"/>
              <a:t>Художественная </a:t>
            </a:r>
            <a:r>
              <a:rPr lang="ru-RU" sz="4000" b="1" dirty="0" smtClean="0"/>
              <a:t>деталь -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07361"/>
            <a:ext cx="8352927" cy="4051437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 </a:t>
            </a:r>
            <a:r>
              <a:rPr lang="ru-RU" sz="3200" dirty="0" smtClean="0"/>
              <a:t>компонент </a:t>
            </a:r>
            <a:r>
              <a:rPr lang="ru-RU" sz="3200" dirty="0"/>
              <a:t>предметной выразительности, выразительная подробность в литературном произведении, имеющая значительную смысловую эмоциональную нагрузку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30702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тьяна\Downloads\21a4f136d776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442758"/>
            <a:ext cx="2884916" cy="26646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6"/>
            <a:ext cx="8280920" cy="61926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i="1" dirty="0"/>
              <a:t> </a:t>
            </a:r>
            <a:r>
              <a:rPr lang="ru-RU" sz="3200" i="1" dirty="0" smtClean="0"/>
              <a:t>«Над </a:t>
            </a:r>
            <a:r>
              <a:rPr lang="ru-RU" sz="3200" i="1" dirty="0"/>
              <a:t>темной кофейной водой  ломко промелькивала лимонно-желтая бабочка, невесть откуда и куда летевшая и невольно заставляющая переживать, что не долетит при этом своем робком и неумелом полете или вот-вот схватит её затаившийся под лозами большеротый </a:t>
            </a:r>
            <a:r>
              <a:rPr lang="ru-RU" sz="3200" i="1" dirty="0" smtClean="0"/>
              <a:t>голавль.»</a:t>
            </a:r>
            <a:endParaRPr lang="ru-RU" sz="3200" i="1" dirty="0"/>
          </a:p>
        </p:txBody>
      </p:sp>
    </p:spTree>
    <p:extLst>
      <p:ext uri="{BB962C8B-B14F-4D97-AF65-F5344CB8AC3E}">
        <p14:creationId xmlns="" xmlns:p14="http://schemas.microsoft.com/office/powerpoint/2010/main" val="1316353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79540"/>
            <a:ext cx="7125113" cy="924475"/>
          </a:xfrm>
        </p:spPr>
        <p:txBody>
          <a:bodyPr/>
          <a:lstStyle/>
          <a:p>
            <a:pPr algn="ctr"/>
            <a:r>
              <a:rPr lang="ru-RU" b="1" dirty="0" smtClean="0"/>
              <a:t>Из истории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457400"/>
            <a:ext cx="8892480" cy="54006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800" i="1" dirty="0"/>
              <a:t>Когда-то богиня цветов Флора решила сделать богу Зевсу подарок: она взяла чистоту раннего утра, свежесть горного ручья, хрустальный блеск утренней росы, красоту и благоуханье всех земных растений и создала цветок, равного которому не было на всем белом свете. </a:t>
            </a:r>
            <a:endParaRPr lang="ru-RU" sz="2800" i="1" dirty="0" smtClean="0"/>
          </a:p>
          <a:p>
            <a:pPr marL="0" indent="0">
              <a:buNone/>
            </a:pPr>
            <a:r>
              <a:rPr lang="ru-RU" sz="2800" i="1" dirty="0" smtClean="0"/>
              <a:t>Бог</a:t>
            </a:r>
            <a:r>
              <a:rPr lang="ru-RU" sz="2800" i="1" dirty="0"/>
              <a:t> Зевс, увидев такой великолепный подарок, не удержался и поцеловал нежные лепестки. И – о чудо! – цветок оторвался от стебля и полетел. </a:t>
            </a:r>
            <a:endParaRPr lang="ru-RU" sz="2800" i="1" dirty="0" smtClean="0"/>
          </a:p>
          <a:p>
            <a:pPr marL="0" indent="0">
              <a:buNone/>
            </a:pPr>
            <a:r>
              <a:rPr lang="ru-RU" sz="2800" i="1" dirty="0" smtClean="0"/>
              <a:t>Так</a:t>
            </a:r>
            <a:r>
              <a:rPr lang="ru-RU" sz="2800" i="1" dirty="0"/>
              <a:t>, по древнегреческой легенде, появились бабочки.</a:t>
            </a:r>
          </a:p>
          <a:p>
            <a:endParaRPr lang="ru-RU" dirty="0"/>
          </a:p>
        </p:txBody>
      </p:sp>
      <p:pic>
        <p:nvPicPr>
          <p:cNvPr id="2050" name="Picture 2" descr="C:\Users\Татьяна\Downloads\0b1db88299ad3a421957f151de87793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9928"/>
            <a:ext cx="1981200" cy="16637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58934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8892480" cy="924475"/>
          </a:xfrm>
        </p:spPr>
        <p:txBody>
          <a:bodyPr/>
          <a:lstStyle/>
          <a:p>
            <a:pPr algn="ctr"/>
            <a:r>
              <a:rPr lang="ru-RU" sz="3600" b="1" dirty="0"/>
              <a:t>Бабочки –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излюбленный </a:t>
            </a:r>
            <a:r>
              <a:rPr lang="ru-RU" sz="3600" b="1" dirty="0"/>
              <a:t>мотив мифов и легенд многих народов мира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88840"/>
            <a:ext cx="7848872" cy="4051437"/>
          </a:xfrm>
        </p:spPr>
        <p:txBody>
          <a:bodyPr>
            <a:normAutofit/>
          </a:bodyPr>
          <a:lstStyle/>
          <a:p>
            <a:r>
              <a:rPr lang="ru-RU" sz="2800" i="1" dirty="0"/>
              <a:t>Изображения этих крылатых созданий оставили на фресках египтяне еще 3.5 тысячи лет назад, соотнося их стадии жизни с жизнью человеческой – от зарождения сознания до просветления, воскрешения души.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9552" y="2487036"/>
            <a:ext cx="69847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fontAlgn="base">
              <a:buFont typeface="Courier New" pitchFamily="49" charset="0"/>
              <a:buChar char="o"/>
            </a:pPr>
            <a:r>
              <a:rPr lang="ru-RU" sz="2800" i="1" dirty="0"/>
              <a:t>Древние римляне считали, что бабочки – это цветы, которые сорвал ветер.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2144" y="2531463"/>
            <a:ext cx="7560839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Courier New" pitchFamily="49" charset="0"/>
              <a:buChar char="o"/>
            </a:pPr>
            <a:r>
              <a:rPr lang="ru-RU" sz="2800" i="1" dirty="0"/>
              <a:t>Люди окружали бабочек легендами и мифами. Древние представления о бабочках связаны с самыми главными для человека понятиями: жизнь и смерть, душа, любовь, счастье.</a:t>
            </a:r>
          </a:p>
          <a:p>
            <a:pPr marL="285750" indent="-285750">
              <a:buFont typeface="Courier New" pitchFamily="49" charset="0"/>
              <a:buChar char="o"/>
            </a:pP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14348" y="2714620"/>
            <a:ext cx="741682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itchFamily="49" charset="0"/>
              <a:buChar char="o"/>
            </a:pPr>
            <a:r>
              <a:rPr lang="ru-RU" sz="2800" i="1" dirty="0"/>
              <a:t>В Японии считают, что увидеть бабочку у себя в доме – к счастью: они символизируют все лучшее в жизни человека.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42910" y="2571744"/>
            <a:ext cx="748883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Courier New" pitchFamily="49" charset="0"/>
              <a:buChar char="o"/>
            </a:pPr>
            <a:r>
              <a:rPr lang="ru-RU" sz="2800" i="1" dirty="0" smtClean="0"/>
              <a:t>Древняя легенда индийцев гласит, что бабочки передают наши желания небесам, если нашептать бабочке свое желание и затем выпустить ее, то оно непременно сбудется.</a:t>
            </a:r>
            <a:endParaRPr lang="ru-RU" sz="28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642910" y="2571744"/>
            <a:ext cx="734481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Courier New" pitchFamily="49" charset="0"/>
              <a:buChar char="o"/>
            </a:pPr>
            <a:r>
              <a:rPr lang="ru-RU" sz="2800" i="1" dirty="0"/>
              <a:t>Славяне также верили: чистые души ангелов прилетают к нам дневными бабочками, чтобы передать наши желания на небеса.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42910" y="2500306"/>
            <a:ext cx="721339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Courier New" pitchFamily="49" charset="0"/>
              <a:buChar char="o"/>
            </a:pPr>
            <a:r>
              <a:rPr lang="ru-RU" sz="2800" i="1" dirty="0"/>
              <a:t>У христиан и католиков бабочка часто изображается сидящей на руке младенца </a:t>
            </a:r>
            <a:r>
              <a:rPr lang="ru-RU" sz="2800" i="1" dirty="0" smtClean="0"/>
              <a:t>Христа </a:t>
            </a:r>
            <a:r>
              <a:rPr lang="ru-RU" sz="2800" i="1" dirty="0"/>
              <a:t>и является символом возрождения и воскрешения души.</a:t>
            </a:r>
          </a:p>
          <a:p>
            <a:pPr marL="457200" indent="-457200">
              <a:buFont typeface="Courier New" pitchFamily="49" charset="0"/>
              <a:buChar char="o"/>
            </a:pPr>
            <a:endParaRPr lang="ru-RU" sz="2800" i="1" dirty="0"/>
          </a:p>
        </p:txBody>
      </p:sp>
      <p:pic>
        <p:nvPicPr>
          <p:cNvPr id="3074" name="Picture 2" descr="C:\Users\Татьяна\Downloads\0_818a8_62221764_X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846678" flipV="1">
            <a:off x="6875821" y="4561568"/>
            <a:ext cx="2684016" cy="184910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44391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allAtOnce"/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/>
              <a:t> </a:t>
            </a:r>
            <a:r>
              <a:rPr lang="ru-RU" b="1" dirty="0"/>
              <a:t>Бабочки в изобразительном искусстве, литературе, поэзии</a:t>
            </a: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44824"/>
            <a:ext cx="8208912" cy="457396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200" dirty="0"/>
              <a:t>Символ свободы, любви и надежды – </a:t>
            </a:r>
            <a:endParaRPr lang="ru-RU" sz="2200" dirty="0" smtClean="0"/>
          </a:p>
          <a:p>
            <a:pPr marL="0" indent="0" algn="ctr">
              <a:buNone/>
            </a:pPr>
            <a:r>
              <a:rPr lang="ru-RU" sz="2200" dirty="0" smtClean="0"/>
              <a:t>бабочка </a:t>
            </a:r>
            <a:r>
              <a:rPr lang="ru-RU" sz="2200" dirty="0"/>
              <a:t>не давала покоя русским поэтам и прозаикам. </a:t>
            </a:r>
            <a:endParaRPr lang="ru-RU" sz="2200" dirty="0" smtClean="0"/>
          </a:p>
          <a:p>
            <a:pPr marL="0" indent="0">
              <a:buNone/>
            </a:pPr>
            <a:r>
              <a:rPr lang="ru-RU" sz="2200" dirty="0" smtClean="0"/>
              <a:t>О </a:t>
            </a:r>
            <a:r>
              <a:rPr lang="ru-RU" sz="2200" dirty="0"/>
              <a:t>ней </a:t>
            </a:r>
            <a:r>
              <a:rPr lang="ru-RU" sz="2200" dirty="0" smtClean="0"/>
              <a:t>писали: </a:t>
            </a:r>
          </a:p>
          <a:p>
            <a:r>
              <a:rPr lang="ru-RU" sz="2200" dirty="0" smtClean="0"/>
              <a:t>Василий </a:t>
            </a:r>
            <a:r>
              <a:rPr lang="ru-RU" sz="2200" dirty="0"/>
              <a:t>Жуковский, </a:t>
            </a:r>
            <a:endParaRPr lang="ru-RU" sz="2200" dirty="0" smtClean="0"/>
          </a:p>
          <a:p>
            <a:r>
              <a:rPr lang="ru-RU" sz="2200" dirty="0" smtClean="0"/>
              <a:t>Фёдор </a:t>
            </a:r>
            <a:r>
              <a:rPr lang="ru-RU" sz="2200" dirty="0"/>
              <a:t>Глинка, </a:t>
            </a:r>
            <a:endParaRPr lang="ru-RU" sz="2200" dirty="0" smtClean="0"/>
          </a:p>
          <a:p>
            <a:r>
              <a:rPr lang="ru-RU" sz="2200" dirty="0" smtClean="0"/>
              <a:t>Аполлон </a:t>
            </a:r>
            <a:r>
              <a:rPr lang="ru-RU" sz="2200" dirty="0"/>
              <a:t>Майков, </a:t>
            </a:r>
            <a:endParaRPr lang="ru-RU" sz="2200" dirty="0" smtClean="0"/>
          </a:p>
          <a:p>
            <a:r>
              <a:rPr lang="ru-RU" sz="2200" dirty="0" smtClean="0"/>
              <a:t>Афанасий </a:t>
            </a:r>
            <a:r>
              <a:rPr lang="ru-RU" sz="2200" dirty="0"/>
              <a:t>Фет </a:t>
            </a:r>
            <a:r>
              <a:rPr lang="ru-RU" sz="2200" dirty="0" smtClean="0"/>
              <a:t>,</a:t>
            </a:r>
          </a:p>
          <a:p>
            <a:r>
              <a:rPr lang="ru-RU" sz="2200" dirty="0" smtClean="0"/>
              <a:t>Иван </a:t>
            </a:r>
            <a:r>
              <a:rPr lang="ru-RU" sz="2200" dirty="0"/>
              <a:t>Бунин.....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187616" y="3726324"/>
            <a:ext cx="467467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/>
              <a:t>Я держу на раскрытой ладони </a:t>
            </a:r>
            <a:br>
              <a:rPr lang="ru-RU" b="1" i="1" dirty="0" smtClean="0"/>
            </a:br>
            <a:r>
              <a:rPr lang="ru-RU" b="1" i="1" dirty="0" smtClean="0"/>
              <a:t>невесомый крылатый цветок.</a:t>
            </a:r>
            <a:br>
              <a:rPr lang="ru-RU" b="1" i="1" dirty="0" smtClean="0"/>
            </a:br>
            <a:r>
              <a:rPr lang="ru-RU" b="1" i="1" dirty="0" smtClean="0"/>
              <a:t>он вспорхнет и его не догонишь</a:t>
            </a:r>
            <a:br>
              <a:rPr lang="ru-RU" b="1" i="1" dirty="0" smtClean="0"/>
            </a:br>
            <a:r>
              <a:rPr lang="ru-RU" b="1" i="1" dirty="0" smtClean="0"/>
              <a:t>я не стал бы ловить, если б мог...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32037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404664"/>
            <a:ext cx="7125112" cy="4051437"/>
          </a:xfrm>
        </p:spPr>
        <p:txBody>
          <a:bodyPr/>
          <a:lstStyle/>
          <a:p>
            <a:pPr marL="0" indent="0">
              <a:buNone/>
            </a:pPr>
            <a:r>
              <a:rPr lang="ru-RU" sz="2800" i="1" dirty="0" smtClean="0"/>
              <a:t>«</a:t>
            </a:r>
            <a:r>
              <a:rPr lang="ru-RU" sz="2800" b="1" i="1" dirty="0" smtClean="0"/>
              <a:t>А </a:t>
            </a:r>
            <a:r>
              <a:rPr lang="ru-RU" sz="2800" b="1" i="1" dirty="0"/>
              <a:t>над речкой, над её притененными водами, опять мелькала ярко-желтая бабочка- наверняка уже другая, но мне казалось, будто она все еще та, утренняя, потерявшая что-то  в </a:t>
            </a:r>
            <a:r>
              <a:rPr lang="ru-RU" sz="2800" b="1" i="1" dirty="0" err="1"/>
              <a:t>поречных</a:t>
            </a:r>
            <a:r>
              <a:rPr lang="ru-RU" sz="2800" b="1" i="1" dirty="0"/>
              <a:t> </a:t>
            </a:r>
            <a:r>
              <a:rPr lang="ru-RU" sz="2800" b="1" i="1" dirty="0" smtClean="0"/>
              <a:t>ивняках….</a:t>
            </a:r>
            <a:endParaRPr lang="ru-RU" sz="2800" i="1" dirty="0"/>
          </a:p>
          <a:p>
            <a:endParaRPr lang="ru-RU" dirty="0"/>
          </a:p>
        </p:txBody>
      </p:sp>
      <p:pic>
        <p:nvPicPr>
          <p:cNvPr id="4" name="Picture 2" descr="C:\Users\Татьяна\Downloads\21a4f136d776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140968"/>
            <a:ext cx="2884916" cy="26646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3528" y="4293096"/>
            <a:ext cx="84249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/>
              <a:t> Или она сама </a:t>
            </a:r>
            <a:endParaRPr lang="ru-RU" sz="2800" b="1" i="1" dirty="0" smtClean="0"/>
          </a:p>
          <a:p>
            <a:r>
              <a:rPr lang="ru-RU" sz="2800" b="1" i="1" dirty="0" smtClean="0"/>
              <a:t>			чья-то </a:t>
            </a:r>
          </a:p>
          <a:p>
            <a:pPr algn="r"/>
            <a:r>
              <a:rPr lang="ru-RU" sz="2800" b="1" i="1" dirty="0" smtClean="0"/>
              <a:t>потерявшаяся </a:t>
            </a:r>
            <a:r>
              <a:rPr lang="ru-RU" sz="2800" b="1" i="1" dirty="0"/>
              <a:t>душа?...»</a:t>
            </a:r>
            <a:endParaRPr lang="ru-RU" sz="2800" i="1" dirty="0"/>
          </a:p>
        </p:txBody>
      </p:sp>
    </p:spTree>
    <p:extLst>
      <p:ext uri="{BB962C8B-B14F-4D97-AF65-F5344CB8AC3E}">
        <p14:creationId xmlns="" xmlns:p14="http://schemas.microsoft.com/office/powerpoint/2010/main" val="3679754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b="1" dirty="0" smtClean="0"/>
              <a:t>Выводы: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3200" i="1" dirty="0" smtClean="0"/>
              <a:t>С помощью художественной детали </a:t>
            </a:r>
            <a:r>
              <a:rPr lang="ru-RU" sz="3200" i="1" dirty="0" err="1" smtClean="0"/>
              <a:t>Е.И.Носов</a:t>
            </a:r>
            <a:r>
              <a:rPr lang="ru-RU" sz="3200" i="1" dirty="0" smtClean="0"/>
              <a:t> проясняет внутренний мир героини и свое отношение к ней.</a:t>
            </a:r>
          </a:p>
          <a:p>
            <a:pPr>
              <a:buFont typeface="Wingdings" pitchFamily="2" charset="2"/>
              <a:buChar char="ü"/>
            </a:pPr>
            <a:r>
              <a:rPr lang="ru-RU" sz="3200" i="1" dirty="0" smtClean="0"/>
              <a:t>Деталь необходима для наиболее полного и точного выражения мысли и чувства.</a:t>
            </a:r>
            <a:endParaRPr lang="ru-RU" sz="3200" i="1" dirty="0"/>
          </a:p>
        </p:txBody>
      </p:sp>
    </p:spTree>
    <p:extLst>
      <p:ext uri="{BB962C8B-B14F-4D97-AF65-F5344CB8AC3E}">
        <p14:creationId xmlns="" xmlns:p14="http://schemas.microsoft.com/office/powerpoint/2010/main" val="1623751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Весна</Template>
  <TotalTime>81</TotalTime>
  <Words>322</Words>
  <Application>Microsoft Office PowerPoint</Application>
  <PresentationFormat>Экран 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Spring</vt:lpstr>
      <vt:lpstr>Роль художественной детали  в рассказе Е.И.Носова «Яблочный Спас»</vt:lpstr>
      <vt:lpstr>Художественная деталь -</vt:lpstr>
      <vt:lpstr>Слайд 3</vt:lpstr>
      <vt:lpstr>Из истории</vt:lpstr>
      <vt:lpstr>Бабочки –  излюбленный мотив мифов и легенд многих народов мира</vt:lpstr>
      <vt:lpstr> Бабочки в изобразительном искусстве, литературе, поэзии  </vt:lpstr>
      <vt:lpstr>Слайд 7</vt:lpstr>
      <vt:lpstr>Выводы: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художественной детали  в рассказе Е.Е.Носова «Яблочный Спас»</dc:title>
  <dc:creator>Татьяна</dc:creator>
  <cp:lastModifiedBy>user</cp:lastModifiedBy>
  <cp:revision>14</cp:revision>
  <dcterms:created xsi:type="dcterms:W3CDTF">2012-10-02T14:47:47Z</dcterms:created>
  <dcterms:modified xsi:type="dcterms:W3CDTF">2012-11-22T09:40:39Z</dcterms:modified>
</cp:coreProperties>
</file>