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8" r:id="rId3"/>
    <p:sldId id="286" r:id="rId4"/>
    <p:sldId id="259" r:id="rId5"/>
    <p:sldId id="260" r:id="rId6"/>
    <p:sldId id="261" r:id="rId7"/>
    <p:sldId id="281" r:id="rId8"/>
    <p:sldId id="280" r:id="rId9"/>
    <p:sldId id="262" r:id="rId10"/>
    <p:sldId id="263" r:id="rId11"/>
    <p:sldId id="264" r:id="rId12"/>
    <p:sldId id="265" r:id="rId13"/>
    <p:sldId id="283" r:id="rId14"/>
    <p:sldId id="266" r:id="rId15"/>
    <p:sldId id="282" r:id="rId16"/>
    <p:sldId id="267" r:id="rId17"/>
    <p:sldId id="269" r:id="rId18"/>
    <p:sldId id="270" r:id="rId19"/>
    <p:sldId id="271" r:id="rId20"/>
    <p:sldId id="284" r:id="rId21"/>
    <p:sldId id="285" r:id="rId22"/>
    <p:sldId id="272" r:id="rId23"/>
    <p:sldId id="273" r:id="rId24"/>
    <p:sldId id="287" r:id="rId25"/>
    <p:sldId id="274" r:id="rId26"/>
    <p:sldId id="275" r:id="rId27"/>
    <p:sldId id="279" r:id="rId2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CC3399"/>
    <a:srgbClr val="660033"/>
    <a:srgbClr val="FF00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00" autoAdjust="0"/>
    <p:restoredTop sz="94600" autoAdjust="0"/>
  </p:normalViewPr>
  <p:slideViewPr>
    <p:cSldViewPr>
      <p:cViewPr varScale="1">
        <p:scale>
          <a:sx n="103" d="100"/>
          <a:sy n="103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82FE4D-3AD4-408A-8476-1F49B005B604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81F15239-E7A1-4A3E-B215-AA9E14080762}">
      <dgm:prSet phldrT="[Текст]"/>
      <dgm:spPr/>
      <dgm:t>
        <a:bodyPr/>
        <a:lstStyle/>
        <a:p>
          <a:r>
            <a:rPr lang="en-US" dirty="0" smtClean="0">
              <a:solidFill>
                <a:schemeClr val="accent2">
                  <a:lumMod val="75000"/>
                </a:schemeClr>
              </a:solidFill>
              <a:latin typeface="+mj-lt"/>
            </a:rPr>
            <a:t>super</a:t>
          </a:r>
          <a:endParaRPr lang="ru-RU" dirty="0">
            <a:solidFill>
              <a:schemeClr val="accent2">
                <a:lumMod val="75000"/>
              </a:schemeClr>
            </a:solidFill>
            <a:latin typeface="+mj-lt"/>
          </a:endParaRPr>
        </a:p>
      </dgm:t>
    </dgm:pt>
    <dgm:pt modelId="{5DFC50C1-A22E-4D17-AD70-F93F40C8A24A}" type="parTrans" cxnId="{43692ACB-11CE-490B-AADA-2F7395490732}">
      <dgm:prSet/>
      <dgm:spPr/>
      <dgm:t>
        <a:bodyPr/>
        <a:lstStyle/>
        <a:p>
          <a:endParaRPr lang="ru-RU"/>
        </a:p>
      </dgm:t>
    </dgm:pt>
    <dgm:pt modelId="{276E009C-6C1C-4333-8105-FA7BEC10159E}" type="sibTrans" cxnId="{43692ACB-11CE-490B-AADA-2F7395490732}">
      <dgm:prSet/>
      <dgm:spPr/>
      <dgm:t>
        <a:bodyPr/>
        <a:lstStyle/>
        <a:p>
          <a:endParaRPr lang="ru-RU"/>
        </a:p>
      </dgm:t>
    </dgm:pt>
    <dgm:pt modelId="{CBB8F2DC-FF76-4819-B00A-F2A7D0DBD368}">
      <dgm:prSet phldrT="[Текст]"/>
      <dgm:spPr/>
      <dgm:t>
        <a:bodyPr/>
        <a:lstStyle/>
        <a:p>
          <a:r>
            <a:rPr lang="en-US" dirty="0" smtClean="0">
              <a:solidFill>
                <a:schemeClr val="tx2">
                  <a:lumMod val="50000"/>
                </a:schemeClr>
              </a:solidFill>
              <a:latin typeface="+mj-lt"/>
            </a:rPr>
            <a:t>market</a:t>
          </a:r>
          <a:endParaRPr lang="ru-RU" dirty="0">
            <a:solidFill>
              <a:schemeClr val="tx2">
                <a:lumMod val="50000"/>
              </a:schemeClr>
            </a:solidFill>
            <a:latin typeface="+mj-lt"/>
          </a:endParaRPr>
        </a:p>
      </dgm:t>
    </dgm:pt>
    <dgm:pt modelId="{910B0F33-288D-4FE2-B907-8AAEC4FC02E5}" type="parTrans" cxnId="{A021C414-A224-4EB6-BF21-63746049C6B9}">
      <dgm:prSet/>
      <dgm:spPr/>
      <dgm:t>
        <a:bodyPr/>
        <a:lstStyle/>
        <a:p>
          <a:endParaRPr lang="ru-RU"/>
        </a:p>
      </dgm:t>
    </dgm:pt>
    <dgm:pt modelId="{F0852363-2EEC-47E8-9AD9-6408C7060495}" type="sibTrans" cxnId="{A021C414-A224-4EB6-BF21-63746049C6B9}">
      <dgm:prSet/>
      <dgm:spPr/>
      <dgm:t>
        <a:bodyPr/>
        <a:lstStyle/>
        <a:p>
          <a:endParaRPr lang="ru-RU"/>
        </a:p>
      </dgm:t>
    </dgm:pt>
    <dgm:pt modelId="{C6D51293-2364-45ED-A52F-814EAE95A41A}">
      <dgm:prSet phldrT="[Текст]"/>
      <dgm:spPr/>
      <dgm:t>
        <a:bodyPr/>
        <a:lstStyle/>
        <a:p>
          <a:r>
            <a:rPr lang="en-US" dirty="0" smtClean="0">
              <a:solidFill>
                <a:srgbClr val="660033"/>
              </a:solidFill>
              <a:latin typeface="+mj-lt"/>
            </a:rPr>
            <a:t>supermarket</a:t>
          </a:r>
          <a:endParaRPr lang="ru-RU" dirty="0">
            <a:solidFill>
              <a:srgbClr val="660033"/>
            </a:solidFill>
            <a:latin typeface="+mj-lt"/>
          </a:endParaRPr>
        </a:p>
      </dgm:t>
    </dgm:pt>
    <dgm:pt modelId="{AC497786-CFD8-4E64-AAEB-29D07E38BC49}" type="parTrans" cxnId="{E2008B82-3665-4B22-9BD7-A15883396159}">
      <dgm:prSet/>
      <dgm:spPr/>
      <dgm:t>
        <a:bodyPr/>
        <a:lstStyle/>
        <a:p>
          <a:endParaRPr lang="ru-RU"/>
        </a:p>
      </dgm:t>
    </dgm:pt>
    <dgm:pt modelId="{75D23C32-18DB-474A-B97D-BC1EC82E4535}" type="sibTrans" cxnId="{E2008B82-3665-4B22-9BD7-A15883396159}">
      <dgm:prSet/>
      <dgm:spPr/>
      <dgm:t>
        <a:bodyPr/>
        <a:lstStyle/>
        <a:p>
          <a:endParaRPr lang="ru-RU"/>
        </a:p>
      </dgm:t>
    </dgm:pt>
    <dgm:pt modelId="{BEB46C3A-1320-473C-86E8-B1448866E6CA}" type="pres">
      <dgm:prSet presAssocID="{7082FE4D-3AD4-408A-8476-1F49B005B604}" presName="Name0" presStyleCnt="0">
        <dgm:presLayoutVars>
          <dgm:dir/>
          <dgm:animLvl val="lvl"/>
          <dgm:resizeHandles val="exact"/>
        </dgm:presLayoutVars>
      </dgm:prSet>
      <dgm:spPr/>
    </dgm:pt>
    <dgm:pt modelId="{0608310B-D5D3-44EE-867B-06740D9B1A24}" type="pres">
      <dgm:prSet presAssocID="{81F15239-E7A1-4A3E-B215-AA9E14080762}" presName="parTxOnly" presStyleLbl="node1" presStyleIdx="0" presStyleCnt="3" custLinFactY="-28358" custLinFactNeighborX="-961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4009F6-D89E-4686-8D5C-3F1BF7A17EC7}" type="pres">
      <dgm:prSet presAssocID="{276E009C-6C1C-4333-8105-FA7BEC10159E}" presName="parTxOnlySpace" presStyleCnt="0"/>
      <dgm:spPr/>
    </dgm:pt>
    <dgm:pt modelId="{EF2C9F94-12D4-41EA-A67E-71A682A63C50}" type="pres">
      <dgm:prSet presAssocID="{CBB8F2DC-FF76-4819-B00A-F2A7D0DBD368}" presName="parTxOnly" presStyleLbl="node1" presStyleIdx="1" presStyleCnt="3" custLinFactY="-28358" custLinFactNeighborX="2885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321642-356C-4078-962B-D9603837AE1E}" type="pres">
      <dgm:prSet presAssocID="{F0852363-2EEC-47E8-9AD9-6408C7060495}" presName="parTxOnlySpace" presStyleCnt="0"/>
      <dgm:spPr/>
    </dgm:pt>
    <dgm:pt modelId="{0F19CC99-FE00-432A-923E-ACB86C2F5566}" type="pres">
      <dgm:prSet presAssocID="{C6D51293-2364-45ED-A52F-814EAE95A41A}" presName="parTxOnly" presStyleLbl="node1" presStyleIdx="2" presStyleCnt="3" custLinFactY="-28358" custLinFactNeighborX="35486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2008B82-3665-4B22-9BD7-A15883396159}" srcId="{7082FE4D-3AD4-408A-8476-1F49B005B604}" destId="{C6D51293-2364-45ED-A52F-814EAE95A41A}" srcOrd="2" destOrd="0" parTransId="{AC497786-CFD8-4E64-AAEB-29D07E38BC49}" sibTransId="{75D23C32-18DB-474A-B97D-BC1EC82E4535}"/>
    <dgm:cxn modelId="{43692ACB-11CE-490B-AADA-2F7395490732}" srcId="{7082FE4D-3AD4-408A-8476-1F49B005B604}" destId="{81F15239-E7A1-4A3E-B215-AA9E14080762}" srcOrd="0" destOrd="0" parTransId="{5DFC50C1-A22E-4D17-AD70-F93F40C8A24A}" sibTransId="{276E009C-6C1C-4333-8105-FA7BEC10159E}"/>
    <dgm:cxn modelId="{A021C414-A224-4EB6-BF21-63746049C6B9}" srcId="{7082FE4D-3AD4-408A-8476-1F49B005B604}" destId="{CBB8F2DC-FF76-4819-B00A-F2A7D0DBD368}" srcOrd="1" destOrd="0" parTransId="{910B0F33-288D-4FE2-B907-8AAEC4FC02E5}" sibTransId="{F0852363-2EEC-47E8-9AD9-6408C7060495}"/>
    <dgm:cxn modelId="{83B6F8F0-AAF1-4399-9524-228DF55285EE}" type="presOf" srcId="{C6D51293-2364-45ED-A52F-814EAE95A41A}" destId="{0F19CC99-FE00-432A-923E-ACB86C2F5566}" srcOrd="0" destOrd="0" presId="urn:microsoft.com/office/officeart/2005/8/layout/chevron1"/>
    <dgm:cxn modelId="{3E0BC924-A63C-4B58-9A60-5DFE9804A987}" type="presOf" srcId="{CBB8F2DC-FF76-4819-B00A-F2A7D0DBD368}" destId="{EF2C9F94-12D4-41EA-A67E-71A682A63C50}" srcOrd="0" destOrd="0" presId="urn:microsoft.com/office/officeart/2005/8/layout/chevron1"/>
    <dgm:cxn modelId="{6BA45B2A-0DB3-45EA-901F-FB6FCA823145}" type="presOf" srcId="{7082FE4D-3AD4-408A-8476-1F49B005B604}" destId="{BEB46C3A-1320-473C-86E8-B1448866E6CA}" srcOrd="0" destOrd="0" presId="urn:microsoft.com/office/officeart/2005/8/layout/chevron1"/>
    <dgm:cxn modelId="{56641B5A-7148-4FA6-BE4B-54244E2BD28F}" type="presOf" srcId="{81F15239-E7A1-4A3E-B215-AA9E14080762}" destId="{0608310B-D5D3-44EE-867B-06740D9B1A24}" srcOrd="0" destOrd="0" presId="urn:microsoft.com/office/officeart/2005/8/layout/chevron1"/>
    <dgm:cxn modelId="{F8860F31-17DB-4489-A602-842A5365EE6F}" type="presParOf" srcId="{BEB46C3A-1320-473C-86E8-B1448866E6CA}" destId="{0608310B-D5D3-44EE-867B-06740D9B1A24}" srcOrd="0" destOrd="0" presId="urn:microsoft.com/office/officeart/2005/8/layout/chevron1"/>
    <dgm:cxn modelId="{6D6F403A-9239-4E70-9D93-A9D2FDF82756}" type="presParOf" srcId="{BEB46C3A-1320-473C-86E8-B1448866E6CA}" destId="{B74009F6-D89E-4686-8D5C-3F1BF7A17EC7}" srcOrd="1" destOrd="0" presId="urn:microsoft.com/office/officeart/2005/8/layout/chevron1"/>
    <dgm:cxn modelId="{CFB71C3F-74AA-42C4-BA56-3CD3347C48BC}" type="presParOf" srcId="{BEB46C3A-1320-473C-86E8-B1448866E6CA}" destId="{EF2C9F94-12D4-41EA-A67E-71A682A63C50}" srcOrd="2" destOrd="0" presId="urn:microsoft.com/office/officeart/2005/8/layout/chevron1"/>
    <dgm:cxn modelId="{A02F2F6A-30A2-4AE4-AA85-6B423A011342}" type="presParOf" srcId="{BEB46C3A-1320-473C-86E8-B1448866E6CA}" destId="{B8321642-356C-4078-962B-D9603837AE1E}" srcOrd="3" destOrd="0" presId="urn:microsoft.com/office/officeart/2005/8/layout/chevron1"/>
    <dgm:cxn modelId="{FFE34011-E1E1-42D2-8668-74B186EE1A90}" type="presParOf" srcId="{BEB46C3A-1320-473C-86E8-B1448866E6CA}" destId="{0F19CC99-FE00-432A-923E-ACB86C2F5566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D97D7B1-9D78-4A14-96D0-8BB3C97EBAEC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3E9810C3-C3B2-44B3-942E-DC1AC955F038}">
      <dgm:prSet phldrT="[Текст]"/>
      <dgm:spPr/>
      <dgm:t>
        <a:bodyPr/>
        <a:lstStyle/>
        <a:p>
          <a:r>
            <a:rPr lang="en-US" dirty="0" smtClean="0">
              <a:solidFill>
                <a:srgbClr val="000066"/>
              </a:solidFill>
              <a:latin typeface="+mj-lt"/>
            </a:rPr>
            <a:t>post</a:t>
          </a:r>
          <a:endParaRPr lang="ru-RU" dirty="0">
            <a:solidFill>
              <a:srgbClr val="000066"/>
            </a:solidFill>
            <a:latin typeface="+mj-lt"/>
          </a:endParaRPr>
        </a:p>
      </dgm:t>
    </dgm:pt>
    <dgm:pt modelId="{EF09B975-5477-4946-A38F-E01733348CA4}" type="parTrans" cxnId="{AA7DC024-A25A-4077-B9DD-C1445CA3C5DE}">
      <dgm:prSet/>
      <dgm:spPr/>
      <dgm:t>
        <a:bodyPr/>
        <a:lstStyle/>
        <a:p>
          <a:endParaRPr lang="ru-RU"/>
        </a:p>
      </dgm:t>
    </dgm:pt>
    <dgm:pt modelId="{F40CCC32-EB0F-45C8-8817-2D8028C65F52}" type="sibTrans" cxnId="{AA7DC024-A25A-4077-B9DD-C1445CA3C5DE}">
      <dgm:prSet/>
      <dgm:spPr/>
      <dgm:t>
        <a:bodyPr/>
        <a:lstStyle/>
        <a:p>
          <a:endParaRPr lang="ru-RU"/>
        </a:p>
      </dgm:t>
    </dgm:pt>
    <dgm:pt modelId="{6C65177C-24A3-4A71-962E-C73105D88405}">
      <dgm:prSet phldrT="[Текст]"/>
      <dgm:spPr/>
      <dgm:t>
        <a:bodyPr/>
        <a:lstStyle/>
        <a:p>
          <a:r>
            <a:rPr lang="en-US" dirty="0" smtClean="0">
              <a:solidFill>
                <a:schemeClr val="tx2">
                  <a:lumMod val="50000"/>
                </a:schemeClr>
              </a:solidFill>
              <a:latin typeface="+mj-lt"/>
            </a:rPr>
            <a:t>man</a:t>
          </a:r>
          <a:endParaRPr lang="ru-RU" dirty="0">
            <a:solidFill>
              <a:schemeClr val="tx2">
                <a:lumMod val="50000"/>
              </a:schemeClr>
            </a:solidFill>
            <a:latin typeface="+mj-lt"/>
          </a:endParaRPr>
        </a:p>
      </dgm:t>
    </dgm:pt>
    <dgm:pt modelId="{B5988B53-8F42-4D27-8237-117F5FC87527}" type="parTrans" cxnId="{2A8468C9-B641-409B-B832-0DF7EB8C2B83}">
      <dgm:prSet/>
      <dgm:spPr/>
      <dgm:t>
        <a:bodyPr/>
        <a:lstStyle/>
        <a:p>
          <a:endParaRPr lang="ru-RU"/>
        </a:p>
      </dgm:t>
    </dgm:pt>
    <dgm:pt modelId="{7D45B303-676E-4D37-8604-5D475D61D8AA}" type="sibTrans" cxnId="{2A8468C9-B641-409B-B832-0DF7EB8C2B83}">
      <dgm:prSet/>
      <dgm:spPr/>
      <dgm:t>
        <a:bodyPr/>
        <a:lstStyle/>
        <a:p>
          <a:endParaRPr lang="ru-RU"/>
        </a:p>
      </dgm:t>
    </dgm:pt>
    <dgm:pt modelId="{B8C3D408-48A2-4026-9794-A7A10FE5104C}">
      <dgm:prSet phldrT="[Текст]"/>
      <dgm:spPr/>
      <dgm:t>
        <a:bodyPr/>
        <a:lstStyle/>
        <a:p>
          <a:r>
            <a:rPr lang="en-US" dirty="0" smtClean="0">
              <a:solidFill>
                <a:srgbClr val="660033"/>
              </a:solidFill>
              <a:latin typeface="+mj-lt"/>
            </a:rPr>
            <a:t>postman</a:t>
          </a:r>
          <a:endParaRPr lang="ru-RU" dirty="0">
            <a:solidFill>
              <a:srgbClr val="660033"/>
            </a:solidFill>
            <a:latin typeface="+mj-lt"/>
          </a:endParaRPr>
        </a:p>
      </dgm:t>
    </dgm:pt>
    <dgm:pt modelId="{AC211F62-446F-4D26-BA9D-5FF02D74B739}" type="parTrans" cxnId="{58F7960F-A00F-4BB8-AC11-7808C90D96C5}">
      <dgm:prSet/>
      <dgm:spPr/>
      <dgm:t>
        <a:bodyPr/>
        <a:lstStyle/>
        <a:p>
          <a:endParaRPr lang="ru-RU"/>
        </a:p>
      </dgm:t>
    </dgm:pt>
    <dgm:pt modelId="{B010482A-251B-4A18-92C8-E8A867B98ED7}" type="sibTrans" cxnId="{58F7960F-A00F-4BB8-AC11-7808C90D96C5}">
      <dgm:prSet/>
      <dgm:spPr/>
      <dgm:t>
        <a:bodyPr/>
        <a:lstStyle/>
        <a:p>
          <a:endParaRPr lang="ru-RU"/>
        </a:p>
      </dgm:t>
    </dgm:pt>
    <dgm:pt modelId="{3B3F10B2-19F5-491F-A33D-DEA2C3C31CC9}" type="pres">
      <dgm:prSet presAssocID="{FD97D7B1-9D78-4A14-96D0-8BB3C97EBAEC}" presName="Name0" presStyleCnt="0">
        <dgm:presLayoutVars>
          <dgm:dir/>
          <dgm:animLvl val="lvl"/>
          <dgm:resizeHandles val="exact"/>
        </dgm:presLayoutVars>
      </dgm:prSet>
      <dgm:spPr/>
    </dgm:pt>
    <dgm:pt modelId="{E3B7A1F3-DD35-4444-A621-4B121B331B37}" type="pres">
      <dgm:prSet presAssocID="{3E9810C3-C3B2-44B3-942E-DC1AC955F038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F72B43-D9FD-416B-96EB-B1DC93E91F0C}" type="pres">
      <dgm:prSet presAssocID="{F40CCC32-EB0F-45C8-8817-2D8028C65F52}" presName="parTxOnlySpace" presStyleCnt="0"/>
      <dgm:spPr/>
    </dgm:pt>
    <dgm:pt modelId="{2ADBD3CA-6775-4635-9E13-DDF0AA75D3B8}" type="pres">
      <dgm:prSet presAssocID="{6C65177C-24A3-4A71-962E-C73105D88405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BF52A9-47FB-487F-B887-FAC0F8A8240B}" type="pres">
      <dgm:prSet presAssocID="{7D45B303-676E-4D37-8604-5D475D61D8AA}" presName="parTxOnlySpace" presStyleCnt="0"/>
      <dgm:spPr/>
    </dgm:pt>
    <dgm:pt modelId="{B1A24BF0-2DDB-4A99-A342-E45A289C3875}" type="pres">
      <dgm:prSet presAssocID="{B8C3D408-48A2-4026-9794-A7A10FE5104C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B3D809F-CA6C-4BDF-AE46-5D2092D25924}" type="presOf" srcId="{FD97D7B1-9D78-4A14-96D0-8BB3C97EBAEC}" destId="{3B3F10B2-19F5-491F-A33D-DEA2C3C31CC9}" srcOrd="0" destOrd="0" presId="urn:microsoft.com/office/officeart/2005/8/layout/chevron1"/>
    <dgm:cxn modelId="{AA7DC024-A25A-4077-B9DD-C1445CA3C5DE}" srcId="{FD97D7B1-9D78-4A14-96D0-8BB3C97EBAEC}" destId="{3E9810C3-C3B2-44B3-942E-DC1AC955F038}" srcOrd="0" destOrd="0" parTransId="{EF09B975-5477-4946-A38F-E01733348CA4}" sibTransId="{F40CCC32-EB0F-45C8-8817-2D8028C65F52}"/>
    <dgm:cxn modelId="{58F7960F-A00F-4BB8-AC11-7808C90D96C5}" srcId="{FD97D7B1-9D78-4A14-96D0-8BB3C97EBAEC}" destId="{B8C3D408-48A2-4026-9794-A7A10FE5104C}" srcOrd="2" destOrd="0" parTransId="{AC211F62-446F-4D26-BA9D-5FF02D74B739}" sibTransId="{B010482A-251B-4A18-92C8-E8A867B98ED7}"/>
    <dgm:cxn modelId="{B0B207E2-81CD-45F1-978F-8050FA0AEA32}" type="presOf" srcId="{3E9810C3-C3B2-44B3-942E-DC1AC955F038}" destId="{E3B7A1F3-DD35-4444-A621-4B121B331B37}" srcOrd="0" destOrd="0" presId="urn:microsoft.com/office/officeart/2005/8/layout/chevron1"/>
    <dgm:cxn modelId="{96ECD2E5-B2D3-4C1C-A317-C231A592D2F2}" type="presOf" srcId="{B8C3D408-48A2-4026-9794-A7A10FE5104C}" destId="{B1A24BF0-2DDB-4A99-A342-E45A289C3875}" srcOrd="0" destOrd="0" presId="urn:microsoft.com/office/officeart/2005/8/layout/chevron1"/>
    <dgm:cxn modelId="{2A8468C9-B641-409B-B832-0DF7EB8C2B83}" srcId="{FD97D7B1-9D78-4A14-96D0-8BB3C97EBAEC}" destId="{6C65177C-24A3-4A71-962E-C73105D88405}" srcOrd="1" destOrd="0" parTransId="{B5988B53-8F42-4D27-8237-117F5FC87527}" sibTransId="{7D45B303-676E-4D37-8604-5D475D61D8AA}"/>
    <dgm:cxn modelId="{999FF151-B999-4C05-BA87-FC3FF2B2FFA5}" type="presOf" srcId="{6C65177C-24A3-4A71-962E-C73105D88405}" destId="{2ADBD3CA-6775-4635-9E13-DDF0AA75D3B8}" srcOrd="0" destOrd="0" presId="urn:microsoft.com/office/officeart/2005/8/layout/chevron1"/>
    <dgm:cxn modelId="{01DCB05D-1076-4C38-B0CD-804656ADCD9A}" type="presParOf" srcId="{3B3F10B2-19F5-491F-A33D-DEA2C3C31CC9}" destId="{E3B7A1F3-DD35-4444-A621-4B121B331B37}" srcOrd="0" destOrd="0" presId="urn:microsoft.com/office/officeart/2005/8/layout/chevron1"/>
    <dgm:cxn modelId="{ECAC755E-1835-4086-80BE-2221CAD8364B}" type="presParOf" srcId="{3B3F10B2-19F5-491F-A33D-DEA2C3C31CC9}" destId="{5EF72B43-D9FD-416B-96EB-B1DC93E91F0C}" srcOrd="1" destOrd="0" presId="urn:microsoft.com/office/officeart/2005/8/layout/chevron1"/>
    <dgm:cxn modelId="{6FA35F84-1F79-4CA0-B3BC-4B71C510AE4C}" type="presParOf" srcId="{3B3F10B2-19F5-491F-A33D-DEA2C3C31CC9}" destId="{2ADBD3CA-6775-4635-9E13-DDF0AA75D3B8}" srcOrd="2" destOrd="0" presId="urn:microsoft.com/office/officeart/2005/8/layout/chevron1"/>
    <dgm:cxn modelId="{17519716-80F4-4B17-AA76-6ECDF9E66913}" type="presParOf" srcId="{3B3F10B2-19F5-491F-A33D-DEA2C3C31CC9}" destId="{14BF52A9-47FB-487F-B887-FAC0F8A8240B}" srcOrd="3" destOrd="0" presId="urn:microsoft.com/office/officeart/2005/8/layout/chevron1"/>
    <dgm:cxn modelId="{AD032DB2-FC8E-4C4D-85B3-5EB2D8BD6125}" type="presParOf" srcId="{3B3F10B2-19F5-491F-A33D-DEA2C3C31CC9}" destId="{B1A24BF0-2DDB-4A99-A342-E45A289C3875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1EC2436-AC60-4936-B837-5AB65BB91ADC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89809945-0CC4-434D-918B-CE5D59B3D3B1}">
      <dgm:prSet phldrT="[Текст]"/>
      <dgm:spPr/>
      <dgm:t>
        <a:bodyPr/>
        <a:lstStyle/>
        <a:p>
          <a:r>
            <a:rPr lang="en-US" dirty="0" smtClean="0">
              <a:solidFill>
                <a:srgbClr val="000066"/>
              </a:solidFill>
              <a:latin typeface="+mj-lt"/>
            </a:rPr>
            <a:t>class</a:t>
          </a:r>
          <a:endParaRPr lang="ru-RU" dirty="0">
            <a:solidFill>
              <a:srgbClr val="000066"/>
            </a:solidFill>
            <a:latin typeface="+mj-lt"/>
          </a:endParaRPr>
        </a:p>
      </dgm:t>
    </dgm:pt>
    <dgm:pt modelId="{3A9AEB61-0ADE-406F-B0FE-0FF5A6535811}" type="parTrans" cxnId="{4AB6D857-A468-4014-99F0-D152FB566439}">
      <dgm:prSet/>
      <dgm:spPr/>
      <dgm:t>
        <a:bodyPr/>
        <a:lstStyle/>
        <a:p>
          <a:endParaRPr lang="ru-RU"/>
        </a:p>
      </dgm:t>
    </dgm:pt>
    <dgm:pt modelId="{FDC0DC1B-E035-4DBB-84B3-173EE70556D7}" type="sibTrans" cxnId="{4AB6D857-A468-4014-99F0-D152FB566439}">
      <dgm:prSet/>
      <dgm:spPr/>
      <dgm:t>
        <a:bodyPr/>
        <a:lstStyle/>
        <a:p>
          <a:endParaRPr lang="ru-RU"/>
        </a:p>
      </dgm:t>
    </dgm:pt>
    <dgm:pt modelId="{B5758AC8-7FE6-4246-AD3C-C64F800FA1A4}">
      <dgm:prSet phldrT="[Текст]"/>
      <dgm:spPr/>
      <dgm:t>
        <a:bodyPr/>
        <a:lstStyle/>
        <a:p>
          <a:r>
            <a:rPr lang="en-US" dirty="0" smtClean="0">
              <a:solidFill>
                <a:srgbClr val="00B0F0"/>
              </a:solidFill>
              <a:latin typeface="+mj-lt"/>
            </a:rPr>
            <a:t>room</a:t>
          </a:r>
          <a:endParaRPr lang="ru-RU" dirty="0">
            <a:solidFill>
              <a:srgbClr val="00B0F0"/>
            </a:solidFill>
            <a:latin typeface="+mj-lt"/>
          </a:endParaRPr>
        </a:p>
      </dgm:t>
    </dgm:pt>
    <dgm:pt modelId="{4C2B25F8-2946-4C78-9DA8-65D71CF84D57}" type="parTrans" cxnId="{8F0384E9-8F38-4E59-A5FF-0394E3D2478A}">
      <dgm:prSet/>
      <dgm:spPr/>
      <dgm:t>
        <a:bodyPr/>
        <a:lstStyle/>
        <a:p>
          <a:endParaRPr lang="ru-RU"/>
        </a:p>
      </dgm:t>
    </dgm:pt>
    <dgm:pt modelId="{7C88A2E6-18A4-40D7-98B8-C380721DA160}" type="sibTrans" cxnId="{8F0384E9-8F38-4E59-A5FF-0394E3D2478A}">
      <dgm:prSet/>
      <dgm:spPr/>
      <dgm:t>
        <a:bodyPr/>
        <a:lstStyle/>
        <a:p>
          <a:endParaRPr lang="ru-RU"/>
        </a:p>
      </dgm:t>
    </dgm:pt>
    <dgm:pt modelId="{A44B1454-8267-4AD7-A1B3-DFB7100161A2}">
      <dgm:prSet phldrT="[Текст]"/>
      <dgm:spPr/>
      <dgm:t>
        <a:bodyPr/>
        <a:lstStyle/>
        <a:p>
          <a:r>
            <a:rPr lang="en-US" dirty="0" smtClean="0">
              <a:solidFill>
                <a:srgbClr val="660033"/>
              </a:solidFill>
              <a:latin typeface="+mj-lt"/>
            </a:rPr>
            <a:t>classroom</a:t>
          </a:r>
          <a:endParaRPr lang="ru-RU" dirty="0">
            <a:solidFill>
              <a:srgbClr val="660033"/>
            </a:solidFill>
            <a:latin typeface="+mj-lt"/>
          </a:endParaRPr>
        </a:p>
      </dgm:t>
    </dgm:pt>
    <dgm:pt modelId="{99023D8D-12DC-418B-A04C-DB57C8035DE6}" type="parTrans" cxnId="{A77C9132-BB4F-4FD3-9973-AD85CB6ECC21}">
      <dgm:prSet/>
      <dgm:spPr/>
      <dgm:t>
        <a:bodyPr/>
        <a:lstStyle/>
        <a:p>
          <a:endParaRPr lang="ru-RU"/>
        </a:p>
      </dgm:t>
    </dgm:pt>
    <dgm:pt modelId="{CD0444A8-6396-493C-91AC-5B2B2E97EF5D}" type="sibTrans" cxnId="{A77C9132-BB4F-4FD3-9973-AD85CB6ECC21}">
      <dgm:prSet/>
      <dgm:spPr/>
      <dgm:t>
        <a:bodyPr/>
        <a:lstStyle/>
        <a:p>
          <a:endParaRPr lang="ru-RU"/>
        </a:p>
      </dgm:t>
    </dgm:pt>
    <dgm:pt modelId="{14D7C30B-F353-40C0-8452-2D041012C2F6}" type="pres">
      <dgm:prSet presAssocID="{E1EC2436-AC60-4936-B837-5AB65BB91ADC}" presName="Name0" presStyleCnt="0">
        <dgm:presLayoutVars>
          <dgm:dir/>
          <dgm:animLvl val="lvl"/>
          <dgm:resizeHandles val="exact"/>
        </dgm:presLayoutVars>
      </dgm:prSet>
      <dgm:spPr/>
    </dgm:pt>
    <dgm:pt modelId="{E49AFEAF-933C-476A-8C33-564925556F71}" type="pres">
      <dgm:prSet presAssocID="{89809945-0CC4-434D-918B-CE5D59B3D3B1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748E87-1C34-4958-9886-2D064B7334EF}" type="pres">
      <dgm:prSet presAssocID="{FDC0DC1B-E035-4DBB-84B3-173EE70556D7}" presName="parTxOnlySpace" presStyleCnt="0"/>
      <dgm:spPr/>
    </dgm:pt>
    <dgm:pt modelId="{1B1E550A-72EE-4B39-8C1D-31A0D3BE07B1}" type="pres">
      <dgm:prSet presAssocID="{B5758AC8-7FE6-4246-AD3C-C64F800FA1A4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CBD1C7-4F84-458A-B5A0-3CC0CDF3439F}" type="pres">
      <dgm:prSet presAssocID="{7C88A2E6-18A4-40D7-98B8-C380721DA160}" presName="parTxOnlySpace" presStyleCnt="0"/>
      <dgm:spPr/>
    </dgm:pt>
    <dgm:pt modelId="{9F6038F3-B982-4DD3-B380-CC6C84D4BC8B}" type="pres">
      <dgm:prSet presAssocID="{A44B1454-8267-4AD7-A1B3-DFB7100161A2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E8F5063-5298-4FD5-9907-F2168FFEC447}" type="presOf" srcId="{A44B1454-8267-4AD7-A1B3-DFB7100161A2}" destId="{9F6038F3-B982-4DD3-B380-CC6C84D4BC8B}" srcOrd="0" destOrd="0" presId="urn:microsoft.com/office/officeart/2005/8/layout/chevron1"/>
    <dgm:cxn modelId="{E816721C-DAA1-4A39-BB0F-27EE8ED603F3}" type="presOf" srcId="{E1EC2436-AC60-4936-B837-5AB65BB91ADC}" destId="{14D7C30B-F353-40C0-8452-2D041012C2F6}" srcOrd="0" destOrd="0" presId="urn:microsoft.com/office/officeart/2005/8/layout/chevron1"/>
    <dgm:cxn modelId="{C2B82B29-15F5-4012-BE93-C4E1B1F60886}" type="presOf" srcId="{89809945-0CC4-434D-918B-CE5D59B3D3B1}" destId="{E49AFEAF-933C-476A-8C33-564925556F71}" srcOrd="0" destOrd="0" presId="urn:microsoft.com/office/officeart/2005/8/layout/chevron1"/>
    <dgm:cxn modelId="{8F0384E9-8F38-4E59-A5FF-0394E3D2478A}" srcId="{E1EC2436-AC60-4936-B837-5AB65BB91ADC}" destId="{B5758AC8-7FE6-4246-AD3C-C64F800FA1A4}" srcOrd="1" destOrd="0" parTransId="{4C2B25F8-2946-4C78-9DA8-65D71CF84D57}" sibTransId="{7C88A2E6-18A4-40D7-98B8-C380721DA160}"/>
    <dgm:cxn modelId="{4AB6D857-A468-4014-99F0-D152FB566439}" srcId="{E1EC2436-AC60-4936-B837-5AB65BB91ADC}" destId="{89809945-0CC4-434D-918B-CE5D59B3D3B1}" srcOrd="0" destOrd="0" parTransId="{3A9AEB61-0ADE-406F-B0FE-0FF5A6535811}" sibTransId="{FDC0DC1B-E035-4DBB-84B3-173EE70556D7}"/>
    <dgm:cxn modelId="{A77C9132-BB4F-4FD3-9973-AD85CB6ECC21}" srcId="{E1EC2436-AC60-4936-B837-5AB65BB91ADC}" destId="{A44B1454-8267-4AD7-A1B3-DFB7100161A2}" srcOrd="2" destOrd="0" parTransId="{99023D8D-12DC-418B-A04C-DB57C8035DE6}" sibTransId="{CD0444A8-6396-493C-91AC-5B2B2E97EF5D}"/>
    <dgm:cxn modelId="{6D98FCB3-9408-4741-B82C-31D4D770E525}" type="presOf" srcId="{B5758AC8-7FE6-4246-AD3C-C64F800FA1A4}" destId="{1B1E550A-72EE-4B39-8C1D-31A0D3BE07B1}" srcOrd="0" destOrd="0" presId="urn:microsoft.com/office/officeart/2005/8/layout/chevron1"/>
    <dgm:cxn modelId="{7B0D84F2-3599-45FF-8898-3CD942B1EF99}" type="presParOf" srcId="{14D7C30B-F353-40C0-8452-2D041012C2F6}" destId="{E49AFEAF-933C-476A-8C33-564925556F71}" srcOrd="0" destOrd="0" presId="urn:microsoft.com/office/officeart/2005/8/layout/chevron1"/>
    <dgm:cxn modelId="{68973436-8B99-4B1F-8DC3-9F315B620BD5}" type="presParOf" srcId="{14D7C30B-F353-40C0-8452-2D041012C2F6}" destId="{BE748E87-1C34-4958-9886-2D064B7334EF}" srcOrd="1" destOrd="0" presId="urn:microsoft.com/office/officeart/2005/8/layout/chevron1"/>
    <dgm:cxn modelId="{1820C3E2-EE26-4BED-9817-FA0DD9A6FBC0}" type="presParOf" srcId="{14D7C30B-F353-40C0-8452-2D041012C2F6}" destId="{1B1E550A-72EE-4B39-8C1D-31A0D3BE07B1}" srcOrd="2" destOrd="0" presId="urn:microsoft.com/office/officeart/2005/8/layout/chevron1"/>
    <dgm:cxn modelId="{40E415D0-9832-47F7-B41A-1B65F1561E72}" type="presParOf" srcId="{14D7C30B-F353-40C0-8452-2D041012C2F6}" destId="{3ACBD1C7-4F84-458A-B5A0-3CC0CDF3439F}" srcOrd="3" destOrd="0" presId="urn:microsoft.com/office/officeart/2005/8/layout/chevron1"/>
    <dgm:cxn modelId="{ED997D4D-406C-42E0-B7F0-92AE2B410837}" type="presParOf" srcId="{14D7C30B-F353-40C0-8452-2D041012C2F6}" destId="{9F6038F3-B982-4DD3-B380-CC6C84D4BC8B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08310B-D5D3-44EE-867B-06740D9B1A24}">
      <dsp:nvSpPr>
        <dsp:cNvPr id="0" name=""/>
        <dsp:cNvSpPr/>
      </dsp:nvSpPr>
      <dsp:spPr>
        <a:xfrm>
          <a:off x="0" y="504603"/>
          <a:ext cx="3186738" cy="127469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accent2">
                  <a:lumMod val="75000"/>
                </a:schemeClr>
              </a:solidFill>
              <a:latin typeface="+mj-lt"/>
            </a:rPr>
            <a:t>super</a:t>
          </a:r>
          <a:endParaRPr lang="ru-RU" sz="2000" kern="1200" dirty="0">
            <a:solidFill>
              <a:schemeClr val="accent2">
                <a:lumMod val="75000"/>
              </a:schemeClr>
            </a:solidFill>
            <a:latin typeface="+mj-lt"/>
          </a:endParaRPr>
        </a:p>
      </dsp:txBody>
      <dsp:txXfrm>
        <a:off x="637348" y="504603"/>
        <a:ext cx="1912043" cy="1274695"/>
      </dsp:txXfrm>
    </dsp:sp>
    <dsp:sp modelId="{EF2C9F94-12D4-41EA-A67E-71A682A63C50}">
      <dsp:nvSpPr>
        <dsp:cNvPr id="0" name=""/>
        <dsp:cNvSpPr/>
      </dsp:nvSpPr>
      <dsp:spPr>
        <a:xfrm>
          <a:off x="2879874" y="504603"/>
          <a:ext cx="3186738" cy="127469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tx2">
                  <a:lumMod val="50000"/>
                </a:schemeClr>
              </a:solidFill>
              <a:latin typeface="+mj-lt"/>
            </a:rPr>
            <a:t>market</a:t>
          </a:r>
          <a:endParaRPr lang="ru-RU" sz="2000" kern="1200" dirty="0">
            <a:solidFill>
              <a:schemeClr val="tx2">
                <a:lumMod val="50000"/>
              </a:schemeClr>
            </a:solidFill>
            <a:latin typeface="+mj-lt"/>
          </a:endParaRPr>
        </a:p>
      </dsp:txBody>
      <dsp:txXfrm>
        <a:off x="3517222" y="504603"/>
        <a:ext cx="1912043" cy="1274695"/>
      </dsp:txXfrm>
    </dsp:sp>
    <dsp:sp modelId="{0F19CC99-FE00-432A-923E-ACB86C2F5566}">
      <dsp:nvSpPr>
        <dsp:cNvPr id="0" name=""/>
        <dsp:cNvSpPr/>
      </dsp:nvSpPr>
      <dsp:spPr>
        <a:xfrm>
          <a:off x="5741361" y="504603"/>
          <a:ext cx="3186738" cy="127469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rgbClr val="660033"/>
              </a:solidFill>
              <a:latin typeface="+mj-lt"/>
            </a:rPr>
            <a:t>supermarket</a:t>
          </a:r>
          <a:endParaRPr lang="ru-RU" sz="2000" kern="1200" dirty="0">
            <a:solidFill>
              <a:srgbClr val="660033"/>
            </a:solidFill>
            <a:latin typeface="+mj-lt"/>
          </a:endParaRPr>
        </a:p>
      </dsp:txBody>
      <dsp:txXfrm>
        <a:off x="6378709" y="504603"/>
        <a:ext cx="1912043" cy="127469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B7A1F3-DD35-4444-A621-4B121B331B37}">
      <dsp:nvSpPr>
        <dsp:cNvPr id="0" name=""/>
        <dsp:cNvSpPr/>
      </dsp:nvSpPr>
      <dsp:spPr>
        <a:xfrm>
          <a:off x="2678" y="1379239"/>
          <a:ext cx="3263800" cy="130552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6015" tIns="38672" rIns="38672" bIns="38672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>
              <a:solidFill>
                <a:srgbClr val="000066"/>
              </a:solidFill>
              <a:latin typeface="+mj-lt"/>
            </a:rPr>
            <a:t>post</a:t>
          </a:r>
          <a:endParaRPr lang="ru-RU" sz="2900" kern="1200" dirty="0">
            <a:solidFill>
              <a:srgbClr val="000066"/>
            </a:solidFill>
            <a:latin typeface="+mj-lt"/>
          </a:endParaRPr>
        </a:p>
      </dsp:txBody>
      <dsp:txXfrm>
        <a:off x="655438" y="1379239"/>
        <a:ext cx="1958280" cy="1305520"/>
      </dsp:txXfrm>
    </dsp:sp>
    <dsp:sp modelId="{2ADBD3CA-6775-4635-9E13-DDF0AA75D3B8}">
      <dsp:nvSpPr>
        <dsp:cNvPr id="0" name=""/>
        <dsp:cNvSpPr/>
      </dsp:nvSpPr>
      <dsp:spPr>
        <a:xfrm>
          <a:off x="2940099" y="1379239"/>
          <a:ext cx="3263800" cy="130552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6015" tIns="38672" rIns="38672" bIns="38672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>
              <a:solidFill>
                <a:schemeClr val="tx2">
                  <a:lumMod val="50000"/>
                </a:schemeClr>
              </a:solidFill>
              <a:latin typeface="+mj-lt"/>
            </a:rPr>
            <a:t>man</a:t>
          </a:r>
          <a:endParaRPr lang="ru-RU" sz="2900" kern="1200" dirty="0">
            <a:solidFill>
              <a:schemeClr val="tx2">
                <a:lumMod val="50000"/>
              </a:schemeClr>
            </a:solidFill>
            <a:latin typeface="+mj-lt"/>
          </a:endParaRPr>
        </a:p>
      </dsp:txBody>
      <dsp:txXfrm>
        <a:off x="3592859" y="1379239"/>
        <a:ext cx="1958280" cy="1305520"/>
      </dsp:txXfrm>
    </dsp:sp>
    <dsp:sp modelId="{B1A24BF0-2DDB-4A99-A342-E45A289C3875}">
      <dsp:nvSpPr>
        <dsp:cNvPr id="0" name=""/>
        <dsp:cNvSpPr/>
      </dsp:nvSpPr>
      <dsp:spPr>
        <a:xfrm>
          <a:off x="5877520" y="1379239"/>
          <a:ext cx="3263800" cy="130552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6015" tIns="38672" rIns="38672" bIns="38672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>
              <a:solidFill>
                <a:srgbClr val="660033"/>
              </a:solidFill>
              <a:latin typeface="+mj-lt"/>
            </a:rPr>
            <a:t>postman</a:t>
          </a:r>
          <a:endParaRPr lang="ru-RU" sz="2900" kern="1200" dirty="0">
            <a:solidFill>
              <a:srgbClr val="660033"/>
            </a:solidFill>
            <a:latin typeface="+mj-lt"/>
          </a:endParaRPr>
        </a:p>
      </dsp:txBody>
      <dsp:txXfrm>
        <a:off x="6530280" y="1379239"/>
        <a:ext cx="1958280" cy="13055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9AFEAF-933C-476A-8C33-564925556F71}">
      <dsp:nvSpPr>
        <dsp:cNvPr id="0" name=""/>
        <dsp:cNvSpPr/>
      </dsp:nvSpPr>
      <dsp:spPr>
        <a:xfrm>
          <a:off x="2668" y="1381773"/>
          <a:ext cx="3251131" cy="130045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0013" tIns="33338" rIns="33338" bIns="33338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solidFill>
                <a:srgbClr val="000066"/>
              </a:solidFill>
              <a:latin typeface="+mj-lt"/>
            </a:rPr>
            <a:t>class</a:t>
          </a:r>
          <a:endParaRPr lang="ru-RU" sz="2500" kern="1200" dirty="0">
            <a:solidFill>
              <a:srgbClr val="000066"/>
            </a:solidFill>
            <a:latin typeface="+mj-lt"/>
          </a:endParaRPr>
        </a:p>
      </dsp:txBody>
      <dsp:txXfrm>
        <a:off x="652894" y="1381773"/>
        <a:ext cx="1950679" cy="1300452"/>
      </dsp:txXfrm>
    </dsp:sp>
    <dsp:sp modelId="{1B1E550A-72EE-4B39-8C1D-31A0D3BE07B1}">
      <dsp:nvSpPr>
        <dsp:cNvPr id="0" name=""/>
        <dsp:cNvSpPr/>
      </dsp:nvSpPr>
      <dsp:spPr>
        <a:xfrm>
          <a:off x="2928686" y="1381773"/>
          <a:ext cx="3251131" cy="130045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0013" tIns="33338" rIns="33338" bIns="33338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solidFill>
                <a:srgbClr val="00B0F0"/>
              </a:solidFill>
              <a:latin typeface="+mj-lt"/>
            </a:rPr>
            <a:t>room</a:t>
          </a:r>
          <a:endParaRPr lang="ru-RU" sz="2500" kern="1200" dirty="0">
            <a:solidFill>
              <a:srgbClr val="00B0F0"/>
            </a:solidFill>
            <a:latin typeface="+mj-lt"/>
          </a:endParaRPr>
        </a:p>
      </dsp:txBody>
      <dsp:txXfrm>
        <a:off x="3578912" y="1381773"/>
        <a:ext cx="1950679" cy="1300452"/>
      </dsp:txXfrm>
    </dsp:sp>
    <dsp:sp modelId="{9F6038F3-B982-4DD3-B380-CC6C84D4BC8B}">
      <dsp:nvSpPr>
        <dsp:cNvPr id="0" name=""/>
        <dsp:cNvSpPr/>
      </dsp:nvSpPr>
      <dsp:spPr>
        <a:xfrm>
          <a:off x="5854704" y="1381773"/>
          <a:ext cx="3251131" cy="130045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0013" tIns="33338" rIns="33338" bIns="33338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solidFill>
                <a:srgbClr val="660033"/>
              </a:solidFill>
              <a:latin typeface="+mj-lt"/>
            </a:rPr>
            <a:t>classroom</a:t>
          </a:r>
          <a:endParaRPr lang="ru-RU" sz="2500" kern="1200" dirty="0">
            <a:solidFill>
              <a:srgbClr val="660033"/>
            </a:solidFill>
            <a:latin typeface="+mj-lt"/>
          </a:endParaRPr>
        </a:p>
      </dsp:txBody>
      <dsp:txXfrm>
        <a:off x="6504930" y="1381773"/>
        <a:ext cx="1950679" cy="13004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ru-RU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ru-RU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ru-RU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537958B5-1BFA-4D9D-9F5C-3636AAFAD86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2812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ru-RU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ru-RU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F8544FC2-7E3A-4811-A81A-CEB3D1AB515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0028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09800"/>
            <a:ext cx="7772400" cy="1143000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505200"/>
            <a:ext cx="6400800" cy="1066800"/>
          </a:xfrm>
        </p:spPr>
        <p:txBody>
          <a:bodyPr/>
          <a:lstStyle>
            <a:lvl1pPr marL="0" indent="0" algn="ctr">
              <a:buFontTx/>
              <a:buNone/>
              <a:defRPr sz="3600" b="1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096000"/>
            <a:ext cx="1905000" cy="3810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096000"/>
            <a:ext cx="2895600" cy="3810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096000"/>
            <a:ext cx="1905000" cy="381000"/>
          </a:xfrm>
        </p:spPr>
        <p:txBody>
          <a:bodyPr/>
          <a:lstStyle>
            <a:lvl1pPr>
              <a:defRPr/>
            </a:lvl1pPr>
          </a:lstStyle>
          <a:p>
            <a:fld id="{29FFF8D2-AA10-4056-8955-3174BA0B131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DC3F57-5A2F-4550-8559-0130B4A018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838200"/>
            <a:ext cx="21717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28600" y="838200"/>
            <a:ext cx="63627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E1D91D-5D33-4071-946C-072B79D6529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E9791B-4F2F-4A1A-B46B-EAB24FB550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A0EEDE-28E3-4E0E-BF38-F52B61F0A5D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28600" y="1676400"/>
            <a:ext cx="42672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2672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B94DDA-603F-4C3D-8F93-16B8C9126FE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A3F994-4BD3-47A5-B41B-0BCB59817B8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FA9840-7E25-468F-BD5B-F0DFB98D489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3A4DD3-9787-494B-A195-C7C7B53B2F9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35D9B9-8609-4EDC-A9DF-58D98D79E7D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4F08E-EDB2-45C5-969D-F0AF8B4F4D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838200"/>
            <a:ext cx="8686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676400"/>
            <a:ext cx="8686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3246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0400" y="6324600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246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7E221678-6AEF-4450-82FB-0C1B65E4464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osv.ru/umk/we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3" Type="http://schemas.openxmlformats.org/officeDocument/2006/relationships/diagramLayout" Target="../diagrams/layout1.xml"/><Relationship Id="rId7" Type="http://schemas.openxmlformats.org/officeDocument/2006/relationships/slide" Target="slide2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diagramData" Target="../diagrams/data1.xml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diagramColors" Target="../diagrams/colors2.xml"/><Relationship Id="rId5" Type="http://schemas.openxmlformats.org/officeDocument/2006/relationships/diagramColors" Target="../diagrams/colors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QuickStyle" Target="../diagrams/quickStyle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85698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Стратегия </a:t>
            </a:r>
            <a:r>
              <a:rPr lang="ru-RU" sz="44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подготовки к ЕГЭ </a:t>
            </a:r>
          </a:p>
          <a:p>
            <a:pPr algn="ctr"/>
            <a:r>
              <a:rPr lang="ru-RU" sz="44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на </a:t>
            </a:r>
            <a:r>
              <a:rPr lang="ru-RU" sz="44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примере раздела «Лексика и </a:t>
            </a:r>
            <a:r>
              <a:rPr lang="ru-RU" sz="44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грамматика. Задания по словообразованию»</a:t>
            </a:r>
          </a:p>
          <a:p>
            <a:pPr algn="ctr"/>
            <a:endParaRPr lang="ru-RU" sz="4400" dirty="0">
              <a:solidFill>
                <a:schemeClr val="tx2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16016" y="4653136"/>
            <a:ext cx="42484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Учитель английского языка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МОУ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Мирновской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 СОШ</a:t>
            </a:r>
          </a:p>
          <a:p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и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м. А.А. Воскресенского</a:t>
            </a:r>
          </a:p>
          <a:p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Селивёрстова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 Е.И.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4.03.2013г.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918" y="260648"/>
            <a:ext cx="8686800" cy="838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Стрелка вправо с вырезом 6"/>
          <p:cNvSpPr/>
          <p:nvPr/>
        </p:nvSpPr>
        <p:spPr bwMode="auto">
          <a:xfrm>
            <a:off x="107504" y="332656"/>
            <a:ext cx="8822214" cy="2952328"/>
          </a:xfrm>
          <a:prstGeom prst="notched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+mj-lt"/>
              </a:rPr>
              <a:t>decorate –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+mj-lt"/>
              </a:rPr>
              <a:t>отделывать (дом, квартиру)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+mj-lt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redecorate –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заново отделывать</a:t>
            </a:r>
            <a:endParaRPr lang="en-US" sz="2400" dirty="0" smtClean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+mj-lt"/>
              </a:rPr>
              <a:t>paint –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+mj-lt"/>
              </a:rPr>
              <a:t>красить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+mj-lt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repaint -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+mj-lt"/>
            </a:endParaRPr>
          </a:p>
        </p:txBody>
      </p:sp>
      <p:sp>
        <p:nvSpPr>
          <p:cNvPr id="8" name="Стрелка вправо с вырезом 7"/>
          <p:cNvSpPr/>
          <p:nvPr/>
        </p:nvSpPr>
        <p:spPr bwMode="auto">
          <a:xfrm>
            <a:off x="1331639" y="3315002"/>
            <a:ext cx="7276607" cy="2592288"/>
          </a:xfrm>
          <a:prstGeom prst="notched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un (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не)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+ usual = unusual - ?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4268"/>
            <a:ext cx="8793578" cy="648072"/>
          </a:xfrm>
        </p:spPr>
        <p:txBody>
          <a:bodyPr/>
          <a:lstStyle/>
          <a:p>
            <a:r>
              <a:rPr lang="ru-RU" sz="3600" dirty="0" smtClean="0"/>
              <a:t>Памятка «Догадайся сам»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107504" y="764704"/>
            <a:ext cx="892899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4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Arial Black" pitchFamily="34" charset="0"/>
              </a:rPr>
              <a:t>Значение не всех незнакомых слов нужно смотреть в словаре, о значении многих слов можно догадаться.</a:t>
            </a:r>
          </a:p>
          <a:p>
            <a:pPr indent="-342900" algn="just">
              <a:buAutoNum type="arabicPeriod"/>
            </a:pPr>
            <a:r>
              <a:rPr lang="ru-RU" sz="24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Arial Black" pitchFamily="34" charset="0"/>
              </a:rPr>
              <a:t>Попробуй сопоставить незнакомое слово со словами русского языка (</a:t>
            </a:r>
            <a:r>
              <a:rPr lang="en-US" sz="2400" dirty="0">
                <a:solidFill>
                  <a:schemeClr val="tx2">
                    <a:lumMod val="40000"/>
                    <a:lumOff val="60000"/>
                  </a:schemeClr>
                </a:solidFill>
                <a:latin typeface="Arial Black" pitchFamily="34" charset="0"/>
              </a:rPr>
              <a:t>c</a:t>
            </a:r>
            <a:r>
              <a:rPr lang="en-US" sz="24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Arial Black" pitchFamily="34" charset="0"/>
              </a:rPr>
              <a:t>owboy – </a:t>
            </a:r>
            <a:r>
              <a:rPr lang="ru-RU" sz="24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Arial Black" pitchFamily="34" charset="0"/>
              </a:rPr>
              <a:t>ковбой)</a:t>
            </a:r>
            <a:r>
              <a:rPr lang="en-US" sz="24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Arial Black" pitchFamily="34" charset="0"/>
              </a:rPr>
              <a:t>.</a:t>
            </a:r>
          </a:p>
          <a:p>
            <a:pPr indent="-342900" algn="just">
              <a:buAutoNum type="arabicPeriod"/>
            </a:pPr>
            <a:r>
              <a:rPr lang="ru-RU" sz="24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Arial Black" pitchFamily="34" charset="0"/>
              </a:rPr>
              <a:t>Внимательно рассмотрите составляющие незнакомого слова (корень, приставка, суффикс), подумайте, какой частью речи является слово, вспомните, какие однокоренные слова вы уже знаете, не помогут ли они догадаться о значении незнакомого слова </a:t>
            </a:r>
            <a:endParaRPr lang="en-US" sz="2400" dirty="0" smtClean="0">
              <a:solidFill>
                <a:schemeClr val="tx2">
                  <a:lumMod val="40000"/>
                  <a:lumOff val="60000"/>
                </a:schemeClr>
              </a:solidFill>
              <a:latin typeface="Arial Black" pitchFamily="34" charset="0"/>
            </a:endParaRPr>
          </a:p>
          <a:p>
            <a:pPr algn="just"/>
            <a:r>
              <a:rPr lang="ru-RU" sz="24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Arial Black" pitchFamily="34" charset="0"/>
              </a:rPr>
              <a:t>( например, </a:t>
            </a:r>
            <a:r>
              <a:rPr lang="en-US" sz="24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Arial Black" pitchFamily="34" charset="0"/>
              </a:rPr>
              <a:t>a collection – to collect)</a:t>
            </a:r>
            <a:endParaRPr lang="ru-RU" sz="2400" dirty="0">
              <a:solidFill>
                <a:schemeClr val="tx2">
                  <a:lumMod val="40000"/>
                  <a:lumOff val="60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Блок-схема: перфолента 6"/>
          <p:cNvSpPr/>
          <p:nvPr/>
        </p:nvSpPr>
        <p:spPr bwMode="auto">
          <a:xfrm>
            <a:off x="107504" y="5445224"/>
            <a:ext cx="8822214" cy="1092704"/>
          </a:xfrm>
          <a:prstGeom prst="flowChartPunchedTap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детей формируется умение осуществлять словообразовательный анализ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/>
          <a:lstStyle/>
          <a:p>
            <a:r>
              <a:rPr lang="ru-RU" sz="2800" dirty="0" smtClean="0">
                <a:solidFill>
                  <a:schemeClr val="accent3">
                    <a:lumMod val="95000"/>
                  </a:schemeClr>
                </a:solidFill>
              </a:rPr>
              <a:t>Упражнения на словообразование в среднем звене </a:t>
            </a:r>
            <a:r>
              <a:rPr lang="ru-RU" sz="2800" dirty="0" smtClean="0">
                <a:solidFill>
                  <a:srgbClr val="C00000"/>
                </a:solidFill>
              </a:rPr>
              <a:t>(5-7 класс)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785794"/>
            <a:ext cx="9001156" cy="5462606"/>
          </a:xfrm>
        </p:spPr>
        <p:txBody>
          <a:bodyPr/>
          <a:lstStyle/>
          <a:p>
            <a:pPr algn="just">
              <a:buNone/>
            </a:pP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" name="Управляющая кнопка: возврат 3">
            <a:hlinkClick r:id="rId4" action="ppaction://hlinksldjump" highlightClick="1"/>
          </p:cNvPr>
          <p:cNvSpPr/>
          <p:nvPr/>
        </p:nvSpPr>
        <p:spPr bwMode="auto">
          <a:xfrm>
            <a:off x="8286776" y="6143644"/>
            <a:ext cx="642942" cy="500066"/>
          </a:xfrm>
          <a:prstGeom prst="actionButtonRetur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Вертикальный свиток 4"/>
          <p:cNvSpPr/>
          <p:nvPr/>
        </p:nvSpPr>
        <p:spPr bwMode="auto">
          <a:xfrm>
            <a:off x="214282" y="1052736"/>
            <a:ext cx="8929718" cy="2233388"/>
          </a:xfrm>
          <a:prstGeom prst="verticalScroll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solidFill>
                  <a:srgbClr val="00B0F0"/>
                </a:solidFill>
                <a:latin typeface="Arial Black" pitchFamily="34" charset="0"/>
              </a:rPr>
              <a:t>some + one = someone – </a:t>
            </a:r>
            <a:r>
              <a:rPr lang="ru-RU" sz="2400" dirty="0" smtClean="0">
                <a:solidFill>
                  <a:srgbClr val="00B0F0"/>
                </a:solidFill>
                <a:latin typeface="Arial Black" pitchFamily="34" charset="0"/>
              </a:rPr>
              <a:t>кто-то</a:t>
            </a:r>
            <a:endParaRPr lang="en-US" sz="2400" dirty="0" smtClean="0">
              <a:solidFill>
                <a:srgbClr val="00B0F0"/>
              </a:solidFill>
              <a:latin typeface="Arial Black" pitchFamily="34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solidFill>
                  <a:srgbClr val="00B0F0"/>
                </a:solidFill>
                <a:latin typeface="Arial Black" pitchFamily="34" charset="0"/>
              </a:rPr>
              <a:t>any + where = anywhere – </a:t>
            </a:r>
            <a:r>
              <a:rPr lang="ru-RU" sz="2400" dirty="0" smtClean="0">
                <a:solidFill>
                  <a:srgbClr val="00B0F0"/>
                </a:solidFill>
                <a:latin typeface="Arial Black" pitchFamily="34" charset="0"/>
              </a:rPr>
              <a:t>куда-либо, где-либо</a:t>
            </a:r>
            <a:endParaRPr lang="en-US" sz="2400" dirty="0" smtClean="0">
              <a:solidFill>
                <a:srgbClr val="00B0F0"/>
              </a:solidFill>
              <a:latin typeface="Arial Black" pitchFamily="34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solidFill>
                  <a:srgbClr val="00B0F0"/>
                </a:solidFill>
                <a:latin typeface="Arial Black" pitchFamily="34" charset="0"/>
              </a:rPr>
              <a:t>any + one = anyone - ?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solidFill>
                  <a:srgbClr val="00B0F0"/>
                </a:solidFill>
                <a:latin typeface="Arial Black" pitchFamily="34" charset="0"/>
              </a:rPr>
              <a:t>every + thing = ?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solidFill>
                  <a:srgbClr val="00B0F0"/>
                </a:solidFill>
                <a:latin typeface="Arial Black" pitchFamily="34" charset="0"/>
              </a:rPr>
              <a:t>every + where = ?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Пятиугольник 6"/>
          <p:cNvSpPr/>
          <p:nvPr/>
        </p:nvSpPr>
        <p:spPr bwMode="auto">
          <a:xfrm>
            <a:off x="142844" y="3643314"/>
            <a:ext cx="9001156" cy="1571636"/>
          </a:xfrm>
          <a:prstGeom prst="homePlat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rgbClr val="00B0F0"/>
                </a:solidFill>
                <a:latin typeface="+mj-lt"/>
              </a:rPr>
              <a:t>to exhibit – </a:t>
            </a:r>
            <a:r>
              <a:rPr lang="ru-RU" sz="2000" dirty="0" smtClean="0">
                <a:solidFill>
                  <a:srgbClr val="00B0F0"/>
                </a:solidFill>
                <a:latin typeface="+mj-lt"/>
              </a:rPr>
              <a:t>выставлять на показ</a:t>
            </a:r>
            <a:r>
              <a:rPr lang="en-US" sz="2000" dirty="0" smtClean="0">
                <a:solidFill>
                  <a:srgbClr val="00B0F0"/>
                </a:solidFill>
                <a:latin typeface="+mj-lt"/>
              </a:rPr>
              <a:t>   an exhibi</a:t>
            </a:r>
            <a:r>
              <a:rPr lang="en-US" sz="2000" b="1" i="1" u="sng" dirty="0" smtClean="0">
                <a:solidFill>
                  <a:srgbClr val="C00000"/>
                </a:solidFill>
                <a:latin typeface="+mj-lt"/>
              </a:rPr>
              <a:t>tion </a:t>
            </a:r>
            <a:r>
              <a:rPr lang="en-US" sz="2000" dirty="0" smtClean="0">
                <a:solidFill>
                  <a:srgbClr val="00B0F0"/>
                </a:solidFill>
                <a:latin typeface="+mj-lt"/>
              </a:rPr>
              <a:t>– </a:t>
            </a:r>
            <a:r>
              <a:rPr lang="ru-RU" sz="2000" dirty="0" smtClean="0">
                <a:solidFill>
                  <a:srgbClr val="00B0F0"/>
                </a:solidFill>
                <a:latin typeface="+mj-lt"/>
              </a:rPr>
              <a:t>выставка</a:t>
            </a:r>
            <a:endParaRPr lang="en-US" sz="2000" dirty="0" smtClean="0">
              <a:solidFill>
                <a:srgbClr val="00B0F0"/>
              </a:solidFill>
              <a:latin typeface="+mj-lt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+mj-lt"/>
              </a:rPr>
              <a:t>to entertain 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+mj-lt"/>
              </a:rPr>
              <a:t> развлекать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+mj-lt"/>
              </a:rPr>
              <a:t>               an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rgbClr val="00B0F0"/>
                </a:solidFill>
                <a:effectLst/>
                <a:latin typeface="+mj-lt"/>
              </a:rPr>
              <a:t> entertain</a:t>
            </a:r>
            <a:r>
              <a:rPr kumimoji="0" lang="en-US" sz="2000" b="1" i="1" u="sng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</a:rPr>
              <a:t>ment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</a:rPr>
              <a:t> 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rgbClr val="00B0F0"/>
                </a:solidFill>
                <a:effectLst/>
                <a:latin typeface="+mj-lt"/>
              </a:rPr>
              <a:t>- ?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+mj-lt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rgbClr val="00B0F0"/>
                </a:solidFill>
                <a:latin typeface="+mj-lt"/>
              </a:rPr>
              <a:t>to perform – </a:t>
            </a:r>
            <a:r>
              <a:rPr lang="ru-RU" sz="2000" dirty="0" smtClean="0">
                <a:solidFill>
                  <a:srgbClr val="00B0F0"/>
                </a:solidFill>
                <a:latin typeface="+mj-lt"/>
              </a:rPr>
              <a:t>представлять</a:t>
            </a:r>
            <a:r>
              <a:rPr lang="en-US" sz="2000" dirty="0" smtClean="0">
                <a:solidFill>
                  <a:srgbClr val="00B0F0"/>
                </a:solidFill>
                <a:latin typeface="+mj-lt"/>
              </a:rPr>
              <a:t>              a perform</a:t>
            </a:r>
            <a:r>
              <a:rPr lang="en-US" sz="2000" b="1" i="1" u="sng" dirty="0" smtClean="0">
                <a:solidFill>
                  <a:srgbClr val="C00000"/>
                </a:solidFill>
                <a:latin typeface="+mj-lt"/>
              </a:rPr>
              <a:t>ance</a:t>
            </a:r>
            <a:r>
              <a:rPr lang="en-US" sz="2000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en-US" sz="2000" dirty="0" smtClean="0">
                <a:solidFill>
                  <a:srgbClr val="00B0F0"/>
                </a:solidFill>
                <a:latin typeface="+mj-lt"/>
              </a:rPr>
              <a:t>- ?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+mj-lt"/>
              </a:rPr>
              <a:t>to announce –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+mj-lt"/>
              </a:rPr>
              <a:t>объявлять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+mj-lt"/>
              </a:rPr>
              <a:t>                an announce</a:t>
            </a:r>
            <a:r>
              <a:rPr kumimoji="0" lang="en-US" sz="20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</a:rPr>
              <a:t>ment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</a:rPr>
              <a:t>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+mj-lt"/>
              </a:rPr>
              <a:t>- ?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44" y="5429264"/>
            <a:ext cx="87868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chemeClr val="bg1"/>
                </a:solidFill>
                <a:latin typeface="+mj-lt"/>
              </a:rPr>
              <a:t>Развивается умение осуществлять словообразовательный анализ. 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032"/>
            <a:ext cx="9036496" cy="838200"/>
          </a:xfrm>
        </p:spPr>
        <p:txBody>
          <a:bodyPr/>
          <a:lstStyle/>
          <a:p>
            <a:pPr algn="just"/>
            <a:r>
              <a:rPr lang="ru-RU" sz="2400" dirty="0" smtClean="0"/>
              <a:t>Словообразовательный анализ: принадлежность к определённой части речи.</a:t>
            </a: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4194363"/>
              </p:ext>
            </p:extLst>
          </p:nvPr>
        </p:nvGraphicFramePr>
        <p:xfrm>
          <a:off x="107504" y="1052736"/>
          <a:ext cx="8856984" cy="463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5698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Identify the parts of speech of the highlighted words: </a:t>
                      </a:r>
                    </a:p>
                    <a:p>
                      <a:pPr algn="just"/>
                      <a:r>
                        <a:rPr lang="en-US" sz="20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 – noun (</a:t>
                      </a:r>
                      <a:r>
                        <a:rPr lang="ru-RU" sz="20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существительное), </a:t>
                      </a:r>
                      <a:r>
                        <a:rPr lang="en-US" sz="20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 – verb (</a:t>
                      </a:r>
                      <a:r>
                        <a:rPr lang="ru-RU" sz="20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глагол), </a:t>
                      </a:r>
                      <a:r>
                        <a:rPr lang="en-US" sz="20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0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– adjective (</a:t>
                      </a:r>
                      <a:r>
                        <a:rPr lang="ru-RU" sz="20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прилагательное).</a:t>
                      </a:r>
                      <a:endParaRPr lang="ru-RU" sz="20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41680">
                <a:tc>
                  <a:txBody>
                    <a:bodyPr/>
                    <a:lstStyle/>
                    <a:p>
                      <a:r>
                        <a:rPr lang="en-US" sz="28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</a:t>
                      </a:r>
                      <a:r>
                        <a:rPr lang="en-US" sz="28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It will </a:t>
                      </a:r>
                      <a:r>
                        <a:rPr lang="en-US" sz="2800" b="1" u="sng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rain</a:t>
                      </a:r>
                      <a:r>
                        <a:rPr lang="en-US" sz="28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in the evening. </a:t>
                      </a:r>
                      <a:r>
                        <a:rPr lang="en-US" sz="2800" b="1" u="sng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</a:p>
                    <a:p>
                      <a:pPr marL="514350" indent="-514350">
                        <a:buAutoNum type="arabicPeriod"/>
                      </a:pPr>
                      <a:r>
                        <a:rPr lang="en-US" sz="2800" b="1" u="none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It is </a:t>
                      </a:r>
                      <a:r>
                        <a:rPr lang="en-US" sz="2800" b="1" u="sng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windy</a:t>
                      </a:r>
                      <a:r>
                        <a:rPr lang="en-US" sz="2800" b="1" u="none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and wet. _______</a:t>
                      </a:r>
                    </a:p>
                    <a:p>
                      <a:pPr marL="514350" indent="-514350">
                        <a:buAutoNum type="arabicPeriod"/>
                      </a:pPr>
                      <a:r>
                        <a:rPr lang="en-US" sz="2800" b="1" u="none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There will be </a:t>
                      </a:r>
                      <a:r>
                        <a:rPr lang="en-US" sz="2800" b="1" u="sng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snow</a:t>
                      </a:r>
                      <a:r>
                        <a:rPr lang="en-US" sz="2800" b="1" u="none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this weekend. _______</a:t>
                      </a:r>
                    </a:p>
                    <a:p>
                      <a:pPr marL="514350" indent="-514350">
                        <a:buAutoNum type="arabicPeriod"/>
                      </a:pPr>
                      <a:r>
                        <a:rPr lang="en-US" sz="2800" b="1" u="none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There is </a:t>
                      </a:r>
                      <a:r>
                        <a:rPr lang="en-US" sz="2800" b="1" u="sng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rain</a:t>
                      </a:r>
                      <a:r>
                        <a:rPr lang="en-US" sz="2800" b="1" u="none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and a </a:t>
                      </a:r>
                      <a:r>
                        <a:rPr lang="en-US" sz="2800" b="1" u="sng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storm</a:t>
                      </a:r>
                      <a:r>
                        <a:rPr lang="en-US" sz="2800" b="1" u="none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_______</a:t>
                      </a:r>
                    </a:p>
                    <a:p>
                      <a:pPr marL="514350" indent="-514350">
                        <a:buAutoNum type="arabicPeriod"/>
                      </a:pPr>
                      <a:r>
                        <a:rPr lang="en-US" sz="2800" b="1" u="none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 weather is </a:t>
                      </a:r>
                      <a:r>
                        <a:rPr lang="en-US" sz="2800" b="1" u="sng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rainy</a:t>
                      </a:r>
                      <a:r>
                        <a:rPr lang="en-US" sz="2800" b="1" u="none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today. ______</a:t>
                      </a:r>
                    </a:p>
                    <a:p>
                      <a:pPr marL="514350" indent="-514350">
                        <a:buAutoNum type="arabicPeriod"/>
                      </a:pPr>
                      <a:r>
                        <a:rPr lang="en-US" sz="2800" b="1" u="none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It </a:t>
                      </a:r>
                      <a:r>
                        <a:rPr lang="en-US" sz="2800" b="1" u="sng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snows</a:t>
                      </a:r>
                      <a:r>
                        <a:rPr lang="en-US" sz="2800" b="1" u="none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nearly every day. _______</a:t>
                      </a:r>
                    </a:p>
                    <a:p>
                      <a:pPr marL="514350" indent="-514350">
                        <a:buAutoNum type="arabicPeriod"/>
                      </a:pPr>
                      <a:r>
                        <a:rPr lang="en-US" sz="2800" b="1" u="none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 </a:t>
                      </a:r>
                      <a:r>
                        <a:rPr lang="en-US" sz="2800" b="1" u="sng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wind</a:t>
                      </a:r>
                      <a:r>
                        <a:rPr lang="en-US" sz="2800" b="1" u="none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is very cold. _______</a:t>
                      </a:r>
                    </a:p>
                    <a:p>
                      <a:pPr marL="514350" indent="-514350">
                        <a:buAutoNum type="arabicPeriod"/>
                      </a:pPr>
                      <a:endParaRPr lang="ru-RU" sz="2800" b="0" u="none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479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</p:spPr>
        <p:txBody>
          <a:bodyPr/>
          <a:lstStyle/>
          <a:p>
            <a:pPr algn="just"/>
            <a:r>
              <a:rPr lang="ru-RU" sz="22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Формируются навыки распознавания и употребления основных способов словообразования: словосложение, аффиксация, конверсия.</a:t>
            </a:r>
            <a:endParaRPr lang="ru-RU" sz="2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7391385"/>
              </p:ext>
            </p:extLst>
          </p:nvPr>
        </p:nvGraphicFramePr>
        <p:xfrm>
          <a:off x="251520" y="3284984"/>
          <a:ext cx="8640960" cy="277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  <a:gridCol w="2160240"/>
                <a:gridCol w="2520280"/>
                <a:gridCol w="2160240"/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j-lt"/>
                        </a:rPr>
                        <a:t>Find out the meaning of these words. Use the dictionary.</a:t>
                      </a:r>
                      <a:endParaRPr lang="ru-RU" sz="20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0000"/>
                          </a:solidFill>
                          <a:latin typeface="+mj-lt"/>
                        </a:rPr>
                        <a:t>un</a:t>
                      </a:r>
                      <a:r>
                        <a:rPr lang="en-US" sz="2000" dirty="0" smtClean="0">
                          <a:solidFill>
                            <a:srgbClr val="00B0F0"/>
                          </a:solidFill>
                          <a:latin typeface="+mj-lt"/>
                        </a:rPr>
                        <a:t>friendly</a:t>
                      </a:r>
                      <a:endParaRPr lang="ru-RU" sz="2000" dirty="0">
                        <a:solidFill>
                          <a:srgbClr val="00B0F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00B0F0"/>
                          </a:solidFill>
                          <a:latin typeface="+mj-lt"/>
                        </a:rPr>
                        <a:t>friendly</a:t>
                      </a:r>
                      <a:endParaRPr lang="ru-RU" sz="2000" dirty="0">
                        <a:solidFill>
                          <a:srgbClr val="00B0F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C00000"/>
                          </a:solidFill>
                          <a:latin typeface="+mj-lt"/>
                        </a:rPr>
                        <a:t>im</a:t>
                      </a:r>
                      <a:r>
                        <a:rPr lang="en-US" sz="2000" dirty="0" smtClean="0">
                          <a:solidFill>
                            <a:srgbClr val="00B050"/>
                          </a:solidFill>
                          <a:latin typeface="+mj-lt"/>
                        </a:rPr>
                        <a:t>polite</a:t>
                      </a:r>
                      <a:endParaRPr lang="ru-RU" sz="200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00B050"/>
                          </a:solidFill>
                          <a:latin typeface="+mj-lt"/>
                        </a:rPr>
                        <a:t>…………….</a:t>
                      </a:r>
                      <a:endParaRPr lang="ru-RU" sz="200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0000"/>
                          </a:solidFill>
                          <a:latin typeface="+mj-lt"/>
                        </a:rPr>
                        <a:t>un</a:t>
                      </a:r>
                      <a:r>
                        <a:rPr lang="en-US" sz="2000" dirty="0" smtClean="0">
                          <a:solidFill>
                            <a:srgbClr val="00B0F0"/>
                          </a:solidFill>
                          <a:latin typeface="+mj-lt"/>
                        </a:rPr>
                        <a:t>well</a:t>
                      </a:r>
                      <a:endParaRPr lang="ru-RU" sz="2000" dirty="0">
                        <a:solidFill>
                          <a:srgbClr val="00B0F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00B0F0"/>
                          </a:solidFill>
                          <a:latin typeface="+mj-lt"/>
                        </a:rPr>
                        <a:t>well</a:t>
                      </a:r>
                      <a:endParaRPr lang="ru-RU" sz="2000" dirty="0">
                        <a:solidFill>
                          <a:srgbClr val="00B0F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C00000"/>
                          </a:solidFill>
                          <a:latin typeface="+mj-lt"/>
                        </a:rPr>
                        <a:t>un</a:t>
                      </a:r>
                      <a:r>
                        <a:rPr lang="en-US" sz="2000" dirty="0" smtClean="0">
                          <a:solidFill>
                            <a:srgbClr val="00B050"/>
                          </a:solidFill>
                          <a:latin typeface="+mj-lt"/>
                        </a:rPr>
                        <a:t>known</a:t>
                      </a:r>
                      <a:endParaRPr lang="ru-RU" sz="200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00B050"/>
                          </a:solidFill>
                          <a:latin typeface="+mj-lt"/>
                        </a:rPr>
                        <a:t>…………….</a:t>
                      </a:r>
                      <a:endParaRPr lang="ru-RU" sz="200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0000"/>
                          </a:solidFill>
                          <a:latin typeface="+mj-lt"/>
                        </a:rPr>
                        <a:t>un</a:t>
                      </a:r>
                      <a:r>
                        <a:rPr lang="en-US" sz="2000" dirty="0" smtClean="0">
                          <a:solidFill>
                            <a:srgbClr val="00B0F0"/>
                          </a:solidFill>
                          <a:latin typeface="+mj-lt"/>
                        </a:rPr>
                        <a:t>tidy</a:t>
                      </a:r>
                      <a:endParaRPr lang="ru-RU" sz="2000" dirty="0">
                        <a:solidFill>
                          <a:srgbClr val="00B0F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00B0F0"/>
                          </a:solidFill>
                          <a:latin typeface="+mj-lt"/>
                        </a:rPr>
                        <a:t>…………..</a:t>
                      </a:r>
                      <a:endParaRPr lang="ru-RU" sz="2000" dirty="0">
                        <a:solidFill>
                          <a:srgbClr val="00B0F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C00000"/>
                          </a:solidFill>
                          <a:latin typeface="+mj-lt"/>
                        </a:rPr>
                        <a:t>in</a:t>
                      </a:r>
                      <a:r>
                        <a:rPr lang="en-US" sz="2000" dirty="0" smtClean="0">
                          <a:solidFill>
                            <a:srgbClr val="00B050"/>
                          </a:solidFill>
                          <a:latin typeface="+mj-lt"/>
                        </a:rPr>
                        <a:t>dependent</a:t>
                      </a:r>
                      <a:endParaRPr lang="ru-RU" sz="200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00B050"/>
                          </a:solidFill>
                          <a:latin typeface="+mj-lt"/>
                        </a:rPr>
                        <a:t>……………..</a:t>
                      </a:r>
                      <a:endParaRPr lang="ru-RU" sz="200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0000"/>
                          </a:solidFill>
                          <a:latin typeface="+mj-lt"/>
                        </a:rPr>
                        <a:t>in</a:t>
                      </a:r>
                      <a:r>
                        <a:rPr lang="en-US" sz="2000" dirty="0" smtClean="0">
                          <a:solidFill>
                            <a:srgbClr val="00B0F0"/>
                          </a:solidFill>
                          <a:latin typeface="+mj-lt"/>
                        </a:rPr>
                        <a:t>formal</a:t>
                      </a:r>
                      <a:endParaRPr lang="ru-RU" sz="2000" dirty="0">
                        <a:solidFill>
                          <a:srgbClr val="00B0F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00B0F0"/>
                          </a:solidFill>
                          <a:latin typeface="+mj-lt"/>
                        </a:rPr>
                        <a:t>…………..</a:t>
                      </a:r>
                      <a:endParaRPr lang="ru-RU" sz="2000" dirty="0">
                        <a:solidFill>
                          <a:srgbClr val="00B0F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C00000"/>
                          </a:solidFill>
                          <a:latin typeface="+mj-lt"/>
                        </a:rPr>
                        <a:t>un</a:t>
                      </a:r>
                      <a:r>
                        <a:rPr lang="en-US" sz="2000" dirty="0" smtClean="0">
                          <a:solidFill>
                            <a:srgbClr val="00B050"/>
                          </a:solidFill>
                          <a:latin typeface="+mj-lt"/>
                        </a:rPr>
                        <a:t>like</a:t>
                      </a:r>
                      <a:endParaRPr lang="ru-RU" sz="200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00B050"/>
                          </a:solidFill>
                          <a:latin typeface="+mj-lt"/>
                        </a:rPr>
                        <a:t>……………..</a:t>
                      </a:r>
                      <a:endParaRPr lang="ru-RU" sz="200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0000"/>
                          </a:solidFill>
                          <a:latin typeface="+mj-lt"/>
                        </a:rPr>
                        <a:t>un</a:t>
                      </a:r>
                      <a:r>
                        <a:rPr lang="en-US" sz="2000" dirty="0" smtClean="0">
                          <a:solidFill>
                            <a:srgbClr val="00B0F0"/>
                          </a:solidFill>
                          <a:latin typeface="+mj-lt"/>
                        </a:rPr>
                        <a:t>lucky</a:t>
                      </a:r>
                      <a:endParaRPr lang="ru-RU" sz="2000" dirty="0">
                        <a:solidFill>
                          <a:srgbClr val="00B0F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00B0F0"/>
                          </a:solidFill>
                          <a:latin typeface="+mj-lt"/>
                        </a:rPr>
                        <a:t>…………..</a:t>
                      </a:r>
                      <a:endParaRPr lang="ru-RU" sz="2000" dirty="0">
                        <a:solidFill>
                          <a:srgbClr val="00B0F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00B050"/>
                          </a:solidFill>
                          <a:latin typeface="+mj-lt"/>
                        </a:rPr>
                        <a:t>to </a:t>
                      </a:r>
                      <a:r>
                        <a:rPr lang="en-US" sz="2000" dirty="0" smtClean="0">
                          <a:solidFill>
                            <a:srgbClr val="C00000"/>
                          </a:solidFill>
                          <a:latin typeface="+mj-lt"/>
                        </a:rPr>
                        <a:t>un</a:t>
                      </a:r>
                      <a:r>
                        <a:rPr lang="en-US" sz="2000" dirty="0" smtClean="0">
                          <a:solidFill>
                            <a:srgbClr val="00B050"/>
                          </a:solidFill>
                          <a:latin typeface="+mj-lt"/>
                        </a:rPr>
                        <a:t>zip</a:t>
                      </a:r>
                      <a:endParaRPr lang="ru-RU" sz="200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00B050"/>
                          </a:solidFill>
                          <a:latin typeface="+mj-lt"/>
                        </a:rPr>
                        <a:t>to ………..</a:t>
                      </a:r>
                      <a:endParaRPr lang="ru-RU" sz="200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0000"/>
                          </a:solidFill>
                          <a:latin typeface="+mj-lt"/>
                        </a:rPr>
                        <a:t>un</a:t>
                      </a:r>
                      <a:r>
                        <a:rPr lang="en-US" sz="2000" dirty="0" smtClean="0">
                          <a:solidFill>
                            <a:srgbClr val="00B0F0"/>
                          </a:solidFill>
                          <a:latin typeface="+mj-lt"/>
                        </a:rPr>
                        <a:t>pleasant</a:t>
                      </a:r>
                      <a:endParaRPr lang="ru-RU" sz="2000" dirty="0">
                        <a:solidFill>
                          <a:srgbClr val="00B0F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00B0F0"/>
                          </a:solidFill>
                          <a:latin typeface="+mj-lt"/>
                        </a:rPr>
                        <a:t>……………</a:t>
                      </a:r>
                      <a:endParaRPr lang="ru-RU" sz="2000" dirty="0">
                        <a:solidFill>
                          <a:srgbClr val="00B0F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00B050"/>
                          </a:solidFill>
                          <a:latin typeface="+mj-lt"/>
                        </a:rPr>
                        <a:t>to </a:t>
                      </a:r>
                      <a:r>
                        <a:rPr lang="en-US" sz="2000" dirty="0" smtClean="0">
                          <a:solidFill>
                            <a:srgbClr val="C00000"/>
                          </a:solidFill>
                          <a:latin typeface="+mj-lt"/>
                        </a:rPr>
                        <a:t>un</a:t>
                      </a:r>
                      <a:r>
                        <a:rPr lang="en-US" sz="2000" dirty="0" smtClean="0">
                          <a:solidFill>
                            <a:srgbClr val="00B050"/>
                          </a:solidFill>
                          <a:latin typeface="+mj-lt"/>
                        </a:rPr>
                        <a:t>do</a:t>
                      </a:r>
                      <a:endParaRPr lang="ru-RU" sz="200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00B050"/>
                          </a:solidFill>
                          <a:latin typeface="+mj-lt"/>
                        </a:rPr>
                        <a:t>to</a:t>
                      </a:r>
                      <a:r>
                        <a:rPr lang="en-US" sz="2000" baseline="0" dirty="0" smtClean="0">
                          <a:solidFill>
                            <a:srgbClr val="00B050"/>
                          </a:solidFill>
                          <a:latin typeface="+mj-lt"/>
                        </a:rPr>
                        <a:t> ………..</a:t>
                      </a:r>
                      <a:endParaRPr lang="ru-RU" sz="200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 bwMode="auto">
          <a:xfrm>
            <a:off x="8286776" y="6143644"/>
            <a:ext cx="642942" cy="500066"/>
          </a:xfrm>
          <a:prstGeom prst="actionButtonRetur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Овал 4"/>
          <p:cNvSpPr/>
          <p:nvPr/>
        </p:nvSpPr>
        <p:spPr bwMode="auto">
          <a:xfrm>
            <a:off x="0" y="1196752"/>
            <a:ext cx="9144000" cy="199452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sleepy –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сонный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      </a:t>
            </a: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s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leepily 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сонно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+mj-lt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angry –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злой, сердитый</a:t>
            </a: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         angrily - ?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quick –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быстрый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     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             quickly</a:t>
            </a:r>
            <a:r>
              <a:rPr kumimoji="0" lang="en-US" sz="2000" b="1" i="0" u="none" strike="noStrike" cap="none" normalizeH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 - ?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+mj-lt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sudden –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внезапный</a:t>
            </a: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              suddenly - ?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928992" cy="838200"/>
          </a:xfrm>
        </p:spPr>
        <p:txBody>
          <a:bodyPr/>
          <a:lstStyle/>
          <a:p>
            <a:r>
              <a:rPr lang="ru-RU" sz="2400" dirty="0" smtClean="0"/>
              <a:t>Совершенствуются навыки распознавания слов, образованных путем словосложения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881017"/>
              </p:ext>
            </p:extLst>
          </p:nvPr>
        </p:nvGraphicFramePr>
        <p:xfrm>
          <a:off x="107950" y="908050"/>
          <a:ext cx="8928546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002"/>
                <a:gridCol w="4896544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j-lt"/>
                        </a:rPr>
                        <a:t>Make compound words</a:t>
                      </a:r>
                      <a:r>
                        <a:rPr lang="en-US" sz="24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j-lt"/>
                        </a:rPr>
                        <a:t> from the words in the box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+mj-lt"/>
                        </a:rPr>
                        <a:t>Super   market = supermarket</a:t>
                      </a:r>
                      <a:endParaRPr lang="ru-RU" sz="1800" dirty="0">
                        <a:solidFill>
                          <a:schemeClr val="accent5">
                            <a:lumMod val="10000"/>
                          </a:schemeClr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j-lt"/>
                        </a:rPr>
                        <a:t>super    birth          board      foot</a:t>
                      </a:r>
                      <a:r>
                        <a:rPr lang="en-US" sz="24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j-lt"/>
                        </a:rPr>
                        <a:t>       country     day      end        skate        side     week     ball           market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604478"/>
              </p:ext>
            </p:extLst>
          </p:nvPr>
        </p:nvGraphicFramePr>
        <p:xfrm>
          <a:off x="179512" y="3356992"/>
          <a:ext cx="8856984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8492"/>
                <a:gridCol w="4428492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0066"/>
                          </a:solidFill>
                          <a:latin typeface="+mj-lt"/>
                        </a:rPr>
                        <a:t>Match the words from two boxes to form compound (</a:t>
                      </a:r>
                      <a:r>
                        <a:rPr lang="ru-RU" sz="2400" dirty="0" smtClean="0">
                          <a:solidFill>
                            <a:srgbClr val="000066"/>
                          </a:solidFill>
                          <a:latin typeface="+mj-lt"/>
                        </a:rPr>
                        <a:t>сложные)</a:t>
                      </a:r>
                      <a:r>
                        <a:rPr lang="en-US" sz="2400" dirty="0" smtClean="0">
                          <a:solidFill>
                            <a:srgbClr val="000066"/>
                          </a:solidFill>
                          <a:latin typeface="+mj-lt"/>
                        </a:rPr>
                        <a:t> nouns.</a:t>
                      </a:r>
                      <a:endParaRPr lang="ru-RU" sz="2400" dirty="0">
                        <a:solidFill>
                          <a:srgbClr val="000066"/>
                        </a:solidFill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u="none" strike="sngStrike" dirty="0" smtClean="0">
                          <a:solidFill>
                            <a:srgbClr val="66CCFF"/>
                          </a:solidFill>
                          <a:latin typeface="+mj-lt"/>
                        </a:rPr>
                        <a:t>fairy</a:t>
                      </a:r>
                      <a:r>
                        <a:rPr lang="en-US" sz="2400" dirty="0" smtClean="0">
                          <a:solidFill>
                            <a:srgbClr val="66CCFF"/>
                          </a:solidFill>
                          <a:latin typeface="+mj-lt"/>
                        </a:rPr>
                        <a:t>       fire      ham</a:t>
                      </a:r>
                    </a:p>
                    <a:p>
                      <a:r>
                        <a:rPr lang="en-US" sz="2400" dirty="0" smtClean="0">
                          <a:solidFill>
                            <a:srgbClr val="66CCFF"/>
                          </a:solidFill>
                          <a:latin typeface="+mj-lt"/>
                        </a:rPr>
                        <a:t>grand</a:t>
                      </a:r>
                      <a:r>
                        <a:rPr lang="en-US" sz="2400" baseline="0" dirty="0" smtClean="0">
                          <a:solidFill>
                            <a:srgbClr val="66CCFF"/>
                          </a:solidFill>
                          <a:latin typeface="+mj-lt"/>
                        </a:rPr>
                        <a:t>       sports </a:t>
                      </a:r>
                      <a:endParaRPr lang="ru-RU" sz="2400" dirty="0">
                        <a:solidFill>
                          <a:srgbClr val="66CCFF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660033"/>
                          </a:solidFill>
                          <a:latin typeface="+mj-lt"/>
                        </a:rPr>
                        <a:t>burger    club      parents</a:t>
                      </a:r>
                    </a:p>
                    <a:p>
                      <a:r>
                        <a:rPr lang="en-US" sz="2400" strike="sngStrike" dirty="0" smtClean="0">
                          <a:solidFill>
                            <a:srgbClr val="660033"/>
                          </a:solidFill>
                          <a:latin typeface="+mj-lt"/>
                        </a:rPr>
                        <a:t>tale</a:t>
                      </a:r>
                      <a:r>
                        <a:rPr lang="en-US" sz="2400" baseline="0" dirty="0" smtClean="0">
                          <a:solidFill>
                            <a:srgbClr val="660033"/>
                          </a:solidFill>
                          <a:latin typeface="+mj-lt"/>
                        </a:rPr>
                        <a:t>      work</a:t>
                      </a:r>
                      <a:endParaRPr lang="ru-RU" sz="2400" dirty="0">
                        <a:solidFill>
                          <a:srgbClr val="660033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marL="457200" indent="-457200">
                        <a:buAutoNum type="arabicPeriod"/>
                      </a:pPr>
                      <a:r>
                        <a:rPr lang="en-US" sz="2400" smtClean="0">
                          <a:solidFill>
                            <a:srgbClr val="00B050"/>
                          </a:solidFill>
                          <a:latin typeface="+mj-lt"/>
                        </a:rPr>
                        <a:t>fairytale </a:t>
                      </a:r>
                      <a:r>
                        <a:rPr lang="en-US" sz="2400" smtClean="0">
                          <a:solidFill>
                            <a:srgbClr val="000066"/>
                          </a:solidFill>
                          <a:latin typeface="+mj-lt"/>
                        </a:rPr>
                        <a:t>               3.                       5.</a:t>
                      </a:r>
                      <a:endParaRPr lang="en-US" sz="2400" dirty="0" smtClean="0">
                        <a:solidFill>
                          <a:srgbClr val="000066"/>
                        </a:solidFill>
                        <a:latin typeface="+mj-lt"/>
                      </a:endParaRPr>
                    </a:p>
                    <a:p>
                      <a:pPr marL="457200" indent="-457200">
                        <a:buAutoNum type="arabicPeriod"/>
                      </a:pPr>
                      <a:r>
                        <a:rPr lang="en-US" sz="2400" baseline="0" smtClean="0">
                          <a:solidFill>
                            <a:srgbClr val="000066"/>
                          </a:solidFill>
                          <a:latin typeface="+mj-lt"/>
                        </a:rPr>
                        <a:t>                              4. </a:t>
                      </a:r>
                      <a:endParaRPr lang="en-US" sz="2400" smtClean="0">
                        <a:solidFill>
                          <a:srgbClr val="000066"/>
                        </a:solidFill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400" dirty="0">
                        <a:solidFill>
                          <a:srgbClr val="000066"/>
                        </a:solidFill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442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4063706"/>
              </p:ext>
            </p:extLst>
          </p:nvPr>
        </p:nvGraphicFramePr>
        <p:xfrm>
          <a:off x="611560" y="1556792"/>
          <a:ext cx="8136904" cy="240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8452"/>
                <a:gridCol w="4068452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B0F0"/>
                          </a:solidFill>
                          <a:latin typeface="+mj-lt"/>
                        </a:rPr>
                        <a:t>Read, translate and remember</a:t>
                      </a:r>
                      <a:endParaRPr lang="ru-RU" sz="2000" dirty="0">
                        <a:solidFill>
                          <a:srgbClr val="00B0F0"/>
                        </a:solidFill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7030A0"/>
                          </a:solidFill>
                          <a:latin typeface="+mj-lt"/>
                        </a:rPr>
                        <a:t>art – art</a:t>
                      </a:r>
                      <a:r>
                        <a:rPr lang="en-US" sz="2000" dirty="0" smtClean="0">
                          <a:solidFill>
                            <a:srgbClr val="C00000"/>
                          </a:solidFill>
                          <a:latin typeface="+mj-lt"/>
                        </a:rPr>
                        <a:t>ist</a:t>
                      </a:r>
                    </a:p>
                    <a:p>
                      <a:r>
                        <a:rPr lang="en-US" sz="2000" dirty="0" smtClean="0">
                          <a:solidFill>
                            <a:srgbClr val="7030A0"/>
                          </a:solidFill>
                          <a:latin typeface="+mj-lt"/>
                        </a:rPr>
                        <a:t>science - scient</a:t>
                      </a:r>
                      <a:r>
                        <a:rPr lang="en-US" sz="2000" dirty="0" smtClean="0">
                          <a:solidFill>
                            <a:srgbClr val="C00000"/>
                          </a:solidFill>
                          <a:latin typeface="+mj-lt"/>
                        </a:rPr>
                        <a:t>ist</a:t>
                      </a:r>
                      <a:endParaRPr lang="ru-RU" sz="2000" dirty="0">
                        <a:solidFill>
                          <a:srgbClr val="C0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0070C0"/>
                          </a:solidFill>
                          <a:latin typeface="+mj-lt"/>
                        </a:rPr>
                        <a:t>politics – politi</a:t>
                      </a:r>
                      <a:r>
                        <a:rPr lang="en-US" sz="2000" dirty="0" smtClean="0">
                          <a:solidFill>
                            <a:srgbClr val="C00000"/>
                          </a:solidFill>
                          <a:latin typeface="+mj-lt"/>
                        </a:rPr>
                        <a:t>cian</a:t>
                      </a:r>
                    </a:p>
                    <a:p>
                      <a:r>
                        <a:rPr lang="en-US" sz="2000" dirty="0" smtClean="0">
                          <a:solidFill>
                            <a:srgbClr val="0070C0"/>
                          </a:solidFill>
                          <a:latin typeface="+mj-lt"/>
                        </a:rPr>
                        <a:t>music - musi</a:t>
                      </a:r>
                      <a:r>
                        <a:rPr lang="en-US" sz="2000" dirty="0" smtClean="0">
                          <a:solidFill>
                            <a:srgbClr val="C00000"/>
                          </a:solidFill>
                          <a:latin typeface="+mj-lt"/>
                        </a:rPr>
                        <a:t>cian</a:t>
                      </a:r>
                      <a:endParaRPr lang="ru-RU" sz="2000" dirty="0">
                        <a:solidFill>
                          <a:srgbClr val="C0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00B0F0"/>
                          </a:solidFill>
                          <a:latin typeface="+mj-lt"/>
                        </a:rPr>
                        <a:t>architect</a:t>
                      </a:r>
                      <a:r>
                        <a:rPr lang="en-US" sz="2000" dirty="0" smtClean="0">
                          <a:solidFill>
                            <a:srgbClr val="C00000"/>
                          </a:solidFill>
                          <a:latin typeface="+mj-lt"/>
                        </a:rPr>
                        <a:t>ure</a:t>
                      </a:r>
                      <a:r>
                        <a:rPr lang="en-US" sz="2000" dirty="0" smtClean="0">
                          <a:solidFill>
                            <a:srgbClr val="00B0F0"/>
                          </a:solidFill>
                          <a:latin typeface="+mj-lt"/>
                        </a:rPr>
                        <a:t> – architect</a:t>
                      </a:r>
                    </a:p>
                    <a:p>
                      <a:r>
                        <a:rPr lang="en-US" sz="2000" dirty="0" smtClean="0">
                          <a:solidFill>
                            <a:srgbClr val="00B0F0"/>
                          </a:solidFill>
                          <a:latin typeface="+mj-lt"/>
                        </a:rPr>
                        <a:t>poet</a:t>
                      </a:r>
                      <a:r>
                        <a:rPr lang="en-US" sz="2000" dirty="0" smtClean="0">
                          <a:solidFill>
                            <a:srgbClr val="C00000"/>
                          </a:solidFill>
                          <a:latin typeface="+mj-lt"/>
                        </a:rPr>
                        <a:t>ry</a:t>
                      </a:r>
                      <a:r>
                        <a:rPr lang="en-US" sz="2000" dirty="0" smtClean="0">
                          <a:solidFill>
                            <a:srgbClr val="00B0F0"/>
                          </a:solidFill>
                          <a:latin typeface="+mj-lt"/>
                        </a:rPr>
                        <a:t> - poet</a:t>
                      </a:r>
                      <a:endParaRPr lang="ru-RU" sz="2000" dirty="0">
                        <a:solidFill>
                          <a:srgbClr val="00B0F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00FF"/>
                          </a:solidFill>
                          <a:latin typeface="+mj-lt"/>
                        </a:rPr>
                        <a:t>business- business</a:t>
                      </a:r>
                      <a:r>
                        <a:rPr lang="en-US" sz="2000" dirty="0" smtClean="0">
                          <a:solidFill>
                            <a:srgbClr val="C00000"/>
                          </a:solidFill>
                          <a:latin typeface="+mj-lt"/>
                        </a:rPr>
                        <a:t>man</a:t>
                      </a:r>
                    </a:p>
                    <a:p>
                      <a:r>
                        <a:rPr lang="en-US" sz="2000" dirty="0" smtClean="0">
                          <a:solidFill>
                            <a:srgbClr val="FF00FF"/>
                          </a:solidFill>
                          <a:latin typeface="+mj-lt"/>
                        </a:rPr>
                        <a:t>sport</a:t>
                      </a:r>
                      <a:r>
                        <a:rPr lang="en-US" sz="2000" baseline="0" dirty="0" smtClean="0">
                          <a:solidFill>
                            <a:srgbClr val="FF00FF"/>
                          </a:solidFill>
                          <a:latin typeface="+mj-lt"/>
                        </a:rPr>
                        <a:t> – sports</a:t>
                      </a:r>
                      <a:r>
                        <a:rPr lang="en-US" sz="2000" baseline="0" dirty="0" smtClean="0">
                          <a:solidFill>
                            <a:srgbClr val="C00000"/>
                          </a:solidFill>
                          <a:latin typeface="+mj-lt"/>
                        </a:rPr>
                        <a:t>man</a:t>
                      </a:r>
                    </a:p>
                    <a:p>
                      <a:r>
                        <a:rPr lang="en-US" sz="2000" baseline="0" dirty="0" smtClean="0">
                          <a:solidFill>
                            <a:srgbClr val="FF00FF"/>
                          </a:solidFill>
                          <a:latin typeface="+mj-lt"/>
                        </a:rPr>
                        <a:t>fire – ?</a:t>
                      </a:r>
                    </a:p>
                    <a:p>
                      <a:r>
                        <a:rPr lang="en-US" sz="2000" baseline="0" dirty="0" smtClean="0">
                          <a:solidFill>
                            <a:srgbClr val="FF00FF"/>
                          </a:solidFill>
                          <a:latin typeface="+mj-lt"/>
                        </a:rPr>
                        <a:t>police - ?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 bwMode="auto">
          <a:xfrm>
            <a:off x="8286776" y="6143644"/>
            <a:ext cx="642942" cy="500066"/>
          </a:xfrm>
          <a:prstGeom prst="actionButtonRetur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0370309"/>
              </p:ext>
            </p:extLst>
          </p:nvPr>
        </p:nvGraphicFramePr>
        <p:xfrm>
          <a:off x="611560" y="4221088"/>
          <a:ext cx="8136904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448"/>
                <a:gridCol w="410445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00B050"/>
                          </a:solidFill>
                          <a:latin typeface="+mj-lt"/>
                        </a:rPr>
                        <a:t>ballet – ballet-danc</a:t>
                      </a:r>
                      <a:r>
                        <a:rPr lang="en-US" sz="2000" dirty="0" smtClean="0">
                          <a:solidFill>
                            <a:srgbClr val="C00000"/>
                          </a:solidFill>
                          <a:latin typeface="+mj-lt"/>
                        </a:rPr>
                        <a:t>er</a:t>
                      </a:r>
                    </a:p>
                    <a:p>
                      <a:r>
                        <a:rPr lang="en-US" sz="2000" dirty="0" smtClean="0">
                          <a:solidFill>
                            <a:srgbClr val="00B050"/>
                          </a:solidFill>
                          <a:latin typeface="+mj-lt"/>
                        </a:rPr>
                        <a:t>opera – opera-sing</a:t>
                      </a:r>
                      <a:r>
                        <a:rPr lang="en-US" sz="2000" dirty="0" smtClean="0">
                          <a:solidFill>
                            <a:srgbClr val="C00000"/>
                          </a:solidFill>
                          <a:latin typeface="+mj-lt"/>
                        </a:rPr>
                        <a:t>er</a:t>
                      </a:r>
                    </a:p>
                    <a:p>
                      <a:r>
                        <a:rPr lang="en-US" sz="2000" dirty="0" smtClean="0">
                          <a:solidFill>
                            <a:srgbClr val="00B050"/>
                          </a:solidFill>
                          <a:latin typeface="+mj-lt"/>
                        </a:rPr>
                        <a:t>to run – runn</a:t>
                      </a:r>
                      <a:r>
                        <a:rPr lang="en-US" sz="2000" dirty="0" smtClean="0">
                          <a:solidFill>
                            <a:srgbClr val="C00000"/>
                          </a:solidFill>
                          <a:latin typeface="+mj-lt"/>
                        </a:rPr>
                        <a:t>er</a:t>
                      </a:r>
                    </a:p>
                    <a:p>
                      <a:r>
                        <a:rPr lang="en-US" sz="2000" dirty="0" smtClean="0">
                          <a:solidFill>
                            <a:srgbClr val="00B050"/>
                          </a:solidFill>
                          <a:latin typeface="+mj-lt"/>
                        </a:rPr>
                        <a:t>to swim – swimm</a:t>
                      </a:r>
                      <a:r>
                        <a:rPr lang="en-US" sz="2000" dirty="0" smtClean="0">
                          <a:solidFill>
                            <a:srgbClr val="C00000"/>
                          </a:solidFill>
                          <a:latin typeface="+mj-lt"/>
                        </a:rPr>
                        <a:t>er</a:t>
                      </a:r>
                      <a:endParaRPr lang="ru-RU" sz="2000" dirty="0" smtClean="0">
                        <a:solidFill>
                          <a:srgbClr val="C0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00B050"/>
                          </a:solidFill>
                          <a:latin typeface="+mj-lt"/>
                        </a:rPr>
                        <a:t>bank</a:t>
                      </a:r>
                      <a:r>
                        <a:rPr lang="en-US" sz="2000" baseline="0" dirty="0" smtClean="0">
                          <a:solidFill>
                            <a:srgbClr val="00B050"/>
                          </a:solidFill>
                          <a:latin typeface="+mj-lt"/>
                        </a:rPr>
                        <a:t> – bank</a:t>
                      </a:r>
                      <a:r>
                        <a:rPr lang="en-US" sz="2000" baseline="0" dirty="0" smtClean="0">
                          <a:solidFill>
                            <a:srgbClr val="C00000"/>
                          </a:solidFill>
                          <a:latin typeface="+mj-lt"/>
                        </a:rPr>
                        <a:t>er</a:t>
                      </a:r>
                    </a:p>
                    <a:p>
                      <a:r>
                        <a:rPr lang="en-US" sz="2000" baseline="0" dirty="0" smtClean="0">
                          <a:solidFill>
                            <a:srgbClr val="00B050"/>
                          </a:solidFill>
                          <a:latin typeface="+mj-lt"/>
                        </a:rPr>
                        <a:t>to teach – teach</a:t>
                      </a:r>
                      <a:r>
                        <a:rPr lang="en-US" sz="2000" baseline="0" dirty="0" smtClean="0">
                          <a:solidFill>
                            <a:srgbClr val="C00000"/>
                          </a:solidFill>
                          <a:latin typeface="+mj-lt"/>
                        </a:rPr>
                        <a:t>er</a:t>
                      </a:r>
                    </a:p>
                    <a:p>
                      <a:r>
                        <a:rPr lang="en-US" sz="2000" baseline="0" dirty="0" smtClean="0">
                          <a:solidFill>
                            <a:srgbClr val="00B050"/>
                          </a:solidFill>
                          <a:latin typeface="+mj-lt"/>
                        </a:rPr>
                        <a:t>to write – writ</a:t>
                      </a:r>
                      <a:r>
                        <a:rPr lang="en-US" sz="2000" baseline="0" dirty="0" smtClean="0">
                          <a:solidFill>
                            <a:srgbClr val="C00000"/>
                          </a:solidFill>
                          <a:latin typeface="+mj-lt"/>
                        </a:rPr>
                        <a:t>er </a:t>
                      </a:r>
                      <a:endParaRPr lang="ru-RU" sz="2000" dirty="0">
                        <a:solidFill>
                          <a:srgbClr val="C0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Горизонтальный свиток 6"/>
          <p:cNvSpPr/>
          <p:nvPr/>
        </p:nvSpPr>
        <p:spPr bwMode="auto">
          <a:xfrm>
            <a:off x="755576" y="260648"/>
            <a:ext cx="7560840" cy="1033272"/>
          </a:xfrm>
          <a:prstGeom prst="horizontalScroll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</a:rPr>
              <a:t>6 класс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(тема «Профессии»)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 bwMode="auto">
          <a:xfrm>
            <a:off x="8286776" y="6143644"/>
            <a:ext cx="642942" cy="500066"/>
          </a:xfrm>
          <a:prstGeom prst="actionButtonRetur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/>
          <a:lstStyle/>
          <a:p>
            <a:r>
              <a:rPr lang="ru-RU" sz="22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Совершенствуется умение догадываться о значении слова по словообразовательным элементам</a:t>
            </a:r>
            <a:endParaRPr lang="ru-RU" sz="2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6321895"/>
              </p:ext>
            </p:extLst>
          </p:nvPr>
        </p:nvGraphicFramePr>
        <p:xfrm>
          <a:off x="206941" y="908720"/>
          <a:ext cx="3816425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6425"/>
              </a:tblGrid>
              <a:tr h="72008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</a:t>
                      </a:r>
                      <a:r>
                        <a:rPr lang="en-US" sz="2800" baseline="0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respect  v – </a:t>
                      </a:r>
                      <a:r>
                        <a:rPr lang="ru-RU" sz="2800" baseline="0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уважать</a:t>
                      </a:r>
                    </a:p>
                    <a:p>
                      <a:r>
                        <a:rPr lang="en-US" sz="2800" baseline="0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respectful  a – ?  </a:t>
                      </a:r>
                    </a:p>
                    <a:p>
                      <a:r>
                        <a:rPr lang="en-US" sz="2800" baseline="0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respect – ? </a:t>
                      </a:r>
                      <a:endParaRPr lang="ru-RU" sz="2800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5696829"/>
              </p:ext>
            </p:extLst>
          </p:nvPr>
        </p:nvGraphicFramePr>
        <p:xfrm>
          <a:off x="4205088" y="878610"/>
          <a:ext cx="472463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120"/>
                <a:gridCol w="2485510"/>
              </a:tblGrid>
              <a:tr h="1662554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every</a:t>
                      </a:r>
                    </a:p>
                    <a:p>
                      <a:r>
                        <a:rPr lang="en-US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some</a:t>
                      </a:r>
                    </a:p>
                    <a:p>
                      <a:r>
                        <a:rPr lang="en-US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any</a:t>
                      </a:r>
                    </a:p>
                    <a:p>
                      <a:r>
                        <a:rPr lang="en-US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no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33399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every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33399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some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33399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any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33399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no 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Правая фигурная скобка 19"/>
          <p:cNvSpPr/>
          <p:nvPr/>
        </p:nvSpPr>
        <p:spPr bwMode="auto">
          <a:xfrm>
            <a:off x="5170204" y="1122652"/>
            <a:ext cx="155448" cy="1208276"/>
          </a:xfrm>
          <a:prstGeom prst="rightBrac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92080" y="1498049"/>
            <a:ext cx="835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body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9662" y="1124744"/>
            <a:ext cx="171450" cy="1243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7728258" y="1515417"/>
            <a:ext cx="8691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thing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3" name="Таблица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4885027"/>
              </p:ext>
            </p:extLst>
          </p:nvPr>
        </p:nvGraphicFramePr>
        <p:xfrm>
          <a:off x="107504" y="3140968"/>
          <a:ext cx="8928990" cy="33879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1872206"/>
                <a:gridCol w="1728192"/>
                <a:gridCol w="1824203"/>
                <a:gridCol w="1488165"/>
              </a:tblGrid>
              <a:tr h="429048">
                <a:tc gridSpan="5"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Complete the</a:t>
                      </a:r>
                      <a:r>
                        <a:rPr lang="en-US" sz="2000" baseline="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table with the words using suffixes below</a:t>
                      </a:r>
                      <a:endParaRPr lang="ru-RU" sz="2000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29048">
                <a:tc rowSpan="2">
                  <a:txBody>
                    <a:bodyPr/>
                    <a:lstStyle/>
                    <a:p>
                      <a:pPr algn="just"/>
                      <a:r>
                        <a:rPr lang="en-US" sz="2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noun suffixes:</a:t>
                      </a:r>
                      <a:r>
                        <a:rPr lang="en-US" sz="20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342900" indent="-342900" algn="just">
                        <a:buFontTx/>
                        <a:buChar char="-"/>
                      </a:pPr>
                      <a:r>
                        <a:rPr lang="en-US" sz="2000" b="1" baseline="0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ment</a:t>
                      </a: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-</a:t>
                      </a:r>
                      <a:r>
                        <a:rPr lang="en-US" sz="2000" b="1" baseline="0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ing</a:t>
                      </a: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</a:p>
                    <a:p>
                      <a:pPr marL="0" indent="0" algn="just">
                        <a:buFontTx/>
                        <a:buNone/>
                      </a:pP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sz="2000" b="1" baseline="0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ence</a:t>
                      </a: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- cy, -</a:t>
                      </a:r>
                      <a:r>
                        <a:rPr lang="en-US" sz="2000" b="1" baseline="0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tion</a:t>
                      </a: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;</a:t>
                      </a:r>
                    </a:p>
                    <a:p>
                      <a:pPr algn="just"/>
                      <a:r>
                        <a:rPr lang="en-US" sz="18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adjective suffixes: </a:t>
                      </a: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sz="2000" b="1" baseline="0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ing</a:t>
                      </a: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-</a:t>
                      </a:r>
                      <a:r>
                        <a:rPr lang="en-US" sz="2000" b="1" baseline="0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ed</a:t>
                      </a: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-</a:t>
                      </a:r>
                      <a:r>
                        <a:rPr lang="en-US" sz="2000" b="1" baseline="0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ive</a:t>
                      </a: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;</a:t>
                      </a:r>
                    </a:p>
                    <a:p>
                      <a:pPr algn="just"/>
                      <a:r>
                        <a:rPr lang="en-US" sz="1800" b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adverb suffixes: </a:t>
                      </a:r>
                    </a:p>
                    <a:p>
                      <a:pPr algn="just"/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en-US" sz="2000" b="1" baseline="0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ly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noun</a:t>
                      </a:r>
                      <a:endParaRPr lang="ru-RU" sz="2000" b="1" dirty="0">
                        <a:solidFill>
                          <a:schemeClr val="accent5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verb</a:t>
                      </a:r>
                      <a:endParaRPr lang="ru-RU" sz="2000" b="1" dirty="0">
                        <a:solidFill>
                          <a:schemeClr val="accent5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adjective</a:t>
                      </a:r>
                      <a:endParaRPr lang="ru-RU" sz="2000" b="1" dirty="0">
                        <a:solidFill>
                          <a:schemeClr val="accent5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adverb</a:t>
                      </a:r>
                      <a:endParaRPr lang="ru-RU" sz="2000" b="1" dirty="0">
                        <a:solidFill>
                          <a:schemeClr val="accent5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02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surfing</a:t>
                      </a:r>
                    </a:p>
                    <a:p>
                      <a:r>
                        <a:rPr lang="en-US" sz="2000" b="1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coordination</a:t>
                      </a:r>
                    </a:p>
                    <a:p>
                      <a:r>
                        <a:rPr lang="en-US" sz="2000" b="1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balance</a:t>
                      </a:r>
                    </a:p>
                    <a:p>
                      <a:r>
                        <a:rPr lang="en-US" sz="2000" b="1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____________</a:t>
                      </a:r>
                    </a:p>
                    <a:p>
                      <a:r>
                        <a:rPr lang="en-US" sz="2000" b="1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discipline</a:t>
                      </a:r>
                    </a:p>
                    <a:p>
                      <a:r>
                        <a:rPr lang="en-US" sz="2000" b="1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____________</a:t>
                      </a:r>
                    </a:p>
                    <a:p>
                      <a:r>
                        <a:rPr lang="en-US" sz="2000" b="1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____________</a:t>
                      </a:r>
                    </a:p>
                    <a:p>
                      <a:r>
                        <a:rPr lang="en-US" sz="2000" b="1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____________</a:t>
                      </a:r>
                      <a:endParaRPr lang="ru-RU" sz="2000" b="1" dirty="0">
                        <a:solidFill>
                          <a:schemeClr val="accent5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____________</a:t>
                      </a:r>
                    </a:p>
                    <a:p>
                      <a:r>
                        <a:rPr lang="en-US" sz="2000" b="1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____________</a:t>
                      </a:r>
                    </a:p>
                    <a:p>
                      <a:r>
                        <a:rPr lang="en-US" sz="2000" b="1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____________</a:t>
                      </a:r>
                    </a:p>
                    <a:p>
                      <a:r>
                        <a:rPr lang="en-US" sz="2000" b="1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develop</a:t>
                      </a:r>
                    </a:p>
                    <a:p>
                      <a:r>
                        <a:rPr lang="en-US" sz="2000" b="1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____________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just"/>
                      <a:r>
                        <a:rPr lang="en-US" sz="2000" b="1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____________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2000" b="1" dirty="0">
                        <a:solidFill>
                          <a:schemeClr val="accent5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baseline="0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-</a:t>
                      </a:r>
                    </a:p>
                    <a:p>
                      <a:r>
                        <a:rPr lang="en-US" sz="2000" b="1" baseline="0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________________________</a:t>
                      </a:r>
                    </a:p>
                    <a:p>
                      <a:r>
                        <a:rPr lang="en-US" sz="2000" b="1" baseline="0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____________</a:t>
                      </a:r>
                    </a:p>
                    <a:p>
                      <a:r>
                        <a:rPr lang="en-US" sz="2000" b="1" baseline="0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____________</a:t>
                      </a:r>
                    </a:p>
                    <a:p>
                      <a:r>
                        <a:rPr lang="en-US" sz="2000" b="1" baseline="0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accurate</a:t>
                      </a:r>
                    </a:p>
                    <a:p>
                      <a:r>
                        <a:rPr lang="en-US" sz="2000" b="1" baseline="0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competitive</a:t>
                      </a:r>
                    </a:p>
                    <a:p>
                      <a:r>
                        <a:rPr lang="en-US" sz="2000" b="1" baseline="0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patient</a:t>
                      </a:r>
                      <a:endParaRPr lang="ru-RU" sz="2000" b="1" dirty="0">
                        <a:solidFill>
                          <a:schemeClr val="accent5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__________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__________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accent5">
                              <a:lumMod val="1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__________</a:t>
                      </a:r>
                      <a:endParaRPr lang="ru-RU" sz="2000" b="1" dirty="0">
                        <a:solidFill>
                          <a:schemeClr val="accent5">
                            <a:lumMod val="1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 bwMode="auto">
          <a:xfrm>
            <a:off x="8286776" y="6143644"/>
            <a:ext cx="642942" cy="500066"/>
          </a:xfrm>
          <a:prstGeom prst="actionButtonRetur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6157163"/>
              </p:ext>
            </p:extLst>
          </p:nvPr>
        </p:nvGraphicFramePr>
        <p:xfrm>
          <a:off x="107504" y="116632"/>
          <a:ext cx="8928992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64496"/>
                <a:gridCol w="446449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skill – </a:t>
                      </a:r>
                      <a:r>
                        <a:rPr lang="ru-RU" sz="240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опыт</a:t>
                      </a:r>
                      <a:endParaRPr lang="en-US" sz="240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en-US" sz="240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skilled</a:t>
                      </a:r>
                      <a:r>
                        <a:rPr lang="en-US" sz="240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i="1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 </a:t>
                      </a:r>
                      <a:r>
                        <a:rPr lang="ru-RU" sz="240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опытный</a:t>
                      </a:r>
                      <a:endParaRPr lang="en-US" sz="240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en-US" sz="240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unskilled</a:t>
                      </a:r>
                      <a:r>
                        <a:rPr lang="en-US" sz="240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i="1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 </a:t>
                      </a:r>
                      <a:r>
                        <a:rPr lang="en-US" sz="240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?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manage – </a:t>
                      </a:r>
                      <a:r>
                        <a:rPr lang="ru-RU" sz="240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управлять</a:t>
                      </a:r>
                      <a:endParaRPr lang="en-US" sz="240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en-US" sz="240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management</a:t>
                      </a:r>
                      <a:r>
                        <a:rPr lang="en-US" sz="240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i="1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lang="en-US" sz="240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?</a:t>
                      </a:r>
                    </a:p>
                    <a:p>
                      <a:r>
                        <a:rPr lang="en-US" sz="240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manager</a:t>
                      </a:r>
                      <a:r>
                        <a:rPr lang="en-US" sz="240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en-US" sz="2400" i="1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lang="en-US" sz="240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en-US" sz="2400" baseline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?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co-operate </a:t>
                      </a:r>
                      <a:r>
                        <a:rPr lang="en-US" sz="2400" b="1" i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lang="en-US" sz="2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– </a:t>
                      </a:r>
                      <a:r>
                        <a:rPr lang="ru-RU" sz="2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сотрудничать</a:t>
                      </a:r>
                      <a:endParaRPr lang="en-US" sz="2400" b="1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en-US" sz="2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co-operative </a:t>
                      </a:r>
                      <a:r>
                        <a:rPr lang="en-US" sz="2400" b="1" i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 ?</a:t>
                      </a:r>
                      <a:endParaRPr lang="ru-RU" sz="24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motive </a:t>
                      </a:r>
                      <a:r>
                        <a:rPr lang="en-US" sz="2400" b="1" i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lang="en-US" sz="2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 ?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motivate </a:t>
                      </a:r>
                      <a:r>
                        <a:rPr lang="en-US" sz="2400" b="1" i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lang="en-US" sz="2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 ?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motivated </a:t>
                      </a:r>
                      <a:r>
                        <a:rPr lang="en-US" sz="2400" b="1" i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 ?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self-motivated </a:t>
                      </a:r>
                      <a:r>
                        <a:rPr lang="en-US" sz="2400" b="1" i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 ?</a:t>
                      </a:r>
                      <a:endParaRPr lang="ru-RU" sz="2400" b="1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8915802"/>
              </p:ext>
            </p:extLst>
          </p:nvPr>
        </p:nvGraphicFramePr>
        <p:xfrm>
          <a:off x="179512" y="3212976"/>
          <a:ext cx="8856984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5698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develop – </a:t>
                      </a:r>
                      <a:r>
                        <a:rPr lang="ru-RU" sz="200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развивать</a:t>
                      </a:r>
                      <a:r>
                        <a:rPr lang="en-US" sz="200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invent - </a:t>
                      </a:r>
                      <a:r>
                        <a:rPr lang="ru-RU" sz="200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изобретать</a:t>
                      </a:r>
                    </a:p>
                    <a:p>
                      <a:r>
                        <a:rPr lang="en-US" sz="200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development - ?                                         inventor </a:t>
                      </a:r>
                      <a:r>
                        <a:rPr lang="en-US" sz="2000" i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lang="en-US" sz="200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 ?</a:t>
                      </a:r>
                    </a:p>
                    <a:p>
                      <a:r>
                        <a:rPr lang="en-US" sz="200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dependent </a:t>
                      </a:r>
                      <a:r>
                        <a:rPr lang="en-US" sz="2000" i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00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– </a:t>
                      </a:r>
                      <a:r>
                        <a:rPr lang="ru-RU" sz="200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зависимый</a:t>
                      </a:r>
                      <a:r>
                        <a:rPr lang="en-US" sz="200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research</a:t>
                      </a:r>
                      <a:r>
                        <a:rPr lang="en-US" sz="2000" baseline="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i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lang="en-US" sz="2000" baseline="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– </a:t>
                      </a:r>
                      <a:r>
                        <a:rPr lang="ru-RU" sz="2000" baseline="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исследование</a:t>
                      </a:r>
                      <a:endParaRPr lang="en-US" sz="2000" dirty="0" smtClean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en-US" sz="200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dependence </a:t>
                      </a:r>
                      <a:r>
                        <a:rPr lang="en-US" sz="2000" i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lang="en-US" sz="2000" baseline="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 ?                                        </a:t>
                      </a:r>
                      <a:r>
                        <a:rPr lang="en-US" sz="200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research </a:t>
                      </a:r>
                      <a:r>
                        <a:rPr lang="en-US" sz="2000" i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 </a:t>
                      </a:r>
                      <a:r>
                        <a:rPr lang="en-US" sz="200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?</a:t>
                      </a:r>
                      <a:endParaRPr lang="en-US" sz="2000" baseline="0" dirty="0" smtClean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en-US" sz="2000" baseline="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explore </a:t>
                      </a:r>
                      <a:r>
                        <a:rPr lang="en-US" sz="2000" i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lang="en-US" sz="2000" baseline="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– </a:t>
                      </a:r>
                      <a:r>
                        <a:rPr lang="ru-RU" sz="2000" baseline="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исследовать</a:t>
                      </a:r>
                    </a:p>
                    <a:p>
                      <a:r>
                        <a:rPr lang="en-US" sz="2000" baseline="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explorer </a:t>
                      </a:r>
                      <a:r>
                        <a:rPr lang="en-US" sz="2000" i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lang="en-US" sz="2000" baseline="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 ?</a:t>
                      </a:r>
                      <a:endParaRPr lang="ru-RU" sz="2000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2147915"/>
              </p:ext>
            </p:extLst>
          </p:nvPr>
        </p:nvGraphicFramePr>
        <p:xfrm>
          <a:off x="755576" y="5445224"/>
          <a:ext cx="7416824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8412"/>
                <a:gridCol w="370841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CC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fluent </a:t>
                      </a:r>
                      <a:r>
                        <a:rPr lang="en-US" sz="2400" i="1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dirty="0" smtClean="0">
                          <a:solidFill>
                            <a:srgbClr val="CC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– </a:t>
                      </a:r>
                      <a:r>
                        <a:rPr lang="ru-RU" sz="2400" dirty="0" smtClean="0">
                          <a:solidFill>
                            <a:srgbClr val="CC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беглый</a:t>
                      </a:r>
                    </a:p>
                    <a:p>
                      <a:r>
                        <a:rPr lang="en-US" sz="2400" dirty="0" smtClean="0">
                          <a:solidFill>
                            <a:srgbClr val="CC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fluently</a:t>
                      </a:r>
                      <a:r>
                        <a:rPr lang="en-US" sz="2400" baseline="0" dirty="0" smtClean="0">
                          <a:solidFill>
                            <a:srgbClr val="CC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i="1" baseline="0" dirty="0" err="1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adv</a:t>
                      </a:r>
                      <a:r>
                        <a:rPr lang="en-US" sz="2400" baseline="0" dirty="0" smtClean="0">
                          <a:solidFill>
                            <a:srgbClr val="CC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 ?</a:t>
                      </a:r>
                      <a:endParaRPr lang="ru-RU" sz="2400" dirty="0">
                        <a:solidFill>
                          <a:srgbClr val="CC33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CC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practice </a:t>
                      </a:r>
                      <a:r>
                        <a:rPr lang="en-US" sz="2400" i="1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lang="en-US" sz="2400" dirty="0" smtClean="0">
                          <a:solidFill>
                            <a:srgbClr val="CC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 ?</a:t>
                      </a:r>
                    </a:p>
                    <a:p>
                      <a:r>
                        <a:rPr lang="en-US" sz="2400" dirty="0" err="1" smtClean="0">
                          <a:solidFill>
                            <a:srgbClr val="CC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practise</a:t>
                      </a:r>
                      <a:r>
                        <a:rPr lang="en-US" sz="2400" dirty="0" smtClean="0">
                          <a:solidFill>
                            <a:srgbClr val="CC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i="1" dirty="0" smtClean="0">
                          <a:solidFill>
                            <a:srgbClr val="00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lang="en-US" sz="2400" dirty="0" smtClean="0">
                          <a:solidFill>
                            <a:srgbClr val="CC33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 ?</a:t>
                      </a:r>
                      <a:endParaRPr lang="ru-RU" sz="2400" dirty="0">
                        <a:solidFill>
                          <a:srgbClr val="CC33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3808908"/>
              </p:ext>
            </p:extLst>
          </p:nvPr>
        </p:nvGraphicFramePr>
        <p:xfrm>
          <a:off x="107502" y="584200"/>
          <a:ext cx="8928996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9"/>
                <a:gridCol w="2232249"/>
                <a:gridCol w="2232249"/>
                <a:gridCol w="223224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noun</a:t>
                      </a:r>
                      <a:endParaRPr lang="ru-RU" sz="2400" dirty="0">
                        <a:solidFill>
                          <a:schemeClr val="accent1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noun (person)</a:t>
                      </a:r>
                      <a:endParaRPr lang="ru-RU" sz="2400" dirty="0">
                        <a:solidFill>
                          <a:schemeClr val="accent1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adjective</a:t>
                      </a:r>
                      <a:endParaRPr lang="ru-RU" sz="2400" dirty="0">
                        <a:solidFill>
                          <a:schemeClr val="accent1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Verb</a:t>
                      </a:r>
                      <a:endParaRPr lang="ru-RU" sz="2400" dirty="0">
                        <a:solidFill>
                          <a:schemeClr val="accent1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spelling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work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____________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____________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____________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____________</a:t>
                      </a:r>
                      <a:endParaRPr lang="ru-RU" sz="2400" b="1" dirty="0">
                        <a:solidFill>
                          <a:schemeClr val="accent1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____________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____________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speaker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learner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____________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____________</a:t>
                      </a:r>
                      <a:endParaRPr lang="ru-RU" sz="2400" b="1" dirty="0">
                        <a:solidFill>
                          <a:schemeClr val="accent1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___________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___________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___________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___________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___________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written</a:t>
                      </a:r>
                      <a:endParaRPr lang="ru-RU" sz="2400" b="1" dirty="0">
                        <a:solidFill>
                          <a:schemeClr val="accent1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 spell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___________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___________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___________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___________</a:t>
                      </a:r>
                      <a:endParaRPr lang="ru-RU" sz="2400" b="1" dirty="0">
                        <a:solidFill>
                          <a:schemeClr val="accent1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 bwMode="auto">
          <a:xfrm>
            <a:off x="8286776" y="6143644"/>
            <a:ext cx="642942" cy="500066"/>
          </a:xfrm>
          <a:prstGeom prst="actionButtonRetur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7504" y="0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Fill in the table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8163753"/>
              </p:ext>
            </p:extLst>
          </p:nvPr>
        </p:nvGraphicFramePr>
        <p:xfrm>
          <a:off x="129743" y="3573016"/>
          <a:ext cx="8928992" cy="243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2232248"/>
                <a:gridCol w="2232248"/>
                <a:gridCol w="2232248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25000"/>
                            </a:scheme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adjective</a:t>
                      </a:r>
                      <a:endParaRPr lang="ru-RU" sz="2800" dirty="0" smtClean="0">
                        <a:solidFill>
                          <a:schemeClr val="accent1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adverb</a:t>
                      </a:r>
                      <a:endParaRPr lang="ru-RU" sz="2800" dirty="0">
                        <a:solidFill>
                          <a:schemeClr val="accent1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1">
                              <a:lumMod val="25000"/>
                            </a:schemeClr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adjective</a:t>
                      </a:r>
                      <a:endParaRPr kumimoji="0" lang="ru-RU" sz="2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1">
                            <a:lumMod val="25000"/>
                          </a:schemeClr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adverb</a:t>
                      </a:r>
                      <a:endParaRPr lang="ru-RU" sz="2800" dirty="0">
                        <a:solidFill>
                          <a:schemeClr val="accent1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careless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bad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hard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fast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slow</a:t>
                      </a:r>
                      <a:endParaRPr lang="ru-RU" sz="2400" b="1" dirty="0">
                        <a:solidFill>
                          <a:schemeClr val="accent1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accent1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incorrect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good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serious</a:t>
                      </a:r>
                    </a:p>
                    <a:p>
                      <a:r>
                        <a:rPr lang="en-US" sz="2400" b="1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neat</a:t>
                      </a:r>
                      <a:endParaRPr lang="ru-RU" sz="2400" b="1" dirty="0">
                        <a:solidFill>
                          <a:schemeClr val="accent1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accent1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7285893"/>
              </p:ext>
            </p:extLst>
          </p:nvPr>
        </p:nvGraphicFramePr>
        <p:xfrm>
          <a:off x="107504" y="620688"/>
          <a:ext cx="8928991" cy="6128835"/>
        </p:xfrm>
        <a:graphic>
          <a:graphicData uri="http://schemas.openxmlformats.org/drawingml/2006/table">
            <a:tbl>
              <a:tblPr firstRow="1" firstCol="1" bandRow="1"/>
              <a:tblGrid>
                <a:gridCol w="1152128"/>
                <a:gridCol w="936104"/>
                <a:gridCol w="3084096"/>
                <a:gridCol w="2244496"/>
                <a:gridCol w="1512167"/>
              </a:tblGrid>
              <a:tr h="8590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 Black" pitchFamily="34" charset="0"/>
                          <a:ea typeface="Times New Roman"/>
                          <a:cs typeface="Times New Roman"/>
                        </a:rPr>
                        <a:t>Задание  </a:t>
                      </a:r>
                      <a:endParaRPr lang="ru-RU" sz="14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 Black" pitchFamily="34" charset="0"/>
                          <a:ea typeface="Times New Roman"/>
                          <a:cs typeface="Times New Roman"/>
                        </a:rPr>
                        <a:t>Кол-во вопросов  </a:t>
                      </a:r>
                      <a:endParaRPr lang="ru-RU" sz="12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 Black" pitchFamily="34" charset="0"/>
                          <a:ea typeface="Times New Roman"/>
                          <a:cs typeface="Times New Roman"/>
                        </a:rPr>
                        <a:t>Проверяемые умения  </a:t>
                      </a:r>
                      <a:endParaRPr lang="ru-RU" sz="14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 Black" pitchFamily="34" charset="0"/>
                          <a:ea typeface="Times New Roman"/>
                          <a:cs typeface="Times New Roman"/>
                        </a:rPr>
                        <a:t>Тип/жанр текста  </a:t>
                      </a:r>
                      <a:endParaRPr lang="ru-RU" sz="14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 Black" pitchFamily="34" charset="0"/>
                          <a:ea typeface="Times New Roman"/>
                          <a:cs typeface="Times New Roman"/>
                        </a:rPr>
                        <a:t>Тип задания  </a:t>
                      </a:r>
                      <a:endParaRPr lang="ru-RU" sz="14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61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 Black" pitchFamily="34" charset="0"/>
                          <a:ea typeface="Times New Roman"/>
                          <a:cs typeface="Times New Roman"/>
                        </a:rPr>
                        <a:t>B4-B10 	</a:t>
                      </a:r>
                      <a:endParaRPr lang="ru-RU" sz="140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 Black" pitchFamily="34" charset="0"/>
                          <a:ea typeface="Times New Roman"/>
                          <a:cs typeface="Times New Roman"/>
                        </a:rPr>
                        <a:t>Базовый уровень</a:t>
                      </a:r>
                      <a:endParaRPr lang="ru-RU" sz="140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 Black" pitchFamily="34" charset="0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 Black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 Black" pitchFamily="34" charset="0"/>
                          <a:ea typeface="Times New Roman"/>
                          <a:cs typeface="Times New Roman"/>
                        </a:rPr>
                        <a:t>Владение видовременными формами глагола, личными и неличными формами глаголов;  формами местоимений; формами степеней сравнения прилагательных и т.д.</a:t>
                      </a:r>
                      <a:endParaRPr lang="ru-RU" sz="14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 Black" pitchFamily="34" charset="0"/>
                          <a:ea typeface="Times New Roman"/>
                          <a:cs typeface="Times New Roman"/>
                        </a:rPr>
                        <a:t>Связный отрывок из повествовательного текста</a:t>
                      </a:r>
                      <a:endParaRPr lang="ru-RU" sz="14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 Black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 Black" pitchFamily="34" charset="0"/>
                          <a:ea typeface="Times New Roman"/>
                          <a:cs typeface="Times New Roman"/>
                        </a:rPr>
                        <a:t>Задание с кратким ответом</a:t>
                      </a:r>
                      <a:endParaRPr lang="ru-RU" sz="14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 Black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54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  <a:ea typeface="Times New Roman"/>
                          <a:cs typeface="Times New Roman"/>
                        </a:rPr>
                        <a:t>B11-B16 	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  <a:ea typeface="Times New Roman"/>
                          <a:cs typeface="Times New Roman"/>
                        </a:rPr>
                        <a:t>Базовый уровень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  <a:ea typeface="Times New Roman"/>
                          <a:cs typeface="Times New Roman"/>
                        </a:rPr>
                        <a:t>Владение способами словообразования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  <a:ea typeface="Times New Roman"/>
                          <a:cs typeface="Times New Roman"/>
                        </a:rPr>
                        <a:t>Связный отрывок из повествовательного текста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Arial Black" pitchFamily="34" charset="0"/>
                          <a:ea typeface="Times New Roman"/>
                          <a:cs typeface="Times New Roman"/>
                        </a:rPr>
                        <a:t>Задание с кратким ответом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81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 Black" pitchFamily="34" charset="0"/>
                          <a:ea typeface="Times New Roman"/>
                          <a:cs typeface="Times New Roman"/>
                        </a:rPr>
                        <a:t>A22-A28</a:t>
                      </a:r>
                      <a:r>
                        <a:rPr lang="ru-RU" sz="140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 Black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 Black" pitchFamily="34" charset="0"/>
                          <a:ea typeface="Times New Roman"/>
                          <a:cs typeface="Times New Roman"/>
                        </a:rPr>
                        <a:t>Повышенный уровень</a:t>
                      </a:r>
                      <a:endParaRPr lang="ru-RU" sz="140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 Black" pitchFamily="34" charset="0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 Black" pitchFamily="34" charset="0"/>
                          <a:ea typeface="Times New Roman"/>
                          <a:cs typeface="Times New Roman"/>
                        </a:rPr>
                        <a:t>Употребление лексических единиц с учетом сочетаемости слов в соответствии с коммуникативным намерением</a:t>
                      </a:r>
                      <a:endParaRPr lang="ru-RU" sz="14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 Black" pitchFamily="34" charset="0"/>
                          <a:ea typeface="Times New Roman"/>
                          <a:cs typeface="Times New Roman"/>
                        </a:rPr>
                        <a:t>Связный отрывок из художественного или публицистического текста</a:t>
                      </a:r>
                      <a:endParaRPr lang="ru-RU" sz="140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 Black" pitchFamily="34" charset="0"/>
                          <a:ea typeface="Times New Roman"/>
                          <a:cs typeface="Times New Roman"/>
                        </a:rPr>
                        <a:t>Задание с множественным выбором</a:t>
                      </a:r>
                      <a:endParaRPr lang="ru-RU" sz="14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 bwMode="auto">
          <a:xfrm>
            <a:off x="8286776" y="6143644"/>
            <a:ext cx="642942" cy="500066"/>
          </a:xfrm>
          <a:prstGeom prst="actionButtonRetur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07504" y="116632"/>
            <a:ext cx="8822214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Характеристика заданий раздела «Грамматика и лексика»</a:t>
            </a:r>
            <a:endParaRPr kumimoji="0" lang="ru-RU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algn="just"/>
            <a:r>
              <a:rPr lang="en-US" sz="2400" dirty="0" smtClean="0"/>
              <a:t>Fill in the table with missing information. Underline the suffixes.</a:t>
            </a: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5438509"/>
              </p:ext>
            </p:extLst>
          </p:nvPr>
        </p:nvGraphicFramePr>
        <p:xfrm>
          <a:off x="107504" y="836712"/>
          <a:ext cx="8856984" cy="5974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2328"/>
                <a:gridCol w="2952328"/>
                <a:gridCol w="2952328"/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country</a:t>
                      </a:r>
                      <a:endParaRPr lang="ru-RU" sz="2000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language</a:t>
                      </a:r>
                      <a:endParaRPr lang="ru-RU" sz="2000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people</a:t>
                      </a:r>
                      <a:endParaRPr lang="ru-RU" sz="2000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78976">
                <a:tc>
                  <a:txBody>
                    <a:bodyPr/>
                    <a:lstStyle/>
                    <a:p>
                      <a:pPr algn="just"/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(0) Russia</a:t>
                      </a:r>
                    </a:p>
                    <a:p>
                      <a:pPr marL="514350" indent="-514350" algn="just">
                        <a:buAutoNum type="arabicPeriod"/>
                      </a:pPr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Albania</a:t>
                      </a:r>
                    </a:p>
                    <a:p>
                      <a:pPr marL="514350" indent="-514350" algn="just">
                        <a:buAutoNum type="arabicPeriod"/>
                      </a:pPr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Italy</a:t>
                      </a:r>
                    </a:p>
                    <a:p>
                      <a:pPr marL="514350" indent="-514350" algn="just">
                        <a:buAutoNum type="arabicPeriod"/>
                      </a:pPr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Korea</a:t>
                      </a:r>
                    </a:p>
                    <a:p>
                      <a:pPr marL="514350" indent="-514350" algn="just">
                        <a:buAutoNum type="arabicPeriod"/>
                      </a:pPr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Australia</a:t>
                      </a:r>
                    </a:p>
                    <a:p>
                      <a:pPr marL="514350" indent="-514350" algn="just">
                        <a:buAutoNum type="arabicPeriod"/>
                      </a:pPr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</a:t>
                      </a:r>
                    </a:p>
                    <a:p>
                      <a:pPr marL="514350" indent="-514350" algn="just">
                        <a:buAutoNum type="arabicPeriod"/>
                      </a:pPr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Portugal</a:t>
                      </a:r>
                    </a:p>
                    <a:p>
                      <a:pPr marL="514350" indent="-514350" algn="just">
                        <a:buAutoNum type="arabicPeriod"/>
                      </a:pPr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Japan</a:t>
                      </a:r>
                    </a:p>
                    <a:p>
                      <a:pPr marL="514350" indent="-514350" algn="just">
                        <a:buAutoNum type="arabicPeriod"/>
                      </a:pPr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Vietnam</a:t>
                      </a:r>
                    </a:p>
                    <a:p>
                      <a:pPr marL="514350" indent="-514350" algn="just">
                        <a:buAutoNum type="arabicPeriod"/>
                      </a:pPr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</a:t>
                      </a:r>
                    </a:p>
                    <a:p>
                      <a:pPr marL="514350" indent="-514350" algn="just">
                        <a:buAutoNum type="arabicPeriod"/>
                      </a:pPr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</a:t>
                      </a:r>
                    </a:p>
                    <a:p>
                      <a:pPr marL="514350" indent="-514350" algn="just">
                        <a:buAutoNum type="arabicPeriod"/>
                      </a:pPr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</a:t>
                      </a:r>
                    </a:p>
                    <a:p>
                      <a:pPr marL="514350" indent="-514350" algn="just">
                        <a:buAutoNum type="arabicPeriod"/>
                      </a:pPr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</a:t>
                      </a:r>
                    </a:p>
                    <a:p>
                      <a:pPr marL="514350" indent="-514350" algn="just">
                        <a:buAutoNum type="arabicPeriod"/>
                      </a:pPr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</a:t>
                      </a:r>
                    </a:p>
                    <a:p>
                      <a:pPr marL="514350" indent="-514350" algn="just">
                        <a:buAutoNum type="arabicPeriod"/>
                      </a:pPr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England</a:t>
                      </a:r>
                    </a:p>
                    <a:p>
                      <a:pPr marL="514350" indent="-514350" algn="just">
                        <a:buAutoNum type="arabicPeriod"/>
                      </a:pPr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</a:t>
                      </a:r>
                    </a:p>
                    <a:p>
                      <a:pPr marL="514350" indent="-514350" algn="just">
                        <a:buAutoNum type="arabicPeriod"/>
                      </a:pPr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</a:t>
                      </a:r>
                    </a:p>
                    <a:p>
                      <a:pPr marL="514350" indent="-514350" algn="just">
                        <a:buAutoNum type="arabicPeriod"/>
                      </a:pPr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Russi</a:t>
                      </a:r>
                      <a:r>
                        <a:rPr lang="en-US" sz="2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an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Chinese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</a:t>
                      </a:r>
                      <a:endParaRPr lang="ru-RU" sz="20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 Russi</a:t>
                      </a:r>
                      <a:r>
                        <a:rPr lang="en-US" sz="2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ans</a:t>
                      </a:r>
                    </a:p>
                    <a:p>
                      <a:pPr algn="l"/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___________</a:t>
                      </a:r>
                    </a:p>
                    <a:p>
                      <a:pPr algn="l"/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___________</a:t>
                      </a:r>
                    </a:p>
                    <a:p>
                      <a:pPr algn="l"/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___________</a:t>
                      </a:r>
                    </a:p>
                    <a:p>
                      <a:pPr algn="l"/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___________</a:t>
                      </a:r>
                    </a:p>
                    <a:p>
                      <a:pPr algn="l"/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___________</a:t>
                      </a:r>
                    </a:p>
                    <a:p>
                      <a:pPr algn="l"/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___________</a:t>
                      </a:r>
                    </a:p>
                    <a:p>
                      <a:pPr algn="l"/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___________</a:t>
                      </a:r>
                    </a:p>
                    <a:p>
                      <a:pPr algn="l"/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___________</a:t>
                      </a:r>
                    </a:p>
                    <a:p>
                      <a:pPr algn="l"/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 Turks</a:t>
                      </a:r>
                    </a:p>
                    <a:p>
                      <a:pPr algn="l"/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 Bangladeshis</a:t>
                      </a:r>
                    </a:p>
                    <a:p>
                      <a:pPr algn="l"/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 Arabs</a:t>
                      </a:r>
                    </a:p>
                    <a:p>
                      <a:pPr algn="l"/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 Poles</a:t>
                      </a:r>
                    </a:p>
                    <a:p>
                      <a:pPr algn="l"/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 Indians</a:t>
                      </a:r>
                    </a:p>
                    <a:p>
                      <a:pPr algn="l"/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___________</a:t>
                      </a:r>
                    </a:p>
                    <a:p>
                      <a:pPr algn="l"/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 Scots</a:t>
                      </a:r>
                    </a:p>
                    <a:p>
                      <a:pPr algn="l"/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 Welsh</a:t>
                      </a:r>
                    </a:p>
                    <a:p>
                      <a:pPr algn="l"/>
                      <a:r>
                        <a:rPr lang="en-US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 Irish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64165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5438"/>
            <a:ext cx="9144000" cy="1047297"/>
          </a:xfrm>
        </p:spPr>
        <p:txBody>
          <a:bodyPr/>
          <a:lstStyle/>
          <a:p>
            <a:pPr algn="just"/>
            <a:r>
              <a:rPr lang="en-US" sz="2400" dirty="0" smtClean="0">
                <a:solidFill>
                  <a:srgbClr val="C00000"/>
                </a:solidFill>
              </a:rPr>
              <a:t>7 – 8 </a:t>
            </a:r>
            <a:r>
              <a:rPr lang="ru-RU" sz="2400" dirty="0" smtClean="0">
                <a:solidFill>
                  <a:srgbClr val="C00000"/>
                </a:solidFill>
              </a:rPr>
              <a:t>класс. </a:t>
            </a:r>
            <a:r>
              <a:rPr lang="ru-RU" sz="2400" dirty="0" smtClean="0"/>
              <a:t>Развивается умение выполнять задания на словообразование в тестовых форматах</a:t>
            </a:r>
            <a:endParaRPr lang="ru-RU" sz="24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9036496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87117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822214" cy="838200"/>
          </a:xfrm>
        </p:spPr>
        <p:txBody>
          <a:bodyPr/>
          <a:lstStyle/>
          <a:p>
            <a:r>
              <a:rPr lang="en-US" sz="2400" dirty="0" smtClean="0"/>
              <a:t>Use the words in the box to form new words that fit in the gaps (1 -5) in the text.</a:t>
            </a:r>
            <a:endParaRPr lang="ru-RU" sz="2400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 bwMode="auto">
          <a:xfrm>
            <a:off x="8286776" y="6143644"/>
            <a:ext cx="642942" cy="500066"/>
          </a:xfrm>
          <a:prstGeom prst="actionButtonRetur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660190"/>
              </p:ext>
            </p:extLst>
          </p:nvPr>
        </p:nvGraphicFramePr>
        <p:xfrm>
          <a:off x="179512" y="1397000"/>
          <a:ext cx="8784976" cy="515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0"/>
                <a:gridCol w="302433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More than 80 teams took part in the Robot (0) </a:t>
                      </a:r>
                      <a:r>
                        <a:rPr lang="en-US" sz="2800" u="sng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Olympiad</a:t>
                      </a:r>
                      <a:r>
                        <a:rPr lang="en-US" sz="2800" baseline="0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in Tokyo. Each team built a robot. One of the (1) ________ says that it is necessary to make children interested in science. One of the boys said, “At the world (2) ________ we will write a program (3) ________ during the (4) __________ .</a:t>
                      </a:r>
                    </a:p>
                    <a:p>
                      <a:r>
                        <a:rPr lang="en-US" sz="2800" baseline="0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That’s why we have to work harder and more (5) __________ .</a:t>
                      </a:r>
                      <a:endParaRPr lang="ru-RU" sz="2800" dirty="0">
                        <a:solidFill>
                          <a:schemeClr val="accent1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(0) OLYMPIC</a:t>
                      </a:r>
                    </a:p>
                    <a:p>
                      <a:pPr marL="342900" indent="-342900">
                        <a:buAutoNum type="arabicParenBoth"/>
                      </a:pPr>
                      <a:endParaRPr lang="en-US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AutoNum type="arabicParenBoth"/>
                      </a:pPr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ORGANIZE</a:t>
                      </a:r>
                    </a:p>
                    <a:p>
                      <a:pPr marL="342900" indent="-342900">
                        <a:buAutoNum type="arabicParenBoth"/>
                      </a:pPr>
                      <a:endParaRPr lang="en-US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AutoNum type="arabicParenBoth"/>
                      </a:pPr>
                      <a:endParaRPr lang="en-US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AutoNum type="arabicParenBoth"/>
                      </a:pPr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CHAMPION</a:t>
                      </a:r>
                    </a:p>
                    <a:p>
                      <a:pPr marL="342900" indent="-342900">
                        <a:buAutoNum type="arabicParenBoth"/>
                      </a:pPr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PROFESSION</a:t>
                      </a:r>
                    </a:p>
                    <a:p>
                      <a:pPr marL="342900" indent="-342900">
                        <a:buAutoNum type="arabicParenBoth"/>
                      </a:pPr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COMPETE</a:t>
                      </a:r>
                    </a:p>
                    <a:p>
                      <a:pPr marL="342900" indent="-342900">
                        <a:buAutoNum type="arabicParenBoth"/>
                      </a:pPr>
                      <a:endParaRPr lang="en-US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AutoNum type="arabicParenBoth"/>
                      </a:pPr>
                      <a:r>
                        <a:rPr lang="en-US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PROPER</a:t>
                      </a:r>
                    </a:p>
                    <a:p>
                      <a:pPr marL="0" indent="0">
                        <a:buNone/>
                      </a:pPr>
                      <a:endParaRPr lang="en-US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Управляющая кнопка: возврат 6">
            <a:hlinkClick r:id="rId2" action="ppaction://hlinksldjump" highlightClick="1"/>
          </p:cNvPr>
          <p:cNvSpPr/>
          <p:nvPr/>
        </p:nvSpPr>
        <p:spPr bwMode="auto">
          <a:xfrm>
            <a:off x="8286776" y="6143644"/>
            <a:ext cx="642942" cy="500066"/>
          </a:xfrm>
          <a:prstGeom prst="actionButtonRetur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5" y="495300"/>
            <a:ext cx="8755063" cy="587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r>
              <a:rPr lang="ru-RU" sz="2800" dirty="0" smtClean="0"/>
              <a:t>Типичные словообразовательные ошибки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6165304"/>
          </a:xfrm>
        </p:spPr>
        <p:txBody>
          <a:bodyPr/>
          <a:lstStyle/>
          <a:p>
            <a:pPr algn="just">
              <a:buFont typeface="Arial" charset="0"/>
              <a:buChar char="•"/>
            </a:pPr>
            <a:r>
              <a:rPr lang="ru-RU" sz="24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наибольшую трудность представляет употребление суффиксов -</a:t>
            </a:r>
            <a:r>
              <a:rPr lang="ru-RU" sz="24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ru-RU" sz="24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sz="24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ly</a:t>
            </a:r>
            <a:r>
              <a:rPr lang="ru-RU" sz="24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sz="24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ness</a:t>
            </a:r>
            <a:r>
              <a:rPr lang="ru-RU" sz="24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sz="24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ency</a:t>
            </a:r>
            <a:r>
              <a:rPr lang="ru-RU" sz="24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sz="24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ion</a:t>
            </a:r>
            <a:r>
              <a:rPr lang="ru-RU" sz="24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sz="24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ation</a:t>
            </a:r>
            <a:r>
              <a:rPr lang="ru-RU" sz="24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sz="24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able</a:t>
            </a:r>
            <a:r>
              <a:rPr lang="ru-RU" sz="24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, -</a:t>
            </a:r>
            <a:r>
              <a:rPr lang="ru-RU" sz="24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ive</a:t>
            </a:r>
            <a:r>
              <a:rPr lang="ru-RU" sz="24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а также префиксов </a:t>
            </a:r>
            <a:r>
              <a:rPr lang="ru-RU" sz="24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dis</a:t>
            </a:r>
            <a:r>
              <a:rPr lang="ru-RU" sz="24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и </a:t>
            </a:r>
            <a:r>
              <a:rPr lang="ru-RU" sz="24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ru-RU" sz="24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-; </a:t>
            </a:r>
          </a:p>
          <a:p>
            <a:pPr algn="just">
              <a:buFont typeface="Arial" charset="0"/>
              <a:buChar char="•"/>
            </a:pPr>
            <a:r>
              <a:rPr lang="ru-RU" sz="24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образование от опорных слов однокоренных слов не той части речи, которая требуется;</a:t>
            </a:r>
          </a:p>
          <a:p>
            <a:pPr algn="just"/>
            <a:r>
              <a:rPr lang="ru-RU" sz="24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заполнение пропуска опорным словом без изменения его; </a:t>
            </a:r>
          </a:p>
          <a:p>
            <a:pPr algn="just"/>
            <a:r>
              <a:rPr lang="ru-RU" sz="24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употребление несуществующих слов (</a:t>
            </a:r>
            <a:r>
              <a:rPr lang="ru-RU" sz="24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difficultness</a:t>
            </a:r>
            <a:r>
              <a:rPr lang="ru-RU" sz="24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вместо </a:t>
            </a:r>
            <a:r>
              <a:rPr lang="ru-RU" sz="24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difficulty</a:t>
            </a:r>
            <a:r>
              <a:rPr lang="ru-RU" sz="24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scientifics</a:t>
            </a:r>
            <a:r>
              <a:rPr lang="ru-RU" sz="24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вместо</a:t>
            </a:r>
            <a:r>
              <a:rPr lang="ru-RU" sz="24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scientists</a:t>
            </a:r>
            <a:r>
              <a:rPr lang="ru-RU" sz="24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pPr algn="just"/>
            <a:r>
              <a:rPr lang="ru-RU" sz="24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вместо заполнения пропуска словом с отрицательным префиксом употребление или опорного слова без изменения, или слова, образованного с помощью суффикса (</a:t>
            </a:r>
            <a:r>
              <a:rPr lang="ru-RU" sz="24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honestly</a:t>
            </a:r>
            <a:r>
              <a:rPr lang="ru-RU" sz="24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honesty</a:t>
            </a:r>
            <a:r>
              <a:rPr lang="ru-RU" sz="24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вместо </a:t>
            </a:r>
            <a:r>
              <a:rPr lang="ru-RU" sz="24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dishonest</a:t>
            </a:r>
            <a:r>
              <a:rPr lang="ru-RU" sz="24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pPr algn="just"/>
            <a:r>
              <a:rPr lang="ru-RU" sz="24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не того отрицательного префикса, который употребляется с указанным корнем (</a:t>
            </a:r>
            <a:r>
              <a:rPr lang="ru-RU" sz="24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unhonest</a:t>
            </a:r>
            <a:r>
              <a:rPr lang="ru-RU" sz="24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inhonest</a:t>
            </a:r>
            <a:r>
              <a:rPr lang="ru-RU" sz="24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pPr algn="just"/>
            <a:r>
              <a:rPr lang="ru-RU" sz="24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неправильное написание слов.</a:t>
            </a:r>
          </a:p>
          <a:p>
            <a:pPr algn="just">
              <a:buNone/>
            </a:pPr>
            <a:endParaRPr lang="ru-RU" sz="2400" b="1" dirty="0">
              <a:solidFill>
                <a:schemeClr val="tx2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686800" cy="838200"/>
          </a:xfrm>
        </p:spPr>
        <p:txBody>
          <a:bodyPr/>
          <a:lstStyle/>
          <a:p>
            <a:r>
              <a:rPr lang="ru-RU" dirty="0" smtClean="0"/>
              <a:t>Задачи учителя: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80728"/>
            <a:ext cx="8686800" cy="5688632"/>
          </a:xfrm>
        </p:spPr>
        <p:txBody>
          <a:bodyPr/>
          <a:lstStyle/>
          <a:p>
            <a:pPr marL="514350" indent="-514350" algn="just">
              <a:buAutoNum type="arabicPeriod"/>
            </a:pPr>
            <a:r>
              <a:rPr lang="ru-RU" sz="24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Четко разработать методическую базу предстоящей деятельности.</a:t>
            </a:r>
          </a:p>
          <a:p>
            <a:pPr marL="514350" indent="-514350" algn="just">
              <a:buAutoNum type="arabicPeriod"/>
            </a:pPr>
            <a:r>
              <a:rPr lang="ru-RU" sz="24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Разработать систему действий, алгоритм действий по подготовке к аттестации в новой форме.</a:t>
            </a:r>
          </a:p>
          <a:p>
            <a:pPr marL="514350" indent="-514350" algn="just">
              <a:buAutoNum type="arabicPeriod"/>
            </a:pPr>
            <a:r>
              <a:rPr lang="ru-RU" sz="24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Подобрать задания по данному формату разной степени сложности, насыщенности, объема (от простого к сложному).</a:t>
            </a:r>
          </a:p>
          <a:p>
            <a:pPr marL="514350" indent="-514350" algn="just">
              <a:buAutoNum type="arabicPeriod"/>
            </a:pPr>
            <a:r>
              <a:rPr lang="ru-RU" sz="24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Продумать возможность использования дополнительного материала в учебном процессе и во внеурочной деятельности.</a:t>
            </a:r>
          </a:p>
          <a:p>
            <a:pPr marL="514350" indent="-514350" algn="just">
              <a:buAutoNum type="arabicPeriod"/>
            </a:pPr>
            <a:r>
              <a:rPr lang="ru-RU" sz="24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Обеспечить условия для реализации  запланированного.</a:t>
            </a:r>
          </a:p>
          <a:p>
            <a:pPr marL="514350" indent="-514350" algn="just">
              <a:buAutoNum type="arabicPeriod"/>
            </a:pPr>
            <a:r>
              <a:rPr lang="ru-RU" sz="24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Освоить новые, передовые технологии, позволяющие достигать поставленных целей.</a:t>
            </a:r>
          </a:p>
          <a:p>
            <a:pPr marL="514350" indent="-514350" algn="just">
              <a:buNone/>
            </a:pPr>
            <a:endParaRPr lang="ru-RU" sz="2400" b="1" dirty="0" smtClean="0">
              <a:solidFill>
                <a:schemeClr val="tx2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AutoNum type="arabicPeriod"/>
            </a:pPr>
            <a:endParaRPr lang="ru-RU" sz="2400" b="1" dirty="0">
              <a:solidFill>
                <a:schemeClr val="tx2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/>
          <a:lstStyle/>
          <a:p>
            <a:r>
              <a:rPr lang="ru-RU" sz="3200" dirty="0" smtClean="0"/>
              <a:t>Методическая готовность учителя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6165304"/>
          </a:xfrm>
        </p:spPr>
        <p:txBody>
          <a:bodyPr/>
          <a:lstStyle/>
          <a:p>
            <a:pPr algn="just">
              <a:buNone/>
            </a:pPr>
            <a:r>
              <a:rPr lang="ru-RU" sz="18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следует: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провести анализ нормативных документов, регламентирующих разработку КИМ: спецификация экзаменационной работы для выпускников 11-х  классов общеобразовательных учреждений); кодификаторы элементов содержания для составления КИМ ЕГЭ, демонстрационные варианты КИМ (с особым вниманием к критериям оценивания);</a:t>
            </a:r>
          </a:p>
          <a:p>
            <a:pPr marL="0" indent="0" algn="just">
              <a:spcBef>
                <a:spcPts val="0"/>
              </a:spcBef>
            </a:pPr>
            <a:r>
              <a:rPr lang="ru-RU" sz="18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следить за изменениями в структуре и содержании контрольных измерительных материалов;</a:t>
            </a:r>
          </a:p>
          <a:p>
            <a:pPr marL="0" indent="0" algn="just">
              <a:spcBef>
                <a:spcPts val="0"/>
              </a:spcBef>
            </a:pPr>
            <a:r>
              <a:rPr lang="ru-RU" sz="18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анализировать федеральные и региональные отчеты о результатах ЕГЭ;</a:t>
            </a:r>
          </a:p>
          <a:p>
            <a:pPr marL="0" indent="0" algn="just">
              <a:spcBef>
                <a:spcPts val="0"/>
              </a:spcBef>
            </a:pPr>
            <a:r>
              <a:rPr lang="ru-RU" sz="18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использовать при обучении учащихся только учебники и пособия, имеющие гриф Министерства образования и науки РФ и ФИПИ;</a:t>
            </a:r>
          </a:p>
          <a:p>
            <a:pPr marL="0" indent="0" algn="just">
              <a:spcBef>
                <a:spcPts val="0"/>
              </a:spcBef>
            </a:pPr>
            <a:r>
              <a:rPr lang="ru-RU" sz="18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перестроить процесс обучения таким образом, чтобы на уроках был обеспечен баланс развития всех составляющих компонентов коммуникативной компетенции, а именно: речевой, языковой, </a:t>
            </a:r>
            <a:r>
              <a:rPr lang="ru-RU" sz="18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социокультурной</a:t>
            </a:r>
            <a:r>
              <a:rPr lang="ru-RU" sz="18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компенсаторной и учебно-познавательной;</a:t>
            </a:r>
          </a:p>
          <a:p>
            <a:pPr marL="0" indent="0" algn="just">
              <a:spcBef>
                <a:spcPts val="0"/>
              </a:spcBef>
            </a:pPr>
            <a:r>
              <a:rPr lang="ru-RU" sz="18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анализировать с учащимися работы участников ЕГЭ и тестирования с точки зрения их содержания и формы выполнения, сильных и слабых сторон;</a:t>
            </a:r>
          </a:p>
          <a:p>
            <a:pPr marL="0" indent="0" algn="just">
              <a:spcBef>
                <a:spcPts val="0"/>
              </a:spcBef>
            </a:pPr>
            <a:r>
              <a:rPr lang="ru-RU" sz="18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проводить специальные уроки по обучению написания письменных высказываний с элементами рассуждений в формате ЕГЭ;</a:t>
            </a:r>
          </a:p>
          <a:p>
            <a:pPr marL="0" indent="0" algn="just">
              <a:spcBef>
                <a:spcPts val="0"/>
              </a:spcBef>
            </a:pPr>
            <a:r>
              <a:rPr lang="ru-RU" sz="18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систематически включать в уроки задания на </a:t>
            </a:r>
            <a:r>
              <a:rPr lang="ru-RU" sz="18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аудирование</a:t>
            </a:r>
            <a:r>
              <a:rPr lang="ru-RU" sz="18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8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формте</a:t>
            </a:r>
            <a:r>
              <a:rPr lang="ru-RU" sz="18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ЕГЭ;</a:t>
            </a:r>
          </a:p>
          <a:p>
            <a:pPr marL="0" indent="0" algn="just">
              <a:spcBef>
                <a:spcPts val="0"/>
              </a:spcBef>
            </a:pPr>
            <a:r>
              <a:rPr lang="ru-RU" sz="18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задействовать ИКТ в качестве средства для повышения качества </a:t>
            </a:r>
            <a:r>
              <a:rPr lang="ru-RU" sz="18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обученности</a:t>
            </a:r>
            <a:r>
              <a:rPr lang="ru-RU" sz="18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во всех видах речевой деятельности и аспектов языка.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endParaRPr lang="ru-RU" sz="6600" dirty="0" smtClean="0">
              <a:solidFill>
                <a:schemeClr val="bg1"/>
              </a:solidFill>
              <a:latin typeface="+mj-lt"/>
            </a:endParaRPr>
          </a:p>
          <a:p>
            <a:pPr algn="ctr">
              <a:buNone/>
            </a:pPr>
            <a:r>
              <a:rPr lang="ru-RU" sz="66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Спасибо за внимание! Успехов в педагогической деятельности!</a:t>
            </a:r>
            <a:endParaRPr lang="ru-RU" sz="6600" dirty="0">
              <a:solidFill>
                <a:schemeClr val="tx2">
                  <a:lumMod val="40000"/>
                  <a:lumOff val="6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686800" cy="548680"/>
          </a:xfrm>
        </p:spPr>
        <p:txBody>
          <a:bodyPr/>
          <a:lstStyle/>
          <a:p>
            <a:r>
              <a:rPr lang="ru-RU" sz="2400" dirty="0" smtClean="0"/>
              <a:t>Формирование навыков словообразования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6453336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AutoNum type="arabicPeriod"/>
            </a:pPr>
            <a:r>
              <a:rPr lang="ru-RU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Создание системы знаний по разделу словообразование.</a:t>
            </a:r>
          </a:p>
          <a:p>
            <a:pPr marL="0" indent="0" algn="just">
              <a:spcBef>
                <a:spcPts val="0"/>
              </a:spcBef>
              <a:buAutoNum type="arabicPeriod"/>
            </a:pPr>
            <a:r>
              <a:rPr lang="ru-RU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Создание системы упражнений на ознакомление, формирование, развитие и совершенствование словообразовательных навыков.</a:t>
            </a:r>
          </a:p>
          <a:p>
            <a:pPr marL="0" indent="0" algn="just">
              <a:spcBef>
                <a:spcPts val="0"/>
              </a:spcBef>
              <a:buAutoNum type="arabicPeriod"/>
            </a:pPr>
            <a:r>
              <a:rPr lang="ru-RU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Работа с лексическими единицами на каждой ступени обучения, начиная с младших классов.</a:t>
            </a:r>
          </a:p>
          <a:p>
            <a:pPr marL="0" indent="0" algn="just">
              <a:spcBef>
                <a:spcPts val="0"/>
              </a:spcBef>
              <a:buAutoNum type="arabicPeriod"/>
            </a:pPr>
            <a:r>
              <a:rPr lang="ru-RU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Создание возможности научиться узнавать и находить словообразовательные элементы, проводить словообразовательный анализ.</a:t>
            </a:r>
          </a:p>
          <a:p>
            <a:pPr marL="0" indent="0" algn="just">
              <a:spcBef>
                <a:spcPts val="0"/>
              </a:spcBef>
              <a:buAutoNum type="arabicPeriod"/>
            </a:pPr>
            <a:r>
              <a:rPr lang="ru-RU" sz="28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Формирование навыков распознавания и употребления основных способов словообразования: словосложение, аффиксация, конверсия.</a:t>
            </a:r>
          </a:p>
          <a:p>
            <a:pPr marL="0" indent="0" algn="just">
              <a:spcBef>
                <a:spcPts val="0"/>
              </a:spcBef>
              <a:buAutoNum type="arabicPeriod"/>
            </a:pPr>
            <a:r>
              <a:rPr lang="ru-RU" sz="2800" b="1" dirty="0" smtClean="0">
                <a:solidFill>
                  <a:schemeClr val="tx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Отработка стратегии выполнения заданий.</a:t>
            </a:r>
          </a:p>
          <a:p>
            <a:pPr marL="0" indent="0" algn="just">
              <a:spcBef>
                <a:spcPts val="0"/>
              </a:spcBef>
              <a:buAutoNum type="arabicPeriod"/>
            </a:pPr>
            <a:r>
              <a:rPr lang="ru-RU" sz="2800" b="1" dirty="0" smtClean="0">
                <a:solidFill>
                  <a:schemeClr val="tx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Анализ и самоанализ выполненных заданий.</a:t>
            </a:r>
          </a:p>
          <a:p>
            <a:pPr marL="0" indent="0" algn="just">
              <a:spcBef>
                <a:spcPts val="0"/>
              </a:spcBef>
              <a:buAutoNum type="arabicPeriod"/>
            </a:pPr>
            <a:endParaRPr lang="ru-RU" sz="2800" b="1" dirty="0" smtClean="0">
              <a:solidFill>
                <a:schemeClr val="tx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None/>
            </a:pPr>
            <a:endParaRPr lang="ru-RU" sz="2800" b="1" dirty="0">
              <a:solidFill>
                <a:schemeClr val="tx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404664"/>
            <a:ext cx="5567214" cy="3573016"/>
          </a:xfrm>
        </p:spPr>
        <p:txBody>
          <a:bodyPr/>
          <a:lstStyle/>
          <a:p>
            <a:pPr marL="0" indent="457200" algn="just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bg1"/>
                </a:solidFill>
                <a:latin typeface="+mj-lt"/>
              </a:rPr>
              <a:t>В современных УМК (учебниках и рабочих тетрадях, книгах для чтения) разработаны разделы «</a:t>
            </a: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Test yourself</a:t>
            </a:r>
            <a:r>
              <a:rPr lang="ru-RU" sz="2400" dirty="0" smtClean="0">
                <a:solidFill>
                  <a:schemeClr val="bg1"/>
                </a:solidFill>
                <a:latin typeface="+mj-lt"/>
              </a:rPr>
              <a:t>», «</a:t>
            </a: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Preparation for testing</a:t>
            </a:r>
            <a:r>
              <a:rPr lang="ru-RU" sz="2400" dirty="0" smtClean="0">
                <a:solidFill>
                  <a:schemeClr val="bg1"/>
                </a:solidFill>
                <a:latin typeface="+mj-lt"/>
              </a:rPr>
              <a:t>», создаются специальные компоненты для подготовки к итоговой аттестации.</a:t>
            </a:r>
            <a:endParaRPr lang="ru-RU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 bwMode="auto">
          <a:xfrm>
            <a:off x="8286776" y="6143644"/>
            <a:ext cx="642942" cy="500066"/>
          </a:xfrm>
          <a:prstGeom prst="actionButtonRetur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35" y="4077072"/>
            <a:ext cx="1967614" cy="269252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6180" y="4365103"/>
            <a:ext cx="1663538" cy="236014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013" y="4365103"/>
            <a:ext cx="1770890" cy="236014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077072"/>
            <a:ext cx="2016224" cy="264817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0902" y="1628800"/>
            <a:ext cx="1598816" cy="218162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96" y="1412776"/>
            <a:ext cx="1634691" cy="223056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148"/>
            <a:ext cx="9144000" cy="587540"/>
          </a:xfrm>
        </p:spPr>
        <p:txBody>
          <a:bodyPr/>
          <a:lstStyle/>
          <a:p>
            <a:r>
              <a:rPr lang="ru-RU" sz="3600" dirty="0" smtClean="0"/>
              <a:t>Средства подготовки к аттестации</a:t>
            </a:r>
            <a:endParaRPr lang="ru-RU" sz="3600" dirty="0"/>
          </a:p>
        </p:txBody>
      </p:sp>
      <p:graphicFrame>
        <p:nvGraphicFramePr>
          <p:cNvPr id="13" name="Объект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1369084"/>
              </p:ext>
            </p:extLst>
          </p:nvPr>
        </p:nvGraphicFramePr>
        <p:xfrm>
          <a:off x="0" y="1340768"/>
          <a:ext cx="9039024" cy="580962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91880"/>
                <a:gridCol w="5547144"/>
              </a:tblGrid>
              <a:tr h="47562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>
                              <a:lumMod val="20000"/>
                              <a:lumOff val="80000"/>
                            </a:schemeClr>
                          </a:solidFill>
                          <a:latin typeface="+mj-lt"/>
                        </a:rPr>
                        <a:t>Неспециальные</a:t>
                      </a:r>
                      <a:endParaRPr lang="ru-RU" sz="2400" dirty="0">
                        <a:solidFill>
                          <a:schemeClr val="tx1">
                            <a:lumMod val="20000"/>
                            <a:lumOff val="80000"/>
                          </a:schemeClr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tx1">
                              <a:lumMod val="20000"/>
                              <a:lumOff val="80000"/>
                            </a:schemeClr>
                          </a:solidFill>
                          <a:latin typeface="+mj-lt"/>
                        </a:rPr>
                        <a:t>Специальные</a:t>
                      </a:r>
                    </a:p>
                  </a:txBody>
                  <a:tcPr/>
                </a:tc>
              </a:tr>
              <a:tr h="5041609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 smtClean="0">
                          <a:solidFill>
                            <a:schemeClr val="tx1">
                              <a:lumMod val="20000"/>
                              <a:lumOff val="80000"/>
                            </a:schemeClr>
                          </a:solidFill>
                          <a:latin typeface="+mj-lt"/>
                        </a:rPr>
                        <a:t>Упражнения в учебнике, рабочей тетради, книге для чтения,</a:t>
                      </a:r>
                      <a:r>
                        <a:rPr lang="ru-RU" sz="2400" baseline="0" dirty="0" smtClean="0">
                          <a:solidFill>
                            <a:schemeClr val="tx1">
                              <a:lumMod val="20000"/>
                              <a:lumOff val="80000"/>
                            </a:schemeClr>
                          </a:solidFill>
                          <a:latin typeface="+mj-lt"/>
                        </a:rPr>
                        <a:t> электронные приложения</a:t>
                      </a:r>
                      <a:endParaRPr lang="ru-RU" sz="2400" dirty="0">
                        <a:solidFill>
                          <a:schemeClr val="tx1">
                            <a:lumMod val="20000"/>
                            <a:lumOff val="80000"/>
                          </a:schemeClr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Wingdings" pitchFamily="2" charset="2"/>
                        <a:buChar char="v"/>
                      </a:pPr>
                      <a:r>
                        <a:rPr lang="ru-RU" sz="2000" dirty="0" smtClean="0">
                          <a:solidFill>
                            <a:schemeClr val="tx1">
                              <a:lumMod val="20000"/>
                              <a:lumOff val="80000"/>
                            </a:schemeClr>
                          </a:solidFill>
                          <a:latin typeface="+mj-lt"/>
                        </a:rPr>
                        <a:t>Разделы</a:t>
                      </a:r>
                      <a:r>
                        <a:rPr lang="ru-RU" sz="2000" baseline="0" dirty="0" smtClean="0">
                          <a:solidFill>
                            <a:schemeClr val="tx1">
                              <a:lumMod val="20000"/>
                              <a:lumOff val="80000"/>
                            </a:schemeClr>
                          </a:solidFill>
                          <a:latin typeface="+mj-lt"/>
                        </a:rPr>
                        <a:t> </a:t>
                      </a:r>
                      <a:r>
                        <a:rPr lang="en-US" sz="2000" baseline="0" dirty="0" smtClean="0">
                          <a:solidFill>
                            <a:schemeClr val="tx1">
                              <a:lumMod val="20000"/>
                              <a:lumOff val="80000"/>
                            </a:schemeClr>
                          </a:solidFill>
                          <a:latin typeface="+mj-lt"/>
                        </a:rPr>
                        <a:t>Test Yourself</a:t>
                      </a:r>
                    </a:p>
                    <a:p>
                      <a:pPr marL="0" indent="0" algn="just">
                        <a:buFont typeface="Wingdings" pitchFamily="2" charset="2"/>
                        <a:buNone/>
                      </a:pPr>
                      <a:r>
                        <a:rPr lang="en-US" sz="2000" baseline="0" dirty="0" smtClean="0">
                          <a:solidFill>
                            <a:schemeClr val="tx1">
                              <a:lumMod val="20000"/>
                              <a:lumOff val="80000"/>
                            </a:schemeClr>
                          </a:solidFill>
                          <a:latin typeface="+mj-lt"/>
                        </a:rPr>
                        <a:t>    Preparation for testing</a:t>
                      </a:r>
                    </a:p>
                    <a:p>
                      <a:pPr marL="285750" indent="-285750" algn="just">
                        <a:buFont typeface="Wingdings" pitchFamily="2" charset="2"/>
                        <a:buChar char="v"/>
                      </a:pPr>
                      <a:r>
                        <a:rPr lang="ru-RU" sz="2000" baseline="0" dirty="0" smtClean="0">
                          <a:solidFill>
                            <a:schemeClr val="tx1">
                              <a:lumMod val="20000"/>
                              <a:lumOff val="80000"/>
                            </a:schemeClr>
                          </a:solidFill>
                          <a:latin typeface="+mj-lt"/>
                        </a:rPr>
                        <a:t>Контрольные задания в тестовых форматах</a:t>
                      </a:r>
                    </a:p>
                    <a:p>
                      <a:pPr marL="285750" indent="-285750" algn="just">
                        <a:buFont typeface="Wingdings" pitchFamily="2" charset="2"/>
                        <a:buChar char="v"/>
                      </a:pPr>
                      <a:r>
                        <a:rPr lang="ru-RU" sz="2000" baseline="0" dirty="0" smtClean="0">
                          <a:solidFill>
                            <a:schemeClr val="tx1">
                              <a:lumMod val="20000"/>
                              <a:lumOff val="80000"/>
                            </a:schemeClr>
                          </a:solidFill>
                          <a:latin typeface="+mj-lt"/>
                        </a:rPr>
                        <a:t>Раздел «Готовимся к ЕГЭ» в интернет поддержке (например УМК «</a:t>
                      </a:r>
                      <a:r>
                        <a:rPr lang="en-US" sz="2000" baseline="0" dirty="0" smtClean="0">
                          <a:solidFill>
                            <a:schemeClr val="tx1">
                              <a:lumMod val="20000"/>
                              <a:lumOff val="80000"/>
                            </a:schemeClr>
                          </a:solidFill>
                          <a:latin typeface="+mj-lt"/>
                        </a:rPr>
                        <a:t>English 2-11</a:t>
                      </a:r>
                      <a:r>
                        <a:rPr lang="ru-RU" sz="2000" baseline="0" dirty="0" smtClean="0">
                          <a:solidFill>
                            <a:schemeClr val="tx1">
                              <a:lumMod val="20000"/>
                              <a:lumOff val="80000"/>
                            </a:schemeClr>
                          </a:solidFill>
                          <a:latin typeface="+mj-lt"/>
                        </a:rPr>
                        <a:t>» </a:t>
                      </a:r>
                      <a:r>
                        <a:rPr lang="ru-RU" sz="2000" baseline="0" dirty="0" err="1" smtClean="0">
                          <a:solidFill>
                            <a:schemeClr val="tx1">
                              <a:lumMod val="20000"/>
                              <a:lumOff val="80000"/>
                            </a:schemeClr>
                          </a:solidFill>
                          <a:latin typeface="+mj-lt"/>
                        </a:rPr>
                        <a:t>Кузовлев</a:t>
                      </a:r>
                      <a:r>
                        <a:rPr lang="ru-RU" sz="2000" baseline="0" dirty="0" smtClean="0">
                          <a:solidFill>
                            <a:schemeClr val="tx1">
                              <a:lumMod val="20000"/>
                              <a:lumOff val="80000"/>
                            </a:schemeClr>
                          </a:solidFill>
                          <a:latin typeface="+mj-lt"/>
                        </a:rPr>
                        <a:t> В.П.) </a:t>
                      </a:r>
                      <a:r>
                        <a:rPr lang="en-US" sz="2000" u="none" baseline="0" dirty="0" smtClean="0">
                          <a:solidFill>
                            <a:srgbClr val="C00000"/>
                          </a:solidFill>
                          <a:latin typeface="+mj-lt"/>
                          <a:hlinkClick r:id="rId2"/>
                        </a:rPr>
                        <a:t>www.prosv.ru/umk/we</a:t>
                      </a:r>
                      <a:endParaRPr lang="ru-RU" sz="2000" u="none" baseline="0" dirty="0" smtClean="0">
                        <a:solidFill>
                          <a:srgbClr val="C00000"/>
                        </a:solidFill>
                        <a:latin typeface="+mj-lt"/>
                      </a:endParaRPr>
                    </a:p>
                    <a:p>
                      <a:pPr marL="285750" indent="-285750" algn="just">
                        <a:buFont typeface="Wingdings" pitchFamily="2" charset="2"/>
                        <a:buChar char="v"/>
                      </a:pPr>
                      <a:r>
                        <a:rPr lang="ru-RU" sz="2000" u="none" baseline="0" dirty="0" smtClean="0">
                          <a:solidFill>
                            <a:schemeClr val="tx1">
                              <a:lumMod val="20000"/>
                              <a:lumOff val="80000"/>
                            </a:schemeClr>
                          </a:solidFill>
                          <a:latin typeface="+mj-lt"/>
                        </a:rPr>
                        <a:t>Дополнительные пособия (М.В.Вербицкая «Полное издание типовых вариантов заданий, ЕГЭ-2013, </a:t>
                      </a:r>
                      <a:r>
                        <a:rPr lang="en-US" sz="2000" u="none" baseline="0" dirty="0" smtClean="0">
                          <a:solidFill>
                            <a:schemeClr val="tx1">
                              <a:lumMod val="20000"/>
                              <a:lumOff val="80000"/>
                            </a:schemeClr>
                          </a:solidFill>
                          <a:latin typeface="+mj-lt"/>
                        </a:rPr>
                        <a:t>Macmillan Exam skills for Russia Grammar and Vocabulary, </a:t>
                      </a:r>
                      <a:r>
                        <a:rPr lang="ru-RU" sz="2000" u="none" baseline="0" dirty="0" smtClean="0">
                          <a:solidFill>
                            <a:schemeClr val="tx1">
                              <a:lumMod val="20000"/>
                              <a:lumOff val="80000"/>
                            </a:schemeClr>
                          </a:solidFill>
                          <a:latin typeface="+mj-lt"/>
                        </a:rPr>
                        <a:t>Тематический тренажер по англ. языку (Словообразование) Ю.С. Веселова)</a:t>
                      </a:r>
                    </a:p>
                    <a:p>
                      <a:pPr marL="285750" indent="-285750" algn="just">
                        <a:buFont typeface="Wingdings" pitchFamily="2" charset="2"/>
                        <a:buChar char="v"/>
                      </a:pPr>
                      <a:endParaRPr lang="ru-RU" sz="2400" u="sng" dirty="0">
                        <a:solidFill>
                          <a:srgbClr val="C0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Прямая со стрелкой 5"/>
          <p:cNvCxnSpPr/>
          <p:nvPr/>
        </p:nvCxnSpPr>
        <p:spPr bwMode="auto">
          <a:xfrm>
            <a:off x="5220072" y="548680"/>
            <a:ext cx="1008112" cy="72008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 bwMode="auto">
          <a:xfrm flipH="1">
            <a:off x="2699792" y="548680"/>
            <a:ext cx="1152128" cy="72008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148"/>
            <a:ext cx="9144000" cy="731556"/>
          </a:xfrm>
        </p:spPr>
        <p:txBody>
          <a:bodyPr/>
          <a:lstStyle/>
          <a:p>
            <a:r>
              <a:rPr lang="ru-RU" sz="3200" dirty="0" smtClean="0"/>
              <a:t>Практическая работа с учащимися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836712"/>
            <a:ext cx="8750206" cy="5806998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bg1"/>
                </a:solidFill>
                <a:latin typeface="+mj-lt"/>
              </a:rPr>
              <a:t>Работа с лексическими единицами начинается уже в младшем школьном возрасте. Учащимся предлагаются задания разных типов. </a:t>
            </a:r>
            <a:endParaRPr lang="ru-RU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Горизонтальный свиток 6"/>
          <p:cNvSpPr/>
          <p:nvPr/>
        </p:nvSpPr>
        <p:spPr bwMode="auto">
          <a:xfrm>
            <a:off x="2267744" y="1772816"/>
            <a:ext cx="4752528" cy="648072"/>
          </a:xfrm>
          <a:prstGeom prst="horizontalScroll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+mj-lt"/>
              </a:rPr>
              <a:t>Начальная школа</a:t>
            </a: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0" y="2492896"/>
            <a:ext cx="9144000" cy="1562472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</a:rPr>
              <a:t>Word building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s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now + man = snowman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t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ext + book = textbook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  <a:latin typeface="+mj-lt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c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lass + room = ?    home + work = ?   post + man = ?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dirty="0" smtClean="0">
              <a:solidFill>
                <a:schemeClr val="tx2">
                  <a:lumMod val="50000"/>
                </a:schemeClr>
              </a:solidFill>
              <a:latin typeface="+mj-lt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+mj-lt"/>
            </a:endParaRPr>
          </a:p>
        </p:txBody>
      </p:sp>
      <p:sp>
        <p:nvSpPr>
          <p:cNvPr id="9" name="Овал 8"/>
          <p:cNvSpPr/>
          <p:nvPr/>
        </p:nvSpPr>
        <p:spPr bwMode="auto">
          <a:xfrm>
            <a:off x="246228" y="4197571"/>
            <a:ext cx="8892480" cy="194426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dirty="0">
                <a:solidFill>
                  <a:srgbClr val="C00000"/>
                </a:solidFill>
                <a:latin typeface="Arial Black" pitchFamily="34" charset="0"/>
              </a:rPr>
              <a:t>Word </a:t>
            </a:r>
            <a:r>
              <a:rPr lang="en-US" sz="2400" dirty="0" smtClean="0">
                <a:solidFill>
                  <a:srgbClr val="C00000"/>
                </a:solidFill>
                <a:latin typeface="Arial Black" pitchFamily="34" charset="0"/>
              </a:rPr>
              <a:t>building</a:t>
            </a:r>
          </a:p>
          <a:p>
            <a:pPr algn="just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rain –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дождь      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rainy -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дождливый</a:t>
            </a:r>
          </a:p>
          <a:p>
            <a:pPr algn="just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sun –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солнце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     sunny -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солнечный</a:t>
            </a:r>
          </a:p>
          <a:p>
            <a:pPr algn="just"/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hair –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волосы    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hairy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 - ?</a:t>
            </a:r>
            <a:endParaRPr lang="en-US" sz="24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6148477"/>
            <a:ext cx="8028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000066"/>
                </a:solidFill>
                <a:latin typeface="+mj-lt"/>
              </a:rPr>
              <a:t>У учащихся появляется возможность научиться узнавать простые словообразовательные элементы.</a:t>
            </a:r>
            <a:endParaRPr lang="ru-RU" dirty="0">
              <a:solidFill>
                <a:srgbClr val="000066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56176" y="2780928"/>
            <a:ext cx="27735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словосложение</a:t>
            </a:r>
            <a:endParaRPr lang="ru-RU" sz="2000" i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78721" y="4509120"/>
            <a:ext cx="26295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аффиксация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218" y="-29623"/>
            <a:ext cx="8686800" cy="838200"/>
          </a:xfrm>
        </p:spPr>
        <p:txBody>
          <a:bodyPr/>
          <a:lstStyle/>
          <a:p>
            <a:r>
              <a:rPr lang="ru-RU" sz="2800" dirty="0" smtClean="0"/>
              <a:t>Словосложение</a:t>
            </a:r>
            <a:endParaRPr lang="ru-RU" sz="2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6006879"/>
              </p:ext>
            </p:extLst>
          </p:nvPr>
        </p:nvGraphicFramePr>
        <p:xfrm>
          <a:off x="16758" y="692696"/>
          <a:ext cx="8928100" cy="5556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Управляющая кнопка: возврат 3">
            <a:hlinkClick r:id="rId7" action="ppaction://hlinksldjump" highlightClick="1"/>
          </p:cNvPr>
          <p:cNvSpPr/>
          <p:nvPr/>
        </p:nvSpPr>
        <p:spPr bwMode="auto">
          <a:xfrm>
            <a:off x="8286776" y="6143644"/>
            <a:ext cx="642942" cy="500066"/>
          </a:xfrm>
          <a:prstGeom prst="actionButtonRetur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643374542"/>
              </p:ext>
            </p:extLst>
          </p:nvPr>
        </p:nvGraphicFramePr>
        <p:xfrm>
          <a:off x="0" y="1397000"/>
          <a:ext cx="9144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875370283"/>
              </p:ext>
            </p:extLst>
          </p:nvPr>
        </p:nvGraphicFramePr>
        <p:xfrm>
          <a:off x="0" y="2996952"/>
          <a:ext cx="910850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  <p:extLst>
      <p:ext uri="{BB962C8B-B14F-4D97-AF65-F5344CB8AC3E}">
        <p14:creationId xmlns:p14="http://schemas.microsoft.com/office/powerpoint/2010/main" val="419366404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8938320" cy="1296144"/>
          </a:xfrm>
        </p:spPr>
        <p:txBody>
          <a:bodyPr/>
          <a:lstStyle/>
          <a:p>
            <a:r>
              <a:rPr lang="ru-RU" sz="2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Первые навыки словообразовательного анализа: принадлежность к определённой части речи</a:t>
            </a:r>
            <a:endParaRPr lang="ru-RU" sz="24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5759358"/>
              </p:ext>
            </p:extLst>
          </p:nvPr>
        </p:nvGraphicFramePr>
        <p:xfrm>
          <a:off x="179388" y="1341438"/>
          <a:ext cx="8758238" cy="432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79119"/>
                <a:gridCol w="4379119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B050"/>
                          </a:solidFill>
                          <a:latin typeface="+mj-lt"/>
                        </a:rPr>
                        <a:t>Form adjectives ( </a:t>
                      </a:r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+mj-lt"/>
                        </a:rPr>
                        <a:t>прилагательные) </a:t>
                      </a:r>
                      <a:r>
                        <a:rPr lang="en-US" sz="2400" dirty="0" smtClean="0">
                          <a:solidFill>
                            <a:srgbClr val="00B050"/>
                          </a:solidFill>
                          <a:latin typeface="+mj-lt"/>
                        </a:rPr>
                        <a:t>from the nouns</a:t>
                      </a:r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+mj-lt"/>
                        </a:rPr>
                        <a:t> (существительные)</a:t>
                      </a:r>
                      <a:r>
                        <a:rPr lang="en-US" sz="2400" dirty="0" smtClean="0">
                          <a:solidFill>
                            <a:srgbClr val="00B050"/>
                          </a:solidFill>
                          <a:latin typeface="+mj-lt"/>
                        </a:rPr>
                        <a:t>, translate new words</a:t>
                      </a:r>
                      <a:r>
                        <a:rPr lang="ru-RU" sz="2400" dirty="0" smtClean="0">
                          <a:solidFill>
                            <a:srgbClr val="00B050"/>
                          </a:solidFill>
                          <a:latin typeface="+mj-lt"/>
                        </a:rPr>
                        <a:t>.</a:t>
                      </a:r>
                      <a:endParaRPr lang="ru-RU" sz="2400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j-lt"/>
                        </a:rPr>
                        <a:t>snow</a:t>
                      </a:r>
                    </a:p>
                    <a:p>
                      <a:r>
                        <a:rPr lang="en-US" sz="2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j-lt"/>
                        </a:rPr>
                        <a:t>rain </a:t>
                      </a:r>
                    </a:p>
                    <a:p>
                      <a:r>
                        <a:rPr lang="en-US" sz="2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j-lt"/>
                        </a:rPr>
                        <a:t>wind</a:t>
                      </a:r>
                    </a:p>
                    <a:p>
                      <a:r>
                        <a:rPr lang="en-US" sz="2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j-lt"/>
                        </a:rPr>
                        <a:t>fog</a:t>
                      </a:r>
                    </a:p>
                    <a:p>
                      <a:r>
                        <a:rPr lang="en-US" sz="2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j-lt"/>
                        </a:rPr>
                        <a:t>storm</a:t>
                      </a:r>
                    </a:p>
                    <a:p>
                      <a:r>
                        <a:rPr lang="en-US" sz="2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j-lt"/>
                        </a:rPr>
                        <a:t>frost </a:t>
                      </a:r>
                    </a:p>
                    <a:p>
                      <a:r>
                        <a:rPr lang="en-US" sz="2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j-lt"/>
                        </a:rPr>
                        <a:t>cloud</a:t>
                      </a:r>
                    </a:p>
                    <a:p>
                      <a:r>
                        <a:rPr lang="en-US" sz="2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j-lt"/>
                        </a:rPr>
                        <a:t>sun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j-lt"/>
                        </a:rPr>
                        <a:t>snow</a:t>
                      </a:r>
                      <a:r>
                        <a:rPr lang="en-US" sz="2800" dirty="0" smtClean="0">
                          <a:solidFill>
                            <a:srgbClr val="C00000"/>
                          </a:solidFill>
                          <a:latin typeface="+mj-lt"/>
                        </a:rPr>
                        <a:t>y</a:t>
                      </a:r>
                    </a:p>
                    <a:p>
                      <a:r>
                        <a:rPr lang="en-US" sz="2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j-lt"/>
                        </a:rPr>
                        <a:t> - ?</a:t>
                      </a:r>
                    </a:p>
                    <a:p>
                      <a:r>
                        <a:rPr lang="en-US" sz="28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j-lt"/>
                        </a:rPr>
                        <a:t> - ?</a:t>
                      </a:r>
                    </a:p>
                    <a:p>
                      <a:r>
                        <a:rPr lang="en-US" sz="28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j-lt"/>
                        </a:rPr>
                        <a:t> - ?</a:t>
                      </a:r>
                    </a:p>
                    <a:p>
                      <a:r>
                        <a:rPr lang="en-US" sz="28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j-lt"/>
                        </a:rPr>
                        <a:t> - ?</a:t>
                      </a:r>
                    </a:p>
                    <a:p>
                      <a:r>
                        <a:rPr lang="en-US" sz="28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j-lt"/>
                        </a:rPr>
                        <a:t> - ?</a:t>
                      </a:r>
                    </a:p>
                    <a:p>
                      <a:r>
                        <a:rPr lang="en-US" sz="28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j-lt"/>
                        </a:rPr>
                        <a:t> - ?</a:t>
                      </a:r>
                    </a:p>
                    <a:p>
                      <a:r>
                        <a:rPr lang="en-US" sz="28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j-lt"/>
                        </a:rPr>
                        <a:t> - ?</a:t>
                      </a:r>
                      <a:endParaRPr lang="ru-RU" sz="28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376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2866" y="116632"/>
            <a:ext cx="8686800" cy="838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 bwMode="auto">
          <a:xfrm>
            <a:off x="8286776" y="6143644"/>
            <a:ext cx="642942" cy="500066"/>
          </a:xfrm>
          <a:prstGeom prst="actionButtonRetur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28600" y="980728"/>
            <a:ext cx="8686800" cy="5267672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6" name="Блок-схема: перфолента 5"/>
          <p:cNvSpPr/>
          <p:nvPr/>
        </p:nvSpPr>
        <p:spPr bwMode="auto">
          <a:xfrm>
            <a:off x="611560" y="764704"/>
            <a:ext cx="6192688" cy="2304256"/>
          </a:xfrm>
          <a:prstGeom prst="flowChartPunchedTap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</a:rPr>
              <a:t>Word building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10000"/>
                  </a:schemeClr>
                </a:solidFill>
                <a:effectLst/>
                <a:latin typeface="+mj-lt"/>
              </a:rPr>
              <a:t>to collect –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10000"/>
                  </a:schemeClr>
                </a:solidFill>
                <a:effectLst/>
                <a:latin typeface="+mj-lt"/>
              </a:rPr>
              <a:t>коллекционировать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10000"/>
                </a:schemeClr>
              </a:solidFill>
              <a:effectLst/>
              <a:latin typeface="+mj-lt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chemeClr val="accent1">
                    <a:lumMod val="10000"/>
                  </a:schemeClr>
                </a:solidFill>
                <a:latin typeface="+mj-lt"/>
              </a:rPr>
              <a:t>a collection – </a:t>
            </a:r>
            <a:r>
              <a:rPr lang="ru-RU" sz="2000" dirty="0" smtClean="0">
                <a:solidFill>
                  <a:schemeClr val="accent1">
                    <a:lumMod val="10000"/>
                  </a:schemeClr>
                </a:solidFill>
                <a:latin typeface="+mj-lt"/>
              </a:rPr>
              <a:t>коллекция</a:t>
            </a:r>
            <a:endParaRPr lang="en-US" sz="2000" dirty="0" smtClean="0">
              <a:solidFill>
                <a:schemeClr val="accent1">
                  <a:lumMod val="10000"/>
                </a:schemeClr>
              </a:solidFill>
              <a:latin typeface="+mj-lt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>
                <a:solidFill>
                  <a:schemeClr val="accent1">
                    <a:lumMod val="10000"/>
                  </a:schemeClr>
                </a:solidFill>
                <a:latin typeface="+mj-lt"/>
              </a:rPr>
              <a:t>t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10000"/>
                  </a:schemeClr>
                </a:solidFill>
                <a:effectLst/>
                <a:latin typeface="+mj-lt"/>
              </a:rPr>
              <a:t>o present –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10000"/>
                  </a:schemeClr>
                </a:solidFill>
                <a:effectLst/>
                <a:latin typeface="+mj-lt"/>
              </a:rPr>
              <a:t>представлять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10000"/>
                </a:schemeClr>
              </a:solidFill>
              <a:effectLst/>
              <a:latin typeface="+mj-lt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chemeClr val="accent1">
                    <a:lumMod val="10000"/>
                  </a:schemeClr>
                </a:solidFill>
                <a:latin typeface="+mj-lt"/>
              </a:rPr>
              <a:t>a ____________?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10000"/>
                </a:schemeClr>
              </a:solidFill>
              <a:effectLst/>
              <a:latin typeface="+mj-lt"/>
            </a:endParaRPr>
          </a:p>
        </p:txBody>
      </p:sp>
      <p:sp>
        <p:nvSpPr>
          <p:cNvPr id="7" name="Блок-схема: перфолента 6"/>
          <p:cNvSpPr/>
          <p:nvPr/>
        </p:nvSpPr>
        <p:spPr bwMode="auto">
          <a:xfrm>
            <a:off x="2771800" y="3573016"/>
            <a:ext cx="5760640" cy="2232248"/>
          </a:xfrm>
          <a:prstGeom prst="flowChartPunchedTap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</a:rPr>
              <a:t>-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</a:rPr>
              <a:t>er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 Black" pitchFamily="34" charset="0"/>
              </a:rPr>
              <a:t> / - or</a:t>
            </a:r>
          </a:p>
          <a:p>
            <a:pPr marL="0" marR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chemeClr val="accent1">
                    <a:lumMod val="10000"/>
                  </a:schemeClr>
                </a:solidFill>
                <a:latin typeface="Arial Black" pitchFamily="34" charset="0"/>
              </a:rPr>
              <a:t>to write – a writer     to dance - ?</a:t>
            </a:r>
          </a:p>
          <a:p>
            <a:pPr marL="0" marR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10000"/>
                  </a:schemeClr>
                </a:solidFill>
                <a:effectLst/>
                <a:latin typeface="Arial Black" pitchFamily="34" charset="0"/>
              </a:rPr>
              <a:t>to sing – a singer      to s</a:t>
            </a:r>
            <a:r>
              <a:rPr lang="en-US" sz="2000" dirty="0" smtClean="0">
                <a:solidFill>
                  <a:schemeClr val="accent1">
                    <a:lumMod val="10000"/>
                  </a:schemeClr>
                </a:solidFill>
                <a:latin typeface="Arial Black" pitchFamily="34" charset="0"/>
              </a:rPr>
              <a:t>wim - ?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10000"/>
                </a:schemeClr>
              </a:solidFill>
              <a:effectLst/>
              <a:latin typeface="Arial Black" pitchFamily="34" charset="0"/>
            </a:endParaRPr>
          </a:p>
          <a:p>
            <a:pPr marL="0" marR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chemeClr val="accent1">
                    <a:lumMod val="10000"/>
                  </a:schemeClr>
                </a:solidFill>
                <a:latin typeface="Arial Black" pitchFamily="34" charset="0"/>
              </a:rPr>
              <a:t>to act – an actor       to work - 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10000"/>
                </a:schemeClr>
              </a:solidFill>
              <a:effectLst/>
              <a:latin typeface="Arial Black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1072117">
  <a:themeElements>
    <a:clrScheme name="Тема Office 12">
      <a:dk1>
        <a:srgbClr val="969696"/>
      </a:dk1>
      <a:lt1>
        <a:srgbClr val="FFFFFF"/>
      </a:lt1>
      <a:dk2>
        <a:srgbClr val="99EFF1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7F7F7F"/>
      </a:accent4>
      <a:accent5>
        <a:srgbClr val="DAEDEF"/>
      </a:accent5>
      <a:accent6>
        <a:srgbClr val="2D2D8A"/>
      </a:accent6>
      <a:hlink>
        <a:srgbClr val="009999"/>
      </a:hlink>
      <a:folHlink>
        <a:srgbClr val="669900"/>
      </a:folHlink>
    </a:clrScheme>
    <a:fontScheme name="Тема Offic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336699"/>
        </a:dk1>
        <a:lt1>
          <a:srgbClr val="FFFFFF"/>
        </a:lt1>
        <a:dk2>
          <a:srgbClr val="87BBDF"/>
        </a:dk2>
        <a:lt2>
          <a:srgbClr val="E3EBF1"/>
        </a:lt2>
        <a:accent1>
          <a:srgbClr val="0099CC"/>
        </a:accent1>
        <a:accent2>
          <a:srgbClr val="468A4B"/>
        </a:accent2>
        <a:accent3>
          <a:srgbClr val="C3DAEC"/>
        </a:accent3>
        <a:accent4>
          <a:srgbClr val="DADADA"/>
        </a:accent4>
        <a:accent5>
          <a:srgbClr val="AACAE2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777777"/>
        </a:dk1>
        <a:lt1>
          <a:srgbClr val="FFFFFF"/>
        </a:lt1>
        <a:dk2>
          <a:srgbClr val="B7B9AF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D8D9D4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3E3E5C"/>
        </a:dk1>
        <a:lt1>
          <a:srgbClr val="FFFFFF"/>
        </a:lt1>
        <a:dk2>
          <a:srgbClr val="5C87A4"/>
        </a:dk2>
        <a:lt2>
          <a:srgbClr val="FFFFFF"/>
        </a:lt2>
        <a:accent1>
          <a:srgbClr val="4C8877"/>
        </a:accent1>
        <a:accent2>
          <a:srgbClr val="6666FF"/>
        </a:accent2>
        <a:accent3>
          <a:srgbClr val="B5C3CF"/>
        </a:accent3>
        <a:accent4>
          <a:srgbClr val="DADADA"/>
        </a:accent4>
        <a:accent5>
          <a:srgbClr val="B2C3BD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3366"/>
        </a:dk1>
        <a:lt1>
          <a:srgbClr val="FFFFFF"/>
        </a:lt1>
        <a:dk2>
          <a:srgbClr val="1C72E4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BBCEF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3366"/>
        </a:dk1>
        <a:lt1>
          <a:srgbClr val="FFFFFF"/>
        </a:lt1>
        <a:dk2>
          <a:srgbClr val="99D3FF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CAE6FF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3F7EBD"/>
        </a:dk1>
        <a:lt1>
          <a:srgbClr val="D9F8FF"/>
        </a:lt1>
        <a:dk2>
          <a:srgbClr val="336699"/>
        </a:dk2>
        <a:lt2>
          <a:srgbClr val="777777"/>
        </a:lt2>
        <a:accent1>
          <a:srgbClr val="CCECFF"/>
        </a:accent1>
        <a:accent2>
          <a:srgbClr val="579CDB"/>
        </a:accent2>
        <a:accent3>
          <a:srgbClr val="E9FBFF"/>
        </a:accent3>
        <a:accent4>
          <a:srgbClr val="346BA1"/>
        </a:accent4>
        <a:accent5>
          <a:srgbClr val="E2F4FF"/>
        </a:accent5>
        <a:accent6>
          <a:srgbClr val="4E8DC6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A84724"/>
        </a:dk2>
        <a:lt2>
          <a:srgbClr val="DFD293"/>
        </a:lt2>
        <a:accent1>
          <a:srgbClr val="DF7475"/>
        </a:accent1>
        <a:accent2>
          <a:srgbClr val="5C8FC2"/>
        </a:accent2>
        <a:accent3>
          <a:srgbClr val="D1B1AC"/>
        </a:accent3>
        <a:accent4>
          <a:srgbClr val="DADADA"/>
        </a:accent4>
        <a:accent5>
          <a:srgbClr val="ECBCBD"/>
        </a:accent5>
        <a:accent6>
          <a:srgbClr val="5381B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3E3E5C"/>
        </a:dk1>
        <a:lt1>
          <a:srgbClr val="C2FEE1"/>
        </a:lt1>
        <a:dk2>
          <a:srgbClr val="0066CC"/>
        </a:dk2>
        <a:lt2>
          <a:srgbClr val="CCECFF"/>
        </a:lt2>
        <a:accent1>
          <a:srgbClr val="3C9698"/>
        </a:accent1>
        <a:accent2>
          <a:srgbClr val="6666FF"/>
        </a:accent2>
        <a:accent3>
          <a:srgbClr val="AAB8E2"/>
        </a:accent3>
        <a:accent4>
          <a:srgbClr val="A5D9C0"/>
        </a:accent4>
        <a:accent5>
          <a:srgbClr val="AFC9CA"/>
        </a:accent5>
        <a:accent6>
          <a:srgbClr val="5C5CE7"/>
        </a:accent6>
        <a:hlink>
          <a:srgbClr val="99CCFF"/>
        </a:hlink>
        <a:folHlink>
          <a:srgbClr val="CC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969696"/>
        </a:dk1>
        <a:lt1>
          <a:srgbClr val="FFFFFF"/>
        </a:lt1>
        <a:dk2>
          <a:srgbClr val="0099CC"/>
        </a:dk2>
        <a:lt2>
          <a:srgbClr val="969696"/>
        </a:lt2>
        <a:accent1>
          <a:srgbClr val="D2F8B8"/>
        </a:accent1>
        <a:accent2>
          <a:srgbClr val="CCCC00"/>
        </a:accent2>
        <a:accent3>
          <a:srgbClr val="FFFFFF"/>
        </a:accent3>
        <a:accent4>
          <a:srgbClr val="7F7F7F"/>
        </a:accent4>
        <a:accent5>
          <a:srgbClr val="E5FBD8"/>
        </a:accent5>
        <a:accent6>
          <a:srgbClr val="B9B900"/>
        </a:accent6>
        <a:hlink>
          <a:srgbClr val="00CC99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CCFFCC"/>
        </a:dk1>
        <a:lt1>
          <a:srgbClr val="FFFFFF"/>
        </a:lt1>
        <a:dk2>
          <a:srgbClr val="9BD9FF"/>
        </a:dk2>
        <a:lt2>
          <a:srgbClr val="808080"/>
        </a:lt2>
        <a:accent1>
          <a:srgbClr val="6DB6FF"/>
        </a:accent1>
        <a:accent2>
          <a:srgbClr val="CCFFCC"/>
        </a:accent2>
        <a:accent3>
          <a:srgbClr val="FFFFFF"/>
        </a:accent3>
        <a:accent4>
          <a:srgbClr val="AEDAAE"/>
        </a:accent4>
        <a:accent5>
          <a:srgbClr val="BAD7FF"/>
        </a:accent5>
        <a:accent6>
          <a:srgbClr val="B9E7B9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EAEAEA"/>
        </a:dk1>
        <a:lt1>
          <a:srgbClr val="FFFFFF"/>
        </a:lt1>
        <a:dk2>
          <a:srgbClr val="EAEAEA"/>
        </a:dk2>
        <a:lt2>
          <a:srgbClr val="333333"/>
        </a:lt2>
        <a:accent1>
          <a:srgbClr val="B2B2B2"/>
        </a:accent1>
        <a:accent2>
          <a:srgbClr val="808080"/>
        </a:accent2>
        <a:accent3>
          <a:srgbClr val="FFFFFF"/>
        </a:accent3>
        <a:accent4>
          <a:srgbClr val="C8C8C8"/>
        </a:accent4>
        <a:accent5>
          <a:srgbClr val="D5D5D5"/>
        </a:accent5>
        <a:accent6>
          <a:srgbClr val="737373"/>
        </a:accent6>
        <a:hlink>
          <a:srgbClr val="4D4D4D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969696"/>
        </a:dk1>
        <a:lt1>
          <a:srgbClr val="FFFFFF"/>
        </a:lt1>
        <a:dk2>
          <a:srgbClr val="99EFF1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7F7F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66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ема Office 12">
    <a:dk1>
      <a:srgbClr val="969696"/>
    </a:dk1>
    <a:lt1>
      <a:srgbClr val="FFFFFF"/>
    </a:lt1>
    <a:dk2>
      <a:srgbClr val="99EFF1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7F7F7F"/>
    </a:accent4>
    <a:accent5>
      <a:srgbClr val="DAEDEF"/>
    </a:accent5>
    <a:accent6>
      <a:srgbClr val="2D2D8A"/>
    </a:accent6>
    <a:hlink>
      <a:srgbClr val="009999"/>
    </a:hlink>
    <a:folHlink>
      <a:srgbClr val="6699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893</TotalTime>
  <Words>1887</Words>
  <Application>Microsoft Office PowerPoint</Application>
  <PresentationFormat>Экран (4:3)</PresentationFormat>
  <Paragraphs>415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01072117</vt:lpstr>
      <vt:lpstr>Презентация PowerPoint</vt:lpstr>
      <vt:lpstr>Презентация PowerPoint</vt:lpstr>
      <vt:lpstr>Формирование навыков словообразования</vt:lpstr>
      <vt:lpstr>Презентация PowerPoint</vt:lpstr>
      <vt:lpstr>Средства подготовки к аттестации</vt:lpstr>
      <vt:lpstr>Практическая работа с учащимися</vt:lpstr>
      <vt:lpstr>Словосложение</vt:lpstr>
      <vt:lpstr>Первые навыки словообразовательного анализа: принадлежность к определённой части речи</vt:lpstr>
      <vt:lpstr>Презентация PowerPoint</vt:lpstr>
      <vt:lpstr>Презентация PowerPoint</vt:lpstr>
      <vt:lpstr>Памятка «Догадайся сам»</vt:lpstr>
      <vt:lpstr>Упражнения на словообразование в среднем звене (5-7 класс)</vt:lpstr>
      <vt:lpstr>Словообразовательный анализ: принадлежность к определённой части речи.</vt:lpstr>
      <vt:lpstr>Формируются навыки распознавания и употребления основных способов словообразования: словосложение, аффиксация, конверсия.</vt:lpstr>
      <vt:lpstr>Совершенствуются навыки распознавания слов, образованных путем словосложения</vt:lpstr>
      <vt:lpstr>Презентация PowerPoint</vt:lpstr>
      <vt:lpstr>Совершенствуется умение догадываться о значении слова по словообразовательным элементам</vt:lpstr>
      <vt:lpstr>Презентация PowerPoint</vt:lpstr>
      <vt:lpstr>Презентация PowerPoint</vt:lpstr>
      <vt:lpstr>Fill in the table with missing information. Underline the suffixes.</vt:lpstr>
      <vt:lpstr>7 – 8 класс. Развивается умение выполнять задания на словообразование в тестовых форматах</vt:lpstr>
      <vt:lpstr>Use the words in the box to form new words that fit in the gaps (1 -5) in the text.</vt:lpstr>
      <vt:lpstr>Презентация PowerPoint</vt:lpstr>
      <vt:lpstr>Типичные словообразовательные ошибки</vt:lpstr>
      <vt:lpstr>Задачи учителя:</vt:lpstr>
      <vt:lpstr>Методическая готовность учителя</vt:lpstr>
      <vt:lpstr>Презентация PowerPoint</vt:lpstr>
    </vt:vector>
  </TitlesOfParts>
  <Company>work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User</cp:lastModifiedBy>
  <cp:revision>88</cp:revision>
  <dcterms:created xsi:type="dcterms:W3CDTF">2011-10-09T15:50:36Z</dcterms:created>
  <dcterms:modified xsi:type="dcterms:W3CDTF">2013-03-03T06:55:40Z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TC010721171049</vt:lpwstr>
  </property>
</Properties>
</file>