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8" r:id="rId1"/>
  </p:sldMasterIdLst>
  <p:sldIdLst>
    <p:sldId id="267" r:id="rId2"/>
    <p:sldId id="271" r:id="rId3"/>
    <p:sldId id="259" r:id="rId4"/>
    <p:sldId id="265" r:id="rId5"/>
    <p:sldId id="263" r:id="rId6"/>
    <p:sldId id="268" r:id="rId7"/>
    <p:sldId id="269" r:id="rId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3D1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1739" autoAdjust="0"/>
  </p:normalViewPr>
  <p:slideViewPr>
    <p:cSldViewPr>
      <p:cViewPr varScale="1">
        <p:scale>
          <a:sx n="100" d="100"/>
          <a:sy n="100" d="100"/>
        </p:scale>
        <p:origin x="-29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A79E36AF-DF0B-4F58-9756-31001E9B89EE}" type="datetimeFigureOut">
              <a:rPr lang="ru-RU" smtClean="0"/>
              <a:pPr>
                <a:defRPr/>
              </a:pPr>
              <a:t>16.11.2012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3C1BB7C1-3D5A-4D2E-B2BE-2E8D56D49C2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063D55AD-A610-4956-A311-5D3E1BEF862C}" type="datetimeFigureOut">
              <a:rPr lang="ru-RU" smtClean="0"/>
              <a:pPr>
                <a:defRPr/>
              </a:pPr>
              <a:t>16.11.2012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4AD1E180-9F0F-4174-BEA6-38205903B3F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86582A45-68CB-4AF4-945D-6C77C5FC06DE}" type="datetimeFigureOut">
              <a:rPr lang="ru-RU" smtClean="0"/>
              <a:pPr>
                <a:defRPr/>
              </a:pPr>
              <a:t>16.11.2012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0A61459A-A2A6-4D68-88B3-1BE9AEAE35B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570BE14A-D262-402A-9E69-567FC226714C}" type="datetimeFigureOut">
              <a:rPr lang="ru-RU" smtClean="0"/>
              <a:pPr>
                <a:defRPr/>
              </a:pPr>
              <a:t>16.11.2012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E093DAAE-B26A-48C2-B237-854847960AC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38C9C508-5FA1-4312-B041-10BFD5F6FAA9}" type="datetimeFigureOut">
              <a:rPr lang="ru-RU" smtClean="0"/>
              <a:pPr>
                <a:defRPr/>
              </a:pPr>
              <a:t>16.11.2012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63C4D2E5-25B5-4DE9-8C1A-3486D021FD0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5D9DEAF1-6FCC-473D-8E58-E47CD8E79EE6}" type="datetimeFigureOut">
              <a:rPr lang="ru-RU" smtClean="0"/>
              <a:pPr>
                <a:defRPr/>
              </a:pPr>
              <a:t>16.11.2012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E22E4953-14F7-44CB-B387-4D3E2320B46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AF52F756-5A08-4551-80F5-779076128884}" type="datetimeFigureOut">
              <a:rPr lang="ru-RU" smtClean="0"/>
              <a:pPr>
                <a:defRPr/>
              </a:pPr>
              <a:t>16.11.2012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37CC1209-9498-4FF1-B4AE-EC1DEEC29E2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36D45145-B7A9-416C-B6D3-0DD1ADCFAE18}" type="datetimeFigureOut">
              <a:rPr lang="ru-RU" smtClean="0"/>
              <a:pPr>
                <a:defRPr/>
              </a:pPr>
              <a:t>16.11.2012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4621655A-406D-450D-A5BF-2688213663C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5BDA9E5F-E7DA-4D5E-81CB-5A42D42E3CB3}" type="datetimeFigureOut">
              <a:rPr lang="ru-RU" smtClean="0"/>
              <a:pPr>
                <a:defRPr/>
              </a:pPr>
              <a:t>16.11.2012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9FDAB7CC-846D-4366-BEF8-178C99BDBE7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pPr>
              <a:defRPr/>
            </a:pPr>
            <a:fld id="{B85BBEB9-4ACB-403E-8C8A-C24473EA0814}" type="datetimeFigureOut">
              <a:rPr lang="ru-RU" smtClean="0"/>
              <a:pPr>
                <a:defRPr/>
              </a:pPr>
              <a:t>16.11.2012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EC7B2921-6FD7-462F-AA02-F607B04BB75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982DAA6E-8E7A-4CE7-94B2-2FAF2269A476}" type="datetimeFigureOut">
              <a:rPr lang="ru-RU" smtClean="0"/>
              <a:pPr>
                <a:defRPr/>
              </a:pPr>
              <a:t>16.11.2012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E307AB7B-AA1D-415A-A839-2F838F44609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8DCD86CC-92B0-4E2D-B29C-D9B644644D3E}" type="datetimeFigureOut">
              <a:rPr lang="ru-RU" smtClean="0"/>
              <a:pPr>
                <a:defRPr/>
              </a:pPr>
              <a:t>16.11.2012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F7CC0E26-5AF8-4C24-85AF-BABC6C25D56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9" r:id="rId1"/>
    <p:sldLayoutId id="2147483730" r:id="rId2"/>
    <p:sldLayoutId id="2147483731" r:id="rId3"/>
    <p:sldLayoutId id="2147483732" r:id="rId4"/>
    <p:sldLayoutId id="2147483733" r:id="rId5"/>
    <p:sldLayoutId id="2147483734" r:id="rId6"/>
    <p:sldLayoutId id="2147483735" r:id="rId7"/>
    <p:sldLayoutId id="2147483736" r:id="rId8"/>
    <p:sldLayoutId id="2147483737" r:id="rId9"/>
    <p:sldLayoutId id="2147483738" r:id="rId10"/>
    <p:sldLayoutId id="2147483739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Documents%20and%20Settings\&#1059;&#1095;&#1080;&#1090;&#1077;&#1083;&#1100;\&#1056;&#1072;&#1073;&#1086;&#1095;&#1080;&#1081;%20&#1089;&#1090;&#1086;&#1083;\&#1054;&#1090;&#1082;&#1088;&#1099;&#1090;&#1099;&#1081;%20&#1091;&#1088;&#1086;&#1082;\&#1047;&#1074;&#1086;&#1085;\&#1050;&#1086;&#1083;&#1086;&#1082;&#1086;&#1083;&#1100;&#1085;&#1099;&#1081;%20&#1079;&#1074;&#1086;&#1085;.mp3" TargetMode="Externa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Documents%20and%20Settings\&#1059;&#1095;&#1080;&#1090;&#1077;&#1083;&#1100;\&#1056;&#1072;&#1073;&#1086;&#1095;&#1080;&#1081;%20&#1089;&#1090;&#1086;&#1083;\&#1054;&#1090;&#1082;&#1088;&#1099;&#1090;&#1099;&#1081;%20&#1091;&#1088;&#1086;&#1082;\&#1047;&#1074;&#1086;&#1085;\&#1050;&#1086;&#1083;&#1086;&#1082;&#1086;&#1083;&#1100;&#1085;&#1099;&#1081;%20&#1079;&#1074;&#1086;&#1085;.mp3" TargetMode="External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3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 t="8603"/>
          <a:stretch>
            <a:fillRect/>
          </a:stretch>
        </p:blipFill>
        <p:spPr>
          <a:xfrm>
            <a:off x="0" y="0"/>
            <a:ext cx="9144000" cy="6884988"/>
          </a:xfrm>
        </p:spPr>
      </p:pic>
      <p:pic>
        <p:nvPicPr>
          <p:cNvPr id="4" name="Колокольный звон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8572528" y="6143644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5186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388" y="260350"/>
            <a:ext cx="8686800" cy="4525963"/>
          </a:xfrm>
        </p:spPr>
        <p:txBody>
          <a:bodyPr>
            <a:normAutofit fontScale="85000" lnSpcReduction="20000"/>
          </a:bodyPr>
          <a:lstStyle/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4800" b="1" dirty="0" smtClean="0"/>
              <a:t>Информационный проект </a:t>
            </a: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endParaRPr lang="ru-RU" dirty="0" smtClean="0"/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3900" dirty="0" smtClean="0"/>
              <a:t>Цель</a:t>
            </a:r>
            <a:r>
              <a:rPr lang="ru-RU" sz="3900" b="1" i="1" dirty="0" smtClean="0"/>
              <a:t>:</a:t>
            </a: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3900" b="1" i="1" dirty="0" smtClean="0"/>
              <a:t>	 </a:t>
            </a:r>
            <a:r>
              <a:rPr lang="ru-RU" sz="4800" b="1" i="1" dirty="0" smtClean="0"/>
              <a:t>Собрать и систематизировать информацию о празднике Преображение Господне (Яблочный Спас), используя литературные источники, электронные пособия, видео.</a:t>
            </a:r>
            <a:endParaRPr lang="ru-RU" sz="4800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1" name="Picture 2" descr="C:\Documents and Settings\Сад\Мои документы\62877573_1282148163_a4d03b94b324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85750"/>
            <a:ext cx="4916488" cy="6362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3" name="Содержимое 2"/>
          <p:cNvSpPr>
            <a:spLocks noGrp="1"/>
          </p:cNvSpPr>
          <p:nvPr>
            <p:ph idx="1"/>
          </p:nvPr>
        </p:nvSpPr>
        <p:spPr>
          <a:xfrm>
            <a:off x="4714875" y="1571625"/>
            <a:ext cx="4429125" cy="5286375"/>
          </a:xfrm>
        </p:spPr>
        <p:txBody>
          <a:bodyPr/>
          <a:lstStyle/>
          <a:p>
            <a:pPr>
              <a:buFont typeface="Wingdings 2" pitchFamily="18" charset="2"/>
              <a:buNone/>
            </a:pPr>
            <a:r>
              <a:rPr lang="ru-RU" sz="2800" i="1" smtClean="0">
                <a:solidFill>
                  <a:srgbClr val="FF0000"/>
                </a:solidFill>
              </a:rPr>
              <a:t> </a:t>
            </a:r>
            <a:r>
              <a:rPr lang="ru-RU" sz="2000" i="1" smtClean="0">
                <a:solidFill>
                  <a:srgbClr val="002060"/>
                </a:solidFill>
              </a:rPr>
              <a:t/>
            </a:r>
            <a:br>
              <a:rPr lang="ru-RU" sz="2000" i="1" smtClean="0">
                <a:solidFill>
                  <a:srgbClr val="002060"/>
                </a:solidFill>
              </a:rPr>
            </a:br>
            <a:r>
              <a:rPr lang="ru-RU" sz="2000" i="1" smtClean="0">
                <a:solidFill>
                  <a:srgbClr val="002060"/>
                </a:solidFill>
              </a:rPr>
              <a:t>В народе этот день зовется Яблочным Спасом, поскольку именно 19 августа на Руси было принято срывать и освящать яблоки и другие фрукты нового урожая. </a:t>
            </a:r>
            <a:br>
              <a:rPr lang="ru-RU" sz="2000" i="1" smtClean="0">
                <a:solidFill>
                  <a:srgbClr val="002060"/>
                </a:solidFill>
              </a:rPr>
            </a:br>
            <a:r>
              <a:rPr lang="ru-RU" sz="2000" i="1" smtClean="0">
                <a:solidFill>
                  <a:srgbClr val="002060"/>
                </a:solidFill>
              </a:rPr>
              <a:t>Вкушать яблоки до Преображения считалось великим грехом. Яблочный Спас ещё называют «первыми осенинами», то есть встречей осени. Считается, что этот праздник призван напомнить людям о необходимости духовного преображения. 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14942" y="274638"/>
            <a:ext cx="3929058" cy="1582726"/>
          </a:xfrm>
        </p:spPr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2400" i="1" dirty="0" smtClean="0">
                <a:solidFill>
                  <a:srgbClr val="FF0000"/>
                </a:solidFill>
              </a:rPr>
              <a:t>19 августа Православная церковь отмечает праздник Преображения Господня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Сад\Мои документы\749285250.gif"/>
          <p:cNvPicPr>
            <a:picLocks noGrp="1" noChangeAspect="1" noChangeArrowheads="1" noCro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285728"/>
            <a:ext cx="6191250" cy="6143668"/>
          </a:xfrm>
          <a:prstGeom prst="roundRect">
            <a:avLst/>
          </a:prstGeom>
          <a:ln>
            <a:solidFill>
              <a:schemeClr val="tx1"/>
            </a:solidFill>
            <a:prstDash val="sysDot"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43636" y="274638"/>
            <a:ext cx="3000364" cy="5869006"/>
          </a:xfrm>
        </p:spPr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2800" i="1" dirty="0" smtClean="0">
                <a:solidFill>
                  <a:srgbClr val="0070C0"/>
                </a:solidFill>
              </a:rPr>
              <a:t>Праздник Преображения Господня связан с удивительным событием в жизни Иисуса Христа. Это произошло за 40 дней до крестных страданий</a:t>
            </a:r>
            <a:br>
              <a:rPr lang="ru-RU" sz="2800" i="1" dirty="0" smtClean="0">
                <a:solidFill>
                  <a:srgbClr val="0070C0"/>
                </a:solidFill>
              </a:rPr>
            </a:br>
            <a:r>
              <a:rPr lang="ru-RU" sz="2800" i="1" dirty="0" smtClean="0">
                <a:solidFill>
                  <a:srgbClr val="0070C0"/>
                </a:solidFill>
              </a:rPr>
              <a:t> </a:t>
            </a:r>
            <a:endParaRPr lang="ru-RU" sz="2800" i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40388" y="142853"/>
            <a:ext cx="4103050" cy="58579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29190" y="0"/>
            <a:ext cx="3686172" cy="6429396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1800" dirty="0" smtClean="0"/>
              <a:t>Господь возвёл учеников- апостолов на гору </a:t>
            </a:r>
            <a:r>
              <a:rPr lang="ru-RU" sz="1800" dirty="0" err="1" smtClean="0"/>
              <a:t>Фагор</a:t>
            </a:r>
            <a:r>
              <a:rPr lang="ru-RU" sz="1800" dirty="0" smtClean="0"/>
              <a:t>, где во время молитвы преобразился. Лицо его просияло, а одежды стали белыми, как снег. Небо покрылось светом, на Христа сошло облако, и из него все услышали голос Бога -отца: "Сей есть сын мой возлюбленный. На него есть моё благословение. Его слушайтесь." После этого Иисус Христос принял свой прежний облик.</a:t>
            </a:r>
            <a:br>
              <a:rPr lang="ru-RU" sz="1800" dirty="0" smtClean="0"/>
            </a:br>
            <a:r>
              <a:rPr lang="ru-RU" sz="1800" dirty="0" smtClean="0"/>
              <a:t> Пропели колокола на звоннице, возвещая миру радость.</a:t>
            </a:r>
            <a:br>
              <a:rPr lang="ru-RU" sz="1800" dirty="0" smtClean="0"/>
            </a:br>
            <a:r>
              <a:rPr lang="ru-RU" sz="1800" dirty="0" smtClean="0"/>
              <a:t>                                                                                                В этот праздник люди приносят Богу благодарность за все труды, которые он помог завершить. Преображение - это праздник нового урожая на земле и новой жизни.</a:t>
            </a:r>
            <a:endParaRPr lang="ru-RU" sz="1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lum bright="11000" contrast="28000"/>
          </a:blip>
          <a:srcRect/>
          <a:stretch>
            <a:fillRect/>
          </a:stretch>
        </p:blipFill>
        <p:spPr>
          <a:xfrm>
            <a:off x="4241814" y="1500174"/>
            <a:ext cx="4759342" cy="4226770"/>
          </a:xfrm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0" y="428625"/>
            <a:ext cx="4357686" cy="584775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200" b="1" i="1" dirty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cs typeface="+mn-cs"/>
              </a:rPr>
              <a:t>На Руси специально к этому дню яблоки везли целыми возами, и каждый более или менее зажиточный человек считал своим долгом раздать плоды бедным и больным. До этого дня не полагалось есть яблоки и все огородные овощи, кроме огурцов. В Православном календаре праздник приходится на Успенский пост, но, начиная с этого дня, разрешается есть яблоки и фрукты, освящение которых проводится в конце праздничной литургии.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0" y="0"/>
            <a:ext cx="9144000" cy="2708275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4" name="Picture 2" descr="http://cs9517.vkontakte.ru/u18337152/x_2df8ac13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3500430" y="3735094"/>
            <a:ext cx="5467348" cy="3122906"/>
          </a:xfrm>
          <a:effectLst>
            <a:softEdge rad="1125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179388" y="0"/>
            <a:ext cx="8964612" cy="3816350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"На второй Спас и нищий яблочко съест" - именно так говорили в старину. И обязательно в Преображение соблюдали обычай оделять неимущих яблоками. Традиция лакомиться на Преображение Господне освященными яблоками существует давно. Как раз в ту минуту, когда проглатывался первый кусочек, можно загадать желание. И тогда, как говорят, мечта непременно исполнится.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       А до Преображения и зажиточные крестьяне яблок в руки не брали. Съесть яблочко до 19 августа считалось великим грехом. В этот день также внимательно следят за погодой. Каково Преображение - таков и январь. Сухой день— к сухой осени, мокрый— к сырой, а ясный— к суровой зиме.</a:t>
            </a:r>
          </a:p>
        </p:txBody>
      </p:sp>
      <p:pic>
        <p:nvPicPr>
          <p:cNvPr id="8" name="Колокольный звон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8215338" y="6429396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5186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448</TotalTime>
  <Words>293</Words>
  <Application>Microsoft Office PowerPoint</Application>
  <PresentationFormat>Экран (4:3)</PresentationFormat>
  <Paragraphs>11</Paragraphs>
  <Slides>7</Slides>
  <Notes>0</Notes>
  <HiddenSlides>0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Открытая</vt:lpstr>
      <vt:lpstr>Слайд 1</vt:lpstr>
      <vt:lpstr>Слайд 2</vt:lpstr>
      <vt:lpstr>19 августа Православная церковь отмечает праздник Преображения Господня</vt:lpstr>
      <vt:lpstr>Праздник Преображения Господня связан с удивительным событием в жизни Иисуса Христа. Это произошло за 40 дней до крестных страданий  </vt:lpstr>
      <vt:lpstr>Господь возвёл учеников- апостолов на гору Фагор, где во время молитвы преобразился. Лицо его просияло, а одежды стали белыми, как снег. Небо покрылось светом, на Христа сошло облако, и из него все услышали голос Бога -отца: "Сей есть сын мой возлюбленный. На него есть моё благословение. Его слушайтесь." После этого Иисус Христос принял свой прежний облик.  Пропели колокола на звоннице, возвещая миру радость.                                                                                                 В этот праздник люди приносят Богу благодарность за все труды, которые он помог завершить. Преображение - это праздник нового урожая на земле и новой жизни.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2цт</dc:creator>
  <cp:lastModifiedBy>Кабинет 36</cp:lastModifiedBy>
  <cp:revision>59</cp:revision>
  <dcterms:created xsi:type="dcterms:W3CDTF">2011-12-04T16:25:26Z</dcterms:created>
  <dcterms:modified xsi:type="dcterms:W3CDTF">2012-11-16T06:52:09Z</dcterms:modified>
</cp:coreProperties>
</file>