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6" r:id="rId2"/>
    <p:sldMasterId id="2147483708" r:id="rId3"/>
  </p:sldMasterIdLst>
  <p:sldIdLst>
    <p:sldId id="270" r:id="rId4"/>
    <p:sldId id="271" r:id="rId5"/>
    <p:sldId id="256" r:id="rId6"/>
    <p:sldId id="258" r:id="rId7"/>
    <p:sldId id="259" r:id="rId8"/>
    <p:sldId id="280" r:id="rId9"/>
    <p:sldId id="269" r:id="rId10"/>
    <p:sldId id="266" r:id="rId11"/>
    <p:sldId id="272" r:id="rId12"/>
    <p:sldId id="277" r:id="rId13"/>
    <p:sldId id="274" r:id="rId14"/>
    <p:sldId id="267" r:id="rId15"/>
    <p:sldId id="279" r:id="rId16"/>
    <p:sldId id="265" r:id="rId17"/>
    <p:sldId id="260" r:id="rId18"/>
    <p:sldId id="275" r:id="rId19"/>
    <p:sldId id="261" r:id="rId20"/>
    <p:sldId id="262" r:id="rId21"/>
    <p:sldId id="278" r:id="rId22"/>
    <p:sldId id="281" r:id="rId23"/>
    <p:sldId id="264" r:id="rId24"/>
    <p:sldId id="27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66"/>
    <a:srgbClr val="9900CC"/>
    <a:srgbClr val="FF0066"/>
    <a:srgbClr val="006600"/>
    <a:srgbClr val="000099"/>
    <a:srgbClr val="000066"/>
    <a:srgbClr val="FF0000"/>
    <a:srgbClr val="00CC00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rgbClr val="000099"/>
            </a:solidFill>
          </c:spPr>
          <c:cat>
            <c:strRef>
              <c:f>Лист1!$A$2:$A$10</c:f>
              <c:strCache>
                <c:ptCount val="9"/>
                <c:pt idx="0">
                  <c:v>5</c:v>
                </c:pt>
                <c:pt idx="1">
                  <c:v>6</c:v>
                </c:pt>
                <c:pt idx="2">
                  <c:v>7"А"</c:v>
                </c:pt>
                <c:pt idx="3">
                  <c:v>7"Б"</c:v>
                </c:pt>
                <c:pt idx="4">
                  <c:v>8"А"</c:v>
                </c:pt>
                <c:pt idx="5">
                  <c:v>8"Б"</c:v>
                </c:pt>
                <c:pt idx="6">
                  <c:v>9"А"</c:v>
                </c:pt>
                <c:pt idx="7">
                  <c:v>9"Б"</c:v>
                </c:pt>
                <c:pt idx="8">
                  <c:v>11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21</c:v>
                </c:pt>
                <c:pt idx="1">
                  <c:v>21</c:v>
                </c:pt>
                <c:pt idx="2">
                  <c:v>12</c:v>
                </c:pt>
                <c:pt idx="3">
                  <c:v>12</c:v>
                </c:pt>
                <c:pt idx="4">
                  <c:v>10</c:v>
                </c:pt>
                <c:pt idx="5">
                  <c:v>2</c:v>
                </c:pt>
                <c:pt idx="6">
                  <c:v>6</c:v>
                </c:pt>
                <c:pt idx="7">
                  <c:v>11</c:v>
                </c:pt>
                <c:pt idx="8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Лист1!$A$2:$A$10</c:f>
              <c:strCache>
                <c:ptCount val="9"/>
                <c:pt idx="0">
                  <c:v>5</c:v>
                </c:pt>
                <c:pt idx="1">
                  <c:v>6</c:v>
                </c:pt>
                <c:pt idx="2">
                  <c:v>7"А"</c:v>
                </c:pt>
                <c:pt idx="3">
                  <c:v>7"Б"</c:v>
                </c:pt>
                <c:pt idx="4">
                  <c:v>8"А"</c:v>
                </c:pt>
                <c:pt idx="5">
                  <c:v>8"Б"</c:v>
                </c:pt>
                <c:pt idx="6">
                  <c:v>9"А"</c:v>
                </c:pt>
                <c:pt idx="7">
                  <c:v>9"Б"</c:v>
                </c:pt>
                <c:pt idx="8">
                  <c:v>11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1</c:v>
                </c:pt>
                <c:pt idx="4">
                  <c:v>4</c:v>
                </c:pt>
                <c:pt idx="5">
                  <c:v>7</c:v>
                </c:pt>
                <c:pt idx="6">
                  <c:v>0</c:v>
                </c:pt>
                <c:pt idx="7">
                  <c:v>1</c:v>
                </c:pt>
                <c:pt idx="8">
                  <c:v>4</c:v>
                </c:pt>
              </c:numCache>
            </c:numRef>
          </c:val>
        </c:ser>
        <c:shape val="box"/>
        <c:axId val="102814464"/>
        <c:axId val="102816000"/>
        <c:axId val="0"/>
      </c:bar3DChart>
      <c:catAx>
        <c:axId val="102814464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102816000"/>
        <c:crosses val="autoZero"/>
        <c:auto val="1"/>
        <c:lblAlgn val="ctr"/>
        <c:lblOffset val="100"/>
      </c:catAx>
      <c:valAx>
        <c:axId val="102816000"/>
        <c:scaling>
          <c:orientation val="minMax"/>
        </c:scaling>
        <c:axPos val="l"/>
        <c:majorGridlines/>
        <c:numFmt formatCode="General" sourceLinked="1"/>
        <c:tickLblPos val="nextTo"/>
        <c:crossAx val="102814464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2000" b="1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="1"/>
            </a:pPr>
            <a:endParaRPr lang="ru-RU"/>
          </a:p>
        </c:txPr>
      </c:legendEntry>
      <c:layout>
        <c:manualLayout>
          <c:xMode val="edge"/>
          <c:yMode val="edge"/>
          <c:x val="0.88868010392007801"/>
          <c:y val="0.39686360670646276"/>
          <c:w val="0.10227531698757122"/>
          <c:h val="0.18101827169157167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rgbClr val="0000FF"/>
            </a:solidFill>
          </c:spPr>
          <c:cat>
            <c:strRef>
              <c:f>Лист1!$A$2:$A$10</c:f>
              <c:strCache>
                <c:ptCount val="9"/>
                <c:pt idx="0">
                  <c:v>5</c:v>
                </c:pt>
                <c:pt idx="1">
                  <c:v>6</c:v>
                </c:pt>
                <c:pt idx="2">
                  <c:v>7"А"</c:v>
                </c:pt>
                <c:pt idx="3">
                  <c:v>7"Б"</c:v>
                </c:pt>
                <c:pt idx="4">
                  <c:v>8"А"</c:v>
                </c:pt>
                <c:pt idx="5">
                  <c:v>8"Б"</c:v>
                </c:pt>
                <c:pt idx="6">
                  <c:v>9"А"</c:v>
                </c:pt>
                <c:pt idx="7">
                  <c:v>9"Б"</c:v>
                </c:pt>
                <c:pt idx="8">
                  <c:v>11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12</c:v>
                </c:pt>
                <c:pt idx="1">
                  <c:v>21</c:v>
                </c:pt>
                <c:pt idx="2">
                  <c:v>8</c:v>
                </c:pt>
                <c:pt idx="3">
                  <c:v>8</c:v>
                </c:pt>
                <c:pt idx="4">
                  <c:v>5</c:v>
                </c:pt>
                <c:pt idx="5">
                  <c:v>9</c:v>
                </c:pt>
                <c:pt idx="6">
                  <c:v>3</c:v>
                </c:pt>
                <c:pt idx="7">
                  <c:v>1</c:v>
                </c:pt>
                <c:pt idx="8">
                  <c:v>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 </c:v>
                </c:pt>
              </c:strCache>
            </c:strRef>
          </c:tx>
          <c:spPr>
            <a:solidFill>
              <a:srgbClr val="FF0066"/>
            </a:solidFill>
          </c:spPr>
          <c:cat>
            <c:strRef>
              <c:f>Лист1!$A$2:$A$10</c:f>
              <c:strCache>
                <c:ptCount val="9"/>
                <c:pt idx="0">
                  <c:v>5</c:v>
                </c:pt>
                <c:pt idx="1">
                  <c:v>6</c:v>
                </c:pt>
                <c:pt idx="2">
                  <c:v>7"А"</c:v>
                </c:pt>
                <c:pt idx="3">
                  <c:v>7"Б"</c:v>
                </c:pt>
                <c:pt idx="4">
                  <c:v>8"А"</c:v>
                </c:pt>
                <c:pt idx="5">
                  <c:v>8"Б"</c:v>
                </c:pt>
                <c:pt idx="6">
                  <c:v>9"А"</c:v>
                </c:pt>
                <c:pt idx="7">
                  <c:v>9"Б"</c:v>
                </c:pt>
                <c:pt idx="8">
                  <c:v>11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9</c:v>
                </c:pt>
                <c:pt idx="1">
                  <c:v>1</c:v>
                </c:pt>
                <c:pt idx="2">
                  <c:v>7</c:v>
                </c:pt>
                <c:pt idx="3">
                  <c:v>5</c:v>
                </c:pt>
                <c:pt idx="4">
                  <c:v>9</c:v>
                </c:pt>
                <c:pt idx="5">
                  <c:v>0</c:v>
                </c:pt>
                <c:pt idx="6">
                  <c:v>3</c:v>
                </c:pt>
                <c:pt idx="7">
                  <c:v>11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5</c:v>
                </c:pt>
                <c:pt idx="1">
                  <c:v>6</c:v>
                </c:pt>
                <c:pt idx="2">
                  <c:v>7"А"</c:v>
                </c:pt>
                <c:pt idx="3">
                  <c:v>7"Б"</c:v>
                </c:pt>
                <c:pt idx="4">
                  <c:v>8"А"</c:v>
                </c:pt>
                <c:pt idx="5">
                  <c:v>8"Б"</c:v>
                </c:pt>
                <c:pt idx="6">
                  <c:v>9"А"</c:v>
                </c:pt>
                <c:pt idx="7">
                  <c:v>9"Б"</c:v>
                </c:pt>
                <c:pt idx="8">
                  <c:v>11</c:v>
                </c:pt>
              </c:strCache>
            </c:strRef>
          </c:cat>
          <c:val>
            <c:numRef>
              <c:f>Лист1!$D$2:$D$10</c:f>
              <c:numCache>
                <c:formatCode>General</c:formatCode>
                <c:ptCount val="9"/>
              </c:numCache>
            </c:numRef>
          </c:val>
        </c:ser>
        <c:shape val="box"/>
        <c:axId val="102972032"/>
        <c:axId val="102974592"/>
        <c:axId val="0"/>
      </c:bar3DChart>
      <c:catAx>
        <c:axId val="102972032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102974592"/>
        <c:crosses val="autoZero"/>
        <c:auto val="1"/>
        <c:lblAlgn val="ctr"/>
        <c:lblOffset val="100"/>
      </c:catAx>
      <c:valAx>
        <c:axId val="102974592"/>
        <c:scaling>
          <c:orientation val="minMax"/>
        </c:scaling>
        <c:axPos val="l"/>
        <c:majorGridlines/>
        <c:numFmt formatCode="General" sourceLinked="1"/>
        <c:tickLblPos val="nextTo"/>
        <c:crossAx val="102972032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2000" b="1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="1"/>
            </a:pPr>
            <a:endParaRPr lang="ru-RU"/>
          </a:p>
        </c:txPr>
      </c:legendEntry>
      <c:legendEntry>
        <c:idx val="2"/>
        <c:delete val="1"/>
      </c:legendEntry>
      <c:layout/>
      <c:txPr>
        <a:bodyPr/>
        <a:lstStyle/>
        <a:p>
          <a:pPr>
            <a:defRPr sz="20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Всегда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5</c:v>
                </c:pt>
                <c:pt idx="1">
                  <c:v>6</c:v>
                </c:pt>
                <c:pt idx="2">
                  <c:v>7"А"</c:v>
                </c:pt>
                <c:pt idx="3">
                  <c:v>7"Б"</c:v>
                </c:pt>
                <c:pt idx="4">
                  <c:v>8"А"</c:v>
                </c:pt>
                <c:pt idx="5">
                  <c:v>8"Б"</c:v>
                </c:pt>
                <c:pt idx="6">
                  <c:v>9"А"</c:v>
                </c:pt>
                <c:pt idx="7">
                  <c:v>9"Б"</c:v>
                </c:pt>
                <c:pt idx="8">
                  <c:v>11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17</c:v>
                </c:pt>
                <c:pt idx="1">
                  <c:v>13</c:v>
                </c:pt>
                <c:pt idx="2">
                  <c:v>15</c:v>
                </c:pt>
                <c:pt idx="3">
                  <c:v>4</c:v>
                </c:pt>
                <c:pt idx="4">
                  <c:v>6</c:v>
                </c:pt>
                <c:pt idx="5">
                  <c:v>4</c:v>
                </c:pt>
                <c:pt idx="6">
                  <c:v>2</c:v>
                </c:pt>
                <c:pt idx="7">
                  <c:v>3</c:v>
                </c:pt>
                <c:pt idx="8">
                  <c:v>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Иногда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5</c:v>
                </c:pt>
                <c:pt idx="1">
                  <c:v>6</c:v>
                </c:pt>
                <c:pt idx="2">
                  <c:v>7"А"</c:v>
                </c:pt>
                <c:pt idx="3">
                  <c:v>7"Б"</c:v>
                </c:pt>
                <c:pt idx="4">
                  <c:v>8"А"</c:v>
                </c:pt>
                <c:pt idx="5">
                  <c:v>8"Б"</c:v>
                </c:pt>
                <c:pt idx="6">
                  <c:v>9"А"</c:v>
                </c:pt>
                <c:pt idx="7">
                  <c:v>9"Б"</c:v>
                </c:pt>
                <c:pt idx="8">
                  <c:v>11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4</c:v>
                </c:pt>
                <c:pt idx="1">
                  <c:v>8</c:v>
                </c:pt>
                <c:pt idx="2">
                  <c:v>0</c:v>
                </c:pt>
                <c:pt idx="3">
                  <c:v>9</c:v>
                </c:pt>
                <c:pt idx="4">
                  <c:v>7</c:v>
                </c:pt>
                <c:pt idx="5">
                  <c:v>3</c:v>
                </c:pt>
                <c:pt idx="6">
                  <c:v>4</c:v>
                </c:pt>
                <c:pt idx="7">
                  <c:v>7</c:v>
                </c:pt>
                <c:pt idx="8">
                  <c:v>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Никогда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5</c:v>
                </c:pt>
                <c:pt idx="1">
                  <c:v>6</c:v>
                </c:pt>
                <c:pt idx="2">
                  <c:v>7"А"</c:v>
                </c:pt>
                <c:pt idx="3">
                  <c:v>7"Б"</c:v>
                </c:pt>
                <c:pt idx="4">
                  <c:v>8"А"</c:v>
                </c:pt>
                <c:pt idx="5">
                  <c:v>8"Б"</c:v>
                </c:pt>
                <c:pt idx="6">
                  <c:v>9"А"</c:v>
                </c:pt>
                <c:pt idx="7">
                  <c:v>9"Б"</c:v>
                </c:pt>
                <c:pt idx="8">
                  <c:v>11</c:v>
                </c:pt>
              </c:strCache>
            </c:strRef>
          </c:cat>
          <c:val>
            <c:numRef>
              <c:f>Лист1!$D$2:$D$10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0</c:v>
                </c:pt>
                <c:pt idx="8">
                  <c:v>8</c:v>
                </c:pt>
              </c:numCache>
            </c:numRef>
          </c:val>
        </c:ser>
        <c:shape val="box"/>
        <c:axId val="102987264"/>
        <c:axId val="102988800"/>
        <c:axId val="0"/>
      </c:bar3DChart>
      <c:catAx>
        <c:axId val="102987264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102988800"/>
        <c:crosses val="autoZero"/>
        <c:auto val="1"/>
        <c:lblAlgn val="ctr"/>
        <c:lblOffset val="100"/>
      </c:catAx>
      <c:valAx>
        <c:axId val="102988800"/>
        <c:scaling>
          <c:orientation val="minMax"/>
        </c:scaling>
        <c:axPos val="l"/>
        <c:majorGridlines/>
        <c:numFmt formatCode="General" sourceLinked="1"/>
        <c:tickLblPos val="nextTo"/>
        <c:crossAx val="102987264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2000" b="1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="1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000" b="1"/>
            </a:pPr>
            <a:endParaRPr lang="ru-RU"/>
          </a:p>
        </c:txPr>
      </c:legendEntry>
      <c:layout/>
      <c:txPr>
        <a:bodyPr/>
        <a:lstStyle/>
        <a:p>
          <a:pPr>
            <a:defRPr sz="20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Всегда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5</c:v>
                </c:pt>
                <c:pt idx="1">
                  <c:v>6</c:v>
                </c:pt>
                <c:pt idx="2">
                  <c:v>7"А"</c:v>
                </c:pt>
                <c:pt idx="3">
                  <c:v>7"Б"</c:v>
                </c:pt>
                <c:pt idx="4">
                  <c:v>8"А"</c:v>
                </c:pt>
                <c:pt idx="5">
                  <c:v>8"Б"</c:v>
                </c:pt>
                <c:pt idx="6">
                  <c:v>9"А"</c:v>
                </c:pt>
                <c:pt idx="7">
                  <c:v>9"Б"</c:v>
                </c:pt>
                <c:pt idx="8">
                  <c:v>11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10</c:v>
                </c:pt>
                <c:pt idx="1">
                  <c:v>13</c:v>
                </c:pt>
                <c:pt idx="2">
                  <c:v>3</c:v>
                </c:pt>
                <c:pt idx="3">
                  <c:v>4</c:v>
                </c:pt>
                <c:pt idx="4">
                  <c:v>3</c:v>
                </c:pt>
                <c:pt idx="5">
                  <c:v>1</c:v>
                </c:pt>
                <c:pt idx="6">
                  <c:v>3</c:v>
                </c:pt>
                <c:pt idx="7">
                  <c:v>5</c:v>
                </c:pt>
                <c:pt idx="8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Иногда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5</c:v>
                </c:pt>
                <c:pt idx="1">
                  <c:v>6</c:v>
                </c:pt>
                <c:pt idx="2">
                  <c:v>7"А"</c:v>
                </c:pt>
                <c:pt idx="3">
                  <c:v>7"Б"</c:v>
                </c:pt>
                <c:pt idx="4">
                  <c:v>8"А"</c:v>
                </c:pt>
                <c:pt idx="5">
                  <c:v>8"Б"</c:v>
                </c:pt>
                <c:pt idx="6">
                  <c:v>9"А"</c:v>
                </c:pt>
                <c:pt idx="7">
                  <c:v>9"Б"</c:v>
                </c:pt>
                <c:pt idx="8">
                  <c:v>11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10</c:v>
                </c:pt>
                <c:pt idx="1">
                  <c:v>7</c:v>
                </c:pt>
                <c:pt idx="2">
                  <c:v>7</c:v>
                </c:pt>
                <c:pt idx="3">
                  <c:v>4</c:v>
                </c:pt>
                <c:pt idx="4">
                  <c:v>6</c:v>
                </c:pt>
                <c:pt idx="5">
                  <c:v>4</c:v>
                </c:pt>
                <c:pt idx="6">
                  <c:v>2</c:v>
                </c:pt>
                <c:pt idx="7">
                  <c:v>4</c:v>
                </c:pt>
                <c:pt idx="8">
                  <c:v>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Никогда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5</c:v>
                </c:pt>
                <c:pt idx="1">
                  <c:v>6</c:v>
                </c:pt>
                <c:pt idx="2">
                  <c:v>7"А"</c:v>
                </c:pt>
                <c:pt idx="3">
                  <c:v>7"Б"</c:v>
                </c:pt>
                <c:pt idx="4">
                  <c:v>8"А"</c:v>
                </c:pt>
                <c:pt idx="5">
                  <c:v>8"Б"</c:v>
                </c:pt>
                <c:pt idx="6">
                  <c:v>9"А"</c:v>
                </c:pt>
                <c:pt idx="7">
                  <c:v>9"Б"</c:v>
                </c:pt>
                <c:pt idx="8">
                  <c:v>11</c:v>
                </c:pt>
              </c:strCache>
            </c:strRef>
          </c:cat>
          <c:val>
            <c:numRef>
              <c:f>Лист1!$D$2:$D$10</c:f>
              <c:numCache>
                <c:formatCode>General</c:formatCode>
                <c:ptCount val="9"/>
                <c:pt idx="0">
                  <c:v>1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5</c:v>
                </c:pt>
                <c:pt idx="5">
                  <c:v>4</c:v>
                </c:pt>
                <c:pt idx="6">
                  <c:v>1</c:v>
                </c:pt>
                <c:pt idx="7">
                  <c:v>3</c:v>
                </c:pt>
                <c:pt idx="8">
                  <c:v>10</c:v>
                </c:pt>
              </c:numCache>
            </c:numRef>
          </c:val>
        </c:ser>
        <c:shape val="box"/>
        <c:axId val="129727488"/>
        <c:axId val="129733376"/>
        <c:axId val="0"/>
      </c:bar3DChart>
      <c:catAx>
        <c:axId val="129727488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129733376"/>
        <c:crosses val="autoZero"/>
        <c:auto val="1"/>
        <c:lblAlgn val="ctr"/>
        <c:lblOffset val="100"/>
      </c:catAx>
      <c:valAx>
        <c:axId val="129733376"/>
        <c:scaling>
          <c:orientation val="minMax"/>
        </c:scaling>
        <c:axPos val="l"/>
        <c:majorGridlines/>
        <c:numFmt formatCode="General" sourceLinked="1"/>
        <c:tickLblPos val="nextTo"/>
        <c:crossAx val="12972748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2000" b="1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C3C4E-B9DA-4C6F-9FBF-9DF0DBD78C59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13E3D-2B2B-4CA2-BC59-456F34035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13.xml"/><Relationship Id="rId1" Type="http://schemas.openxmlformats.org/officeDocument/2006/relationships/video" Target="file:///H:\&#1054;%20&#1073;&#1091;&#1082;&#1074;&#1077;%20&#1025;-1.avi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image" Target="../media/image19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image" Target="../media/image19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13.xml"/><Relationship Id="rId1" Type="http://schemas.openxmlformats.org/officeDocument/2006/relationships/video" Target="file:///H:\&#1054;%20&#1073;&#1091;&#1082;&#1074;&#1077;%20&#1025;-2.avi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3.xml"/><Relationship Id="rId1" Type="http://schemas.openxmlformats.org/officeDocument/2006/relationships/video" Target="file:///H:\&#1054;%20&#1073;&#1091;&#1082;&#1074;&#1077;%20&#1025;(!).avi" TargetMode="Externa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9.gif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gif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908720"/>
            <a:ext cx="8229600" cy="273630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Юдина Дарья,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ученица 6 класса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«Старобачатская средняя общеобразовательная школа» </a:t>
            </a:r>
            <a:endParaRPr lang="ru-RU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:\картинки про Ё\p7_img1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212976"/>
            <a:ext cx="2520280" cy="313815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33400"/>
            <a:ext cx="7899024" cy="73536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Интересные факты…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539552" y="4653136"/>
            <a:ext cx="8136904" cy="1440160"/>
          </a:xfrm>
        </p:spPr>
        <p:txBody>
          <a:bodyPr>
            <a:normAutofit/>
          </a:bodyPr>
          <a:lstStyle/>
          <a:p>
            <a:pPr algn="ctr"/>
            <a:endParaRPr lang="ru-RU" sz="2400" b="1" dirty="0" smtClean="0"/>
          </a:p>
          <a:p>
            <a:pPr algn="ctr"/>
            <a:r>
              <a:rPr lang="ru-RU" sz="2600" dirty="0" smtClean="0"/>
              <a:t>Родился с фамилией</a:t>
            </a:r>
            <a:r>
              <a:rPr lang="ru-RU" sz="2600" b="1" dirty="0" smtClean="0"/>
              <a:t> Фёт </a:t>
            </a:r>
            <a:r>
              <a:rPr lang="ru-RU" sz="2600" dirty="0" smtClean="0"/>
              <a:t>–</a:t>
            </a:r>
            <a:r>
              <a:rPr lang="ru-RU" sz="2600" b="1" dirty="0" smtClean="0"/>
              <a:t> </a:t>
            </a:r>
          </a:p>
          <a:p>
            <a:pPr algn="ctr"/>
            <a:r>
              <a:rPr lang="ru-RU" sz="2600" dirty="0" smtClean="0"/>
              <a:t>известность получил уже под фамилией</a:t>
            </a:r>
            <a:r>
              <a:rPr lang="ru-RU" sz="2600" b="1" dirty="0" smtClean="0"/>
              <a:t> Фет </a:t>
            </a:r>
            <a:endParaRPr lang="ru-RU" sz="2600" b="1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347864" y="1484784"/>
            <a:ext cx="4896544" cy="3405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83880" cy="79208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Употребление буквы Ё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idx="1"/>
          </p:nvPr>
        </p:nvSpPr>
        <p:spPr>
          <a:xfrm>
            <a:off x="3923928" y="1340768"/>
            <a:ext cx="4032448" cy="7200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Клавиатура компьютера</a:t>
            </a: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pPr algn="r"/>
            <a:endParaRPr lang="ru-RU" b="1" dirty="0" smtClean="0">
              <a:solidFill>
                <a:schemeClr val="tx1"/>
              </a:solidFill>
            </a:endParaRPr>
          </a:p>
        </p:txBody>
      </p:sp>
      <p:pic>
        <p:nvPicPr>
          <p:cNvPr id="3075" name="Рисунок 3" descr="Положение буквы Ё в стандартной таблице символов Windows (кодовая страница 125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356992"/>
            <a:ext cx="5328592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26 из 12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13596">
            <a:off x="730170" y="1511220"/>
            <a:ext cx="3168352" cy="229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9280" y="5085184"/>
            <a:ext cx="29562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 smtClean="0"/>
              <a:t>Таблица символов</a:t>
            </a:r>
            <a:endParaRPr lang="ru-RU" sz="2000" b="1" dirty="0"/>
          </a:p>
        </p:txBody>
      </p:sp>
      <p:sp>
        <p:nvSpPr>
          <p:cNvPr id="8" name="Овал 7"/>
          <p:cNvSpPr/>
          <p:nvPr/>
        </p:nvSpPr>
        <p:spPr>
          <a:xfrm>
            <a:off x="3851920" y="4365104"/>
            <a:ext cx="1512168" cy="1152128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827584" y="1916832"/>
            <a:ext cx="2088232" cy="1512168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83880" cy="86409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словаря С.И.Ожегова 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085184"/>
            <a:ext cx="820891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 </a:t>
            </a:r>
            <a:r>
              <a:rPr lang="ru-RU" sz="2400" b="1" dirty="0" smtClean="0"/>
              <a:t>Буква  Ё  имеет  собственный  словник,  в  котором  содержится  12  слов. </a:t>
            </a:r>
            <a:endParaRPr lang="ru-RU" sz="2400" b="1" dirty="0"/>
          </a:p>
        </p:txBody>
      </p:sp>
      <p:pic>
        <p:nvPicPr>
          <p:cNvPr id="1026" name="Picture 2" descr="H:\картинки про Ё\загруженное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84534">
            <a:off x="1777412" y="1628583"/>
            <a:ext cx="2420359" cy="3173634"/>
          </a:xfrm>
          <a:prstGeom prst="rect">
            <a:avLst/>
          </a:prstGeom>
          <a:noFill/>
        </p:spPr>
      </p:pic>
      <p:pic>
        <p:nvPicPr>
          <p:cNvPr id="1027" name="Picture 3" descr="H:\картинки про Ё\загруженное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484784"/>
            <a:ext cx="2347714" cy="342059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8223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Следственный эксперимент…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О букве Ё-1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51050" y="765175"/>
            <a:ext cx="5233988" cy="4187825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44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72816"/>
            <a:ext cx="5400600" cy="3805883"/>
          </a:xfrm>
        </p:spPr>
        <p:txBody>
          <a:bodyPr/>
          <a:lstStyle/>
          <a:p>
            <a:pPr lvl="0" algn="ctr">
              <a:buNone/>
            </a:pPr>
            <a:r>
              <a:rPr lang="ru-RU" b="1" dirty="0" smtClean="0">
                <a:solidFill>
                  <a:srgbClr val="000099"/>
                </a:solidFill>
              </a:rPr>
              <a:t>        В 2005 году в Ульяновске (бывшем Симбирске — родине Н. Карамзина) </a:t>
            </a:r>
          </a:p>
          <a:p>
            <a:pPr lvl="0" algn="ctr">
              <a:buNone/>
            </a:pPr>
            <a:r>
              <a:rPr lang="ru-RU" b="1" dirty="0" smtClean="0">
                <a:solidFill>
                  <a:srgbClr val="000099"/>
                </a:solidFill>
              </a:rPr>
              <a:t>по решению мэрии города букве «Ё»</a:t>
            </a:r>
          </a:p>
          <a:p>
            <a:pPr lvl="0" algn="ctr">
              <a:buNone/>
            </a:pPr>
            <a:r>
              <a:rPr lang="ru-RU" b="1" u="sng" dirty="0" smtClean="0">
                <a:solidFill>
                  <a:srgbClr val="000099"/>
                </a:solidFill>
              </a:rPr>
              <a:t>установлен памятник</a:t>
            </a:r>
            <a:r>
              <a:rPr lang="ru-RU" sz="1200" b="1" dirty="0" smtClean="0">
                <a:solidFill>
                  <a:srgbClr val="000099"/>
                </a:solidFill>
              </a:rPr>
              <a:t>.</a:t>
            </a:r>
            <a:endParaRPr lang="ru-RU" b="1" dirty="0" smtClean="0">
              <a:solidFill>
                <a:srgbClr val="000099"/>
              </a:solidFill>
            </a:endParaRPr>
          </a:p>
        </p:txBody>
      </p:sp>
      <p:pic>
        <p:nvPicPr>
          <p:cNvPr id="2050" name="Picture 2" descr="H:\картинки про Ё\images (1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412776"/>
            <a:ext cx="3150350" cy="3600400"/>
          </a:xfrm>
          <a:prstGeom prst="rect">
            <a:avLst/>
          </a:prstGeom>
          <a:noFill/>
        </p:spPr>
      </p:pic>
      <p:pic>
        <p:nvPicPr>
          <p:cNvPr id="12289" name="Picture 1" descr="H:\картинки про Ё\yomaker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48680"/>
            <a:ext cx="1083568" cy="1083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052736"/>
            <a:ext cx="7772400" cy="504055"/>
          </a:xfrm>
        </p:spPr>
        <p:txBody>
          <a:bodyPr>
            <a:noAutofit/>
          </a:bodyPr>
          <a:lstStyle/>
          <a:p>
            <a:pPr lvl="1"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Нужна ли буква Ё в русском языке?   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827584" y="260649"/>
            <a:ext cx="7772400" cy="57606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социологического опроса</a:t>
            </a:r>
            <a:endParaRPr lang="ru-RU" sz="36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4294967295"/>
          </p:nvPr>
        </p:nvGraphicFramePr>
        <p:xfrm>
          <a:off x="467544" y="1412776"/>
          <a:ext cx="8424936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41" name="Picture 1" descr="H:\картинки про Ё\yomaker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368" y="5517232"/>
            <a:ext cx="936104" cy="9361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08112"/>
          </a:xfrm>
        </p:spPr>
        <p:txBody>
          <a:bodyPr>
            <a:no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Сталкивались ли с трудностями при отсутствии Ё в написании? 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51520" y="1600200"/>
          <a:ext cx="8640960" cy="4349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2" name="Picture 1" descr="H:\картинки про Ё\yomaker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368" y="5517232"/>
            <a:ext cx="936104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картинки про Ё\images (2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639448"/>
            <a:ext cx="1944216" cy="879819"/>
          </a:xfrm>
          <a:prstGeom prst="rect">
            <a:avLst/>
          </a:prstGeom>
          <a:noFill/>
        </p:spPr>
      </p:pic>
      <p:pic>
        <p:nvPicPr>
          <p:cNvPr id="9217" name="Picture 1" descr="H:\картинки про Ё\yomaker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5517232"/>
            <a:ext cx="1011560" cy="101156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2211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 часто  вы  ставите  точки  вверху   при написании буквы   Ё?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251520" y="1196752"/>
          <a:ext cx="8640960" cy="4464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 часто  при  наборе  текста  на  ПК  вы  используете  букву   Ё?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3" descr="Буква Ё должна умереть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5301208"/>
            <a:ext cx="1296144" cy="1233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3" name="Picture 1" descr="H:\картинки про Ё\yomaker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5445224"/>
            <a:ext cx="1083568" cy="1083568"/>
          </a:xfrm>
          <a:prstGeom prst="rect">
            <a:avLst/>
          </a:prstGeom>
          <a:noFill/>
        </p:spPr>
      </p:pic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611560" y="1196753"/>
          <a:ext cx="822960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18388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Из 312 учащихся школы букву Ё содержат: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с одним вырезанным скругленным углом 8"/>
          <p:cNvSpPr/>
          <p:nvPr/>
        </p:nvSpPr>
        <p:spPr>
          <a:xfrm>
            <a:off x="899592" y="1628800"/>
            <a:ext cx="4608512" cy="2448272"/>
          </a:xfrm>
          <a:prstGeom prst="snipRound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FF0000"/>
              </a:buClr>
            </a:pPr>
            <a:r>
              <a:rPr lang="ru-RU" sz="2400" b="1" dirty="0" smtClean="0">
                <a:solidFill>
                  <a:srgbClr val="0000FF"/>
                </a:solidFill>
              </a:rPr>
              <a:t>10 фамилий </a:t>
            </a:r>
          </a:p>
          <a:p>
            <a:pPr algn="ctr">
              <a:buClr>
                <a:srgbClr val="FF0000"/>
              </a:buClr>
            </a:pPr>
            <a:endParaRPr lang="ru-RU" sz="2400" b="1" dirty="0" smtClean="0">
              <a:solidFill>
                <a:schemeClr val="tx1"/>
              </a:solidFill>
            </a:endParaRPr>
          </a:p>
          <a:p>
            <a:pPr algn="ctr">
              <a:buClr>
                <a:srgbClr val="FF0000"/>
              </a:buClr>
            </a:pPr>
            <a:r>
              <a:rPr lang="ru-RU" b="1" dirty="0" smtClean="0">
                <a:solidFill>
                  <a:schemeClr val="tx1"/>
                </a:solidFill>
              </a:rPr>
              <a:t>(Аксёнов(а), </a:t>
            </a:r>
            <a:r>
              <a:rPr lang="ru-RU" b="1" dirty="0" err="1" smtClean="0">
                <a:solidFill>
                  <a:schemeClr val="tx1"/>
                </a:solidFill>
              </a:rPr>
              <a:t>Моргачёва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Тёрмен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Кочкарёв</a:t>
            </a:r>
            <a:r>
              <a:rPr lang="ru-RU" b="1" dirty="0" smtClean="0">
                <a:solidFill>
                  <a:schemeClr val="tx1"/>
                </a:solidFill>
              </a:rPr>
              <a:t>(</a:t>
            </a:r>
            <a:r>
              <a:rPr lang="ru-RU" b="1" dirty="0" err="1" smtClean="0">
                <a:solidFill>
                  <a:schemeClr val="tx1"/>
                </a:solidFill>
              </a:rPr>
              <a:t>а</a:t>
            </a:r>
            <a:r>
              <a:rPr lang="ru-RU" b="1" dirty="0" smtClean="0">
                <a:solidFill>
                  <a:schemeClr val="tx1"/>
                </a:solidFill>
              </a:rPr>
              <a:t>), Воробьёв, </a:t>
            </a:r>
            <a:r>
              <a:rPr lang="ru-RU" b="1" dirty="0" err="1" smtClean="0">
                <a:solidFill>
                  <a:schemeClr val="tx1"/>
                </a:solidFill>
              </a:rPr>
              <a:t>Елёскин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Милёхин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Дождёва</a:t>
            </a:r>
            <a:r>
              <a:rPr lang="ru-RU" b="1" dirty="0" smtClean="0">
                <a:solidFill>
                  <a:schemeClr val="tx1"/>
                </a:solidFill>
              </a:rPr>
              <a:t>, Журавлёв, Бочкарёва)</a:t>
            </a:r>
          </a:p>
        </p:txBody>
      </p:sp>
      <p:sp>
        <p:nvSpPr>
          <p:cNvPr id="10" name="Прямоугольник с одним вырезанным скругленным углом 9"/>
          <p:cNvSpPr/>
          <p:nvPr/>
        </p:nvSpPr>
        <p:spPr>
          <a:xfrm>
            <a:off x="4932040" y="3501008"/>
            <a:ext cx="3600400" cy="1656184"/>
          </a:xfrm>
          <a:prstGeom prst="snipRound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FF0000"/>
              </a:buClr>
            </a:pPr>
            <a:r>
              <a:rPr lang="ru-RU" sz="2400" b="1" dirty="0" smtClean="0">
                <a:solidFill>
                  <a:srgbClr val="0000FF"/>
                </a:solidFill>
              </a:rPr>
              <a:t>3 имени</a:t>
            </a:r>
          </a:p>
          <a:p>
            <a:pPr algn="ctr">
              <a:buClr>
                <a:srgbClr val="FF0000"/>
              </a:buClr>
            </a:pPr>
            <a:r>
              <a:rPr lang="ru-RU" sz="2400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buClr>
                <a:srgbClr val="FF0000"/>
              </a:buClr>
            </a:pPr>
            <a:r>
              <a:rPr lang="ru-RU" b="1" dirty="0" smtClean="0">
                <a:solidFill>
                  <a:schemeClr val="tx1"/>
                </a:solidFill>
              </a:rPr>
              <a:t>(Артём, Семён, Алёна)</a:t>
            </a:r>
          </a:p>
        </p:txBody>
      </p:sp>
      <p:sp>
        <p:nvSpPr>
          <p:cNvPr id="11" name="Прямоугольник с двумя скругленными соседними углами 10"/>
          <p:cNvSpPr/>
          <p:nvPr/>
        </p:nvSpPr>
        <p:spPr>
          <a:xfrm>
            <a:off x="1907704" y="4509120"/>
            <a:ext cx="3240360" cy="1368152"/>
          </a:xfrm>
          <a:prstGeom prst="round2Same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FF0000"/>
              </a:buClr>
            </a:pPr>
            <a:r>
              <a:rPr lang="ru-RU" sz="2400" b="1" dirty="0" smtClean="0">
                <a:solidFill>
                  <a:srgbClr val="0000FF"/>
                </a:solidFill>
              </a:rPr>
              <a:t>1 отчество</a:t>
            </a:r>
          </a:p>
          <a:p>
            <a:pPr algn="ctr">
              <a:buClr>
                <a:srgbClr val="FF0000"/>
              </a:buClr>
            </a:pPr>
            <a:r>
              <a:rPr lang="ru-RU" b="1" dirty="0" smtClean="0">
                <a:solidFill>
                  <a:srgbClr val="0000FF"/>
                </a:solidFill>
              </a:rPr>
              <a:t> </a:t>
            </a:r>
          </a:p>
          <a:p>
            <a:pPr algn="ctr">
              <a:buClr>
                <a:srgbClr val="FF0000"/>
              </a:buClr>
            </a:pPr>
            <a:r>
              <a:rPr lang="ru-RU" b="1" dirty="0" smtClean="0">
                <a:solidFill>
                  <a:schemeClr val="tx1"/>
                </a:solidFill>
              </a:rPr>
              <a:t>(</a:t>
            </a:r>
            <a:r>
              <a:rPr lang="ru-RU" b="1" dirty="0" err="1" smtClean="0">
                <a:solidFill>
                  <a:schemeClr val="tx1"/>
                </a:solidFill>
              </a:rPr>
              <a:t>Азёрович</a:t>
            </a:r>
            <a:r>
              <a:rPr lang="ru-RU" b="1" dirty="0" smtClean="0">
                <a:solidFill>
                  <a:schemeClr val="tx1"/>
                </a:solidFill>
              </a:rPr>
              <a:t>) </a:t>
            </a:r>
          </a:p>
        </p:txBody>
      </p:sp>
      <p:pic>
        <p:nvPicPr>
          <p:cNvPr id="13" name="Picture 1" descr="H:\картинки про Ё\yomaker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556792"/>
            <a:ext cx="1083568" cy="10835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71735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1094532">
            <a:off x="705756" y="700524"/>
            <a:ext cx="3240561" cy="250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H:\картинки про Ё\загруженное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2461808"/>
            <a:ext cx="4608512" cy="3163037"/>
          </a:xfrm>
          <a:prstGeom prst="rect">
            <a:avLst/>
          </a:prstGeom>
          <a:noFill/>
        </p:spPr>
      </p:pic>
      <p:pic>
        <p:nvPicPr>
          <p:cNvPr id="1026" name="Picture 2" descr="H:\картинки про Ё\images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348880"/>
            <a:ext cx="5148064" cy="34320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183562" cy="105251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  или  Ё?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 букве Ё-2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79613" y="1628775"/>
            <a:ext cx="5233987" cy="41878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3"/>
            <a:ext cx="8280920" cy="5616624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Учащиеся и студенты,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учителя и преподаватели вузов, издатели и редакторы!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Употребляйте букву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 descr="H:\картинки про Ё\images (1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140968"/>
            <a:ext cx="3312368" cy="24587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6477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6" name="Picture 1" descr="H:\картинки про Ё\yomaker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4005064"/>
            <a:ext cx="1587624" cy="1587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132856"/>
            <a:ext cx="7924190" cy="1535831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буквы Ё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077072"/>
            <a:ext cx="7344816" cy="2256656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35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Научно-исследовательский проект </a:t>
            </a:r>
          </a:p>
          <a:p>
            <a:pPr algn="r"/>
            <a:endParaRPr lang="ru-RU" sz="26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endParaRPr lang="ru-RU" sz="26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sz="2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 Филь О.В., </a:t>
            </a:r>
          </a:p>
          <a:p>
            <a:pPr algn="r"/>
            <a:r>
              <a:rPr lang="ru-RU" sz="2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русского языка</a:t>
            </a:r>
          </a:p>
          <a:p>
            <a:endParaRPr lang="ru-RU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39552" y="3675802"/>
            <a:ext cx="684076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исследовать возникновение буквы Ё в русском алфавите;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определить значение буквы Ё в русском языке;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проанализировать употребление буквы Ё.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H:\картинки про Ё\загруженное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717032"/>
            <a:ext cx="1847850" cy="246697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67544" y="1196752"/>
            <a:ext cx="7772400" cy="1512168"/>
          </a:xfrm>
        </p:spPr>
        <p:txBody>
          <a:bodyPr>
            <a:normAutofit/>
          </a:bodyPr>
          <a:lstStyle/>
          <a:p>
            <a:pPr lvl="0" algn="ctr"/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проекта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выявление негативного влияния игнорирования буквы Ё.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24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748464" cy="1123568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Гипотеза исследования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3600400"/>
          </a:xfrm>
        </p:spPr>
        <p:txBody>
          <a:bodyPr numCol="1"/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16387" name="Picture 3" descr="H:\картинки про Ё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81552">
            <a:off x="788656" y="1781992"/>
            <a:ext cx="4126542" cy="3216753"/>
          </a:xfrm>
          <a:prstGeom prst="rect">
            <a:avLst/>
          </a:prstGeom>
          <a:noFill/>
        </p:spPr>
      </p:pic>
      <p:sp>
        <p:nvSpPr>
          <p:cNvPr id="8" name="Выгнутая вверх стрелка 7"/>
          <p:cNvSpPr/>
          <p:nvPr/>
        </p:nvSpPr>
        <p:spPr>
          <a:xfrm rot="291446">
            <a:off x="4981747" y="1545800"/>
            <a:ext cx="3197490" cy="1309658"/>
          </a:xfrm>
          <a:prstGeom prst="curved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6390" name="Picture 6" descr="H:\картинки про Ё\images (1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356992"/>
            <a:ext cx="2647120" cy="24981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Nikolai_Michailowitsch_Karamz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615971">
            <a:off x="6311900" y="2773363"/>
            <a:ext cx="1704975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91288" cy="9937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Немного истории…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О букве Ё(!)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11188" y="1528763"/>
            <a:ext cx="5329237" cy="4262437"/>
          </a:xfrm>
        </p:spPr>
      </p:pic>
      <p:pic>
        <p:nvPicPr>
          <p:cNvPr id="15365" name="Picture 2" descr="150px-Dashkov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75475">
            <a:off x="6840538" y="633413"/>
            <a:ext cx="1684337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2" descr="H:\картинки про Ё\загруженное (6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588" y="4581525"/>
            <a:ext cx="1884362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76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Положение Ё в современной орфографии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7" name="Picture 5" descr="H:\картинки про Ё\конспекты_5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3888432" cy="2916324"/>
          </a:xfrm>
          <a:prstGeom prst="rect">
            <a:avLst/>
          </a:prstGeom>
          <a:noFill/>
        </p:spPr>
      </p:pic>
      <p:pic>
        <p:nvPicPr>
          <p:cNvPr id="3078" name="Picture 6" descr="H:\картинки про Ё\конспекты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628800"/>
            <a:ext cx="3923928" cy="2942946"/>
          </a:xfrm>
          <a:prstGeom prst="rect">
            <a:avLst/>
          </a:prstGeom>
          <a:noFill/>
        </p:spPr>
      </p:pic>
      <p:pic>
        <p:nvPicPr>
          <p:cNvPr id="3079" name="Picture 7" descr="H:\картинки про Ё\1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581128"/>
            <a:ext cx="2466975" cy="1809750"/>
          </a:xfrm>
          <a:prstGeom prst="rect">
            <a:avLst/>
          </a:prstGeom>
          <a:noFill/>
        </p:spPr>
      </p:pic>
      <p:pic>
        <p:nvPicPr>
          <p:cNvPr id="6145" name="Picture 1" descr="H:\картинки про Ё\yomaker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4725144"/>
            <a:ext cx="1117848" cy="11178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83880" cy="93610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Последствия необязательного употребления буквы Ё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:\картинки про Ё\images (1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35099">
            <a:off x="668219" y="2315528"/>
            <a:ext cx="4392488" cy="2514218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700808"/>
            <a:ext cx="3779465" cy="264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 descr="H:\картинки про Ё\загруженное (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933056"/>
            <a:ext cx="1800225" cy="2543175"/>
          </a:xfrm>
          <a:prstGeom prst="rect">
            <a:avLst/>
          </a:prstGeom>
          <a:noFill/>
        </p:spPr>
      </p:pic>
      <p:pic>
        <p:nvPicPr>
          <p:cNvPr id="2053" name="Picture 5" descr="H:\картинки про Ё\yomaker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312" y="4653136"/>
            <a:ext cx="1155576" cy="11555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229200"/>
            <a:ext cx="8183880" cy="7200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Город Королёв или Королев?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075" name="Picture 3" descr="H:\картинки про Ё\images (2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836712"/>
            <a:ext cx="1512168" cy="2016224"/>
          </a:xfrm>
          <a:prstGeom prst="rect">
            <a:avLst/>
          </a:prstGeom>
          <a:noFill/>
        </p:spPr>
      </p:pic>
      <p:pic>
        <p:nvPicPr>
          <p:cNvPr id="3076" name="Picture 4" descr="H:\картинки про Ё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836712"/>
            <a:ext cx="2323526" cy="2088232"/>
          </a:xfrm>
          <a:prstGeom prst="rect">
            <a:avLst/>
          </a:prstGeom>
          <a:noFill/>
        </p:spPr>
      </p:pic>
      <p:pic>
        <p:nvPicPr>
          <p:cNvPr id="3078" name="Picture 6" descr="H:\картинки про Ё\korolev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2780928"/>
            <a:ext cx="2281854" cy="2232248"/>
          </a:xfrm>
          <a:prstGeom prst="rect">
            <a:avLst/>
          </a:prstGeom>
          <a:noFill/>
        </p:spPr>
      </p:pic>
      <p:pic>
        <p:nvPicPr>
          <p:cNvPr id="3079" name="Picture 7" descr="H:\картинки про Ё\загруженное (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2780928"/>
            <a:ext cx="3440868" cy="2232248"/>
          </a:xfrm>
          <a:prstGeom prst="rect">
            <a:avLst/>
          </a:prstGeom>
          <a:noFill/>
        </p:spPr>
      </p:pic>
      <p:pic>
        <p:nvPicPr>
          <p:cNvPr id="3081" name="Picture 9" descr="H:\картинки про Ё\yomaker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328" y="548680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700</TotalTime>
  <Words>227</Words>
  <Application>Microsoft Office PowerPoint</Application>
  <PresentationFormat>Экран (4:3)</PresentationFormat>
  <Paragraphs>58</Paragraphs>
  <Slides>22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Тема Office</vt:lpstr>
      <vt:lpstr>Аспект</vt:lpstr>
      <vt:lpstr>1_Тема Office</vt:lpstr>
      <vt:lpstr>Слайд 1</vt:lpstr>
      <vt:lpstr>Слайд 2</vt:lpstr>
      <vt:lpstr>Загадка буквы Ё</vt:lpstr>
      <vt:lpstr>Цель проекта - выявление негативного влияния игнорирования буквы Ё. </vt:lpstr>
      <vt:lpstr>                    Гипотеза исследования </vt:lpstr>
      <vt:lpstr>Немного истории…</vt:lpstr>
      <vt:lpstr>Положение Ё в современной орфографии</vt:lpstr>
      <vt:lpstr>Последствия необязательного употребления буквы Ё</vt:lpstr>
      <vt:lpstr>Город Королёв или Королев?</vt:lpstr>
      <vt:lpstr>Интересные факты…</vt:lpstr>
      <vt:lpstr>Употребление буквы Ё</vt:lpstr>
      <vt:lpstr>Анализ словаря С.И.Ожегова </vt:lpstr>
      <vt:lpstr>Следственный эксперимент…</vt:lpstr>
      <vt:lpstr>Слайд 14</vt:lpstr>
      <vt:lpstr>Нужна ли буква Ё в русском языке?   </vt:lpstr>
      <vt:lpstr>Сталкивались ли с трудностями при отсутствии Ё в написании? </vt:lpstr>
      <vt:lpstr>Как  часто  вы  ставите  точки  вверху   при написании буквы   Ё?</vt:lpstr>
      <vt:lpstr>  Как  часто  при  наборе  текста  на  ПК  вы  используете  букву   Ё? </vt:lpstr>
      <vt:lpstr>Из 312 учащихся школы букву Ё содержат:</vt:lpstr>
      <vt:lpstr>Е  или  Ё?</vt:lpstr>
      <vt:lpstr>Слайд 21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Загадка буквы Ё</dc:title>
  <dc:creator>1</dc:creator>
  <cp:lastModifiedBy>1</cp:lastModifiedBy>
  <cp:revision>83</cp:revision>
  <dcterms:created xsi:type="dcterms:W3CDTF">2013-01-29T12:08:35Z</dcterms:created>
  <dcterms:modified xsi:type="dcterms:W3CDTF">2013-04-07T07:21:56Z</dcterms:modified>
</cp:coreProperties>
</file>