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"/>
  </p:handoutMasterIdLst>
  <p:sldIdLst>
    <p:sldId id="256" r:id="rId2"/>
    <p:sldId id="268" r:id="rId3"/>
    <p:sldId id="269" r:id="rId4"/>
    <p:sldId id="270" r:id="rId5"/>
    <p:sldId id="276" r:id="rId6"/>
    <p:sldId id="275" r:id="rId7"/>
    <p:sldId id="274" r:id="rId8"/>
    <p:sldId id="273" r:id="rId9"/>
    <p:sldId id="272" r:id="rId10"/>
    <p:sldId id="271" r:id="rId11"/>
    <p:sldId id="27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2" d="100"/>
          <a:sy n="62" d="100"/>
        </p:scale>
        <p:origin x="-2664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A65454-AAB3-46AB-90BF-0A9BC0C295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337C55-9DCC-4BA4-938F-270CBFA3AA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444482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909FE-89EC-466C-984B-0E89FD93E5EB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87F0-FFE1-405F-B3D2-4BD7402FF7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65967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909FE-89EC-466C-984B-0E89FD93E5EB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87F0-FFE1-405F-B3D2-4BD7402FF7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63329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909FE-89EC-466C-984B-0E89FD93E5EB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87F0-FFE1-405F-B3D2-4BD7402FF7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24472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909FE-89EC-466C-984B-0E89FD93E5EB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87F0-FFE1-405F-B3D2-4BD7402FF7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91960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909FE-89EC-466C-984B-0E89FD93E5EB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87F0-FFE1-405F-B3D2-4BD7402FF7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52022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909FE-89EC-466C-984B-0E89FD93E5EB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87F0-FFE1-405F-B3D2-4BD7402FF7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28474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909FE-89EC-466C-984B-0E89FD93E5EB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87F0-FFE1-405F-B3D2-4BD7402FF7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56982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909FE-89EC-466C-984B-0E89FD93E5EB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87F0-FFE1-405F-B3D2-4BD7402FF7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02936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909FE-89EC-466C-984B-0E89FD93E5EB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87F0-FFE1-405F-B3D2-4BD7402FF7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71367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909FE-89EC-466C-984B-0E89FD93E5EB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87F0-FFE1-405F-B3D2-4BD7402FF7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16380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909FE-89EC-466C-984B-0E89FD93E5EB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87F0-FFE1-405F-B3D2-4BD7402FF7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50160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0909FE-89EC-466C-984B-0E89FD93E5EB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4087F0-FFE1-405F-B3D2-4BD7402FF7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6342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gif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5772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1457" y="2275656"/>
            <a:ext cx="7772400" cy="230668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Правила проведения артикуляционной гимнастики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(консультация для родителей)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http://img1.liveinternet.ru/images/attach/c/2/69/415/69415810_03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573016"/>
            <a:ext cx="2729770" cy="31383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6188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Картинка 87 из 14498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543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://img1.liveinternet.ru/images/attach/c/2/64/200/64200991_1284869655_08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10" y="3500232"/>
            <a:ext cx="2016224" cy="338725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Лента лицом вниз 4"/>
          <p:cNvSpPr/>
          <p:nvPr/>
        </p:nvSpPr>
        <p:spPr>
          <a:xfrm>
            <a:off x="3184846" y="620688"/>
            <a:ext cx="5832648" cy="612648"/>
          </a:xfrm>
          <a:prstGeom prst="ribbon">
            <a:avLst>
              <a:gd name="adj1" fmla="val 16667"/>
              <a:gd name="adj2" fmla="val 72033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Упражнение «Дятел»</a:t>
            </a:r>
            <a:endParaRPr lang="ru-RU" sz="2800" b="1" dirty="0"/>
          </a:p>
        </p:txBody>
      </p:sp>
      <p:sp>
        <p:nvSpPr>
          <p:cNvPr id="6" name="Выноска-облако 5"/>
          <p:cNvSpPr/>
          <p:nvPr/>
        </p:nvSpPr>
        <p:spPr>
          <a:xfrm>
            <a:off x="1475656" y="1412777"/>
            <a:ext cx="6912767" cy="2952326"/>
          </a:xfrm>
          <a:prstGeom prst="cloudCallout">
            <a:avLst>
              <a:gd name="adj1" fmla="val -44930"/>
              <a:gd name="adj2" fmla="val 7460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Рот широко раскрыт. Язык с силой ударяет в бугорки, находящиеся за верх ними зубами; ребенок при этом </a:t>
            </a:r>
            <a:r>
              <a:rPr lang="ru-RU" sz="2400" dirty="0" err="1" smtClean="0">
                <a:solidFill>
                  <a:srgbClr val="7030A0"/>
                </a:solidFill>
                <a:latin typeface="Monotype Corsiva" pitchFamily="66" charset="0"/>
              </a:rPr>
              <a:t>произно¬сит</a:t>
            </a:r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 звук [д], подражая стуку дятла: д-д-д д-д. Упражнение проводится в течение 15—20 с.</a:t>
            </a:r>
            <a:endParaRPr lang="ru-RU" sz="24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7" name="Рисунок 6" descr="http://img.labirint.ru/images/comments_pic/0919/014labgi0l1241807601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516216" y="4221088"/>
            <a:ext cx="2501278" cy="2472315"/>
          </a:xfrm>
          <a:prstGeom prst="rect">
            <a:avLst/>
          </a:prstGeom>
          <a:noFill/>
          <a:ln w="50800" cmpd="sng">
            <a:solidFill>
              <a:srgbClr val="FF0000"/>
            </a:solidFill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100849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Картинка 110 из 14498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640" y="-46871"/>
            <a:ext cx="9170640" cy="69048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img1.liveinternet.ru/images/attach/c/1/63/512/63512198_1283411400_07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8742" y="-46871"/>
            <a:ext cx="1590675" cy="19002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img1.liveinternet.ru/images/attach/c/1/63/512/63512202_1283411493_10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0" y="4705745"/>
            <a:ext cx="1338368" cy="213285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клипарт ГИФ бабочки"/>
          <p:cNvPicPr>
            <a:picLocks noChangeAspect="1" noChangeArrowheads="1" noCrop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100327"/>
            <a:ext cx="4052356" cy="16209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75409" y="1700808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  <a:latin typeface="Monotype Corsiva" pitchFamily="66" charset="0"/>
              </a:rPr>
              <a:t>Подготовила: </a:t>
            </a:r>
          </a:p>
          <a:p>
            <a:r>
              <a:rPr lang="ru-RU" sz="4000" b="1" smtClean="0">
                <a:solidFill>
                  <a:srgbClr val="FFFF00"/>
                </a:solidFill>
                <a:latin typeface="Monotype Corsiva" pitchFamily="66" charset="0"/>
              </a:rPr>
              <a:t>учитель-логопед</a:t>
            </a:r>
            <a:endParaRPr lang="ru-RU" sz="4000" b="1" dirty="0" smtClean="0">
              <a:solidFill>
                <a:srgbClr val="FFFF00"/>
              </a:solidFill>
              <a:latin typeface="Monotype Corsiva" pitchFamily="66" charset="0"/>
            </a:endParaRPr>
          </a:p>
          <a:p>
            <a:r>
              <a:rPr lang="ru-RU" sz="4000" b="1" dirty="0" err="1" smtClean="0">
                <a:solidFill>
                  <a:srgbClr val="FFFF00"/>
                </a:solidFill>
                <a:latin typeface="Monotype Corsiva" pitchFamily="66" charset="0"/>
              </a:rPr>
              <a:t>Ботвиньева</a:t>
            </a:r>
            <a:r>
              <a:rPr lang="ru-RU" sz="4000" b="1" dirty="0" smtClean="0">
                <a:solidFill>
                  <a:srgbClr val="FFFF00"/>
                </a:solidFill>
                <a:latin typeface="Monotype Corsiva" pitchFamily="66" charset="0"/>
              </a:rPr>
              <a:t> Т.А.</a:t>
            </a:r>
            <a:endParaRPr lang="ru-RU" sz="4000" b="1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9297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Картинка 87 из 14498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543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img1.liveinternet.ru/images/attach/c/2/64/201/64201007_1284869764_16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7084" y="4221088"/>
            <a:ext cx="2008345" cy="26644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1074509"/>
            <a:ext cx="6972235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4500" algn="just"/>
            <a:r>
              <a:rPr lang="ru-RU" sz="2000" dirty="0" smtClean="0">
                <a:solidFill>
                  <a:srgbClr val="FFFF00"/>
                </a:solidFill>
                <a:latin typeface="Arial Black" pitchFamily="34" charset="0"/>
                <a:ea typeface="Arial Unicode MS" pitchFamily="34" charset="-128"/>
                <a:cs typeface="Times New Roman" pitchFamily="18" charset="0"/>
              </a:rPr>
              <a:t>Гимнастика для рук, ног – дело нам привычное и знакомое. Понятно ведь, для чего мы тренируем мышцы: чтобы они стали ловкими, сильными, подвижными. А вот зачем язык тренировать(?), ведь он и так «без костей».</a:t>
            </a:r>
          </a:p>
          <a:p>
            <a:pPr indent="444500" algn="just"/>
            <a:r>
              <a:rPr lang="ru-RU" sz="2000" dirty="0" smtClean="0">
                <a:solidFill>
                  <a:srgbClr val="FFFF00"/>
                </a:solidFill>
                <a:latin typeface="Arial Black" pitchFamily="34" charset="0"/>
                <a:ea typeface="Arial Unicode MS" pitchFamily="34" charset="-128"/>
                <a:cs typeface="Times New Roman" pitchFamily="18" charset="0"/>
              </a:rPr>
              <a:t> Оказывается язык – главная мышца органов речи. И для него, как и для всякой мышцы, гимнастика просто необходима. Ведь язык должен быть хорошо развит, чтобы выполнять тонкие целенаправленные движения,  именуемые звукопроизношением.</a:t>
            </a:r>
          </a:p>
          <a:p>
            <a:pPr indent="444500" algn="just"/>
            <a:r>
              <a:rPr lang="ru-RU" sz="2000" dirty="0" smtClean="0">
                <a:solidFill>
                  <a:srgbClr val="FFFF00"/>
                </a:solidFill>
                <a:latin typeface="Arial Black" pitchFamily="34" charset="0"/>
                <a:ea typeface="Arial Unicode MS" pitchFamily="34" charset="-128"/>
                <a:cs typeface="Times New Roman" pitchFamily="18" charset="0"/>
              </a:rPr>
              <a:t> При помощи артикуляционной гимнастики преодолеваются сложившиеся нарушения звукопроизношения. </a:t>
            </a:r>
            <a:endParaRPr lang="ru-RU" sz="2000" dirty="0">
              <a:solidFill>
                <a:srgbClr val="FFFF00"/>
              </a:solidFill>
              <a:latin typeface="Arial Black" pitchFamily="34" charset="0"/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2682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Картинка 87 из 14498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543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img1.liveinternet.ru/images/attach/c/2/64/200/64200999_1284869711_12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93" y="3789040"/>
            <a:ext cx="2153816" cy="29345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979712" y="692696"/>
            <a:ext cx="669674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4500" algn="just"/>
            <a:r>
              <a:rPr lang="ru-RU" sz="2000" dirty="0" smtClean="0">
                <a:solidFill>
                  <a:srgbClr val="FFFF00"/>
                </a:solidFill>
                <a:latin typeface="Arial Black" pitchFamily="34" charset="0"/>
              </a:rPr>
              <a:t>Поначалу артикуляционную гимнастику необходимо выполнять перед зеркалом. Ребенок должен видеть, что делает язык: где находится (за верхними зубами или за нижними). При этом движения языка доводятся до автоматизма постоянными упражнениями. Занимайтесь с ребенком ежедневно по 5-7 минут.</a:t>
            </a:r>
          </a:p>
          <a:p>
            <a:pPr indent="444500" algn="just"/>
            <a:endParaRPr lang="ru-RU" sz="2000" dirty="0" smtClean="0">
              <a:solidFill>
                <a:srgbClr val="FFFF00"/>
              </a:solidFill>
              <a:latin typeface="Arial Black" pitchFamily="34" charset="0"/>
            </a:endParaRPr>
          </a:p>
          <a:p>
            <a:pPr indent="444500" algn="just"/>
            <a:r>
              <a:rPr lang="ru-RU" sz="2000" dirty="0" smtClean="0">
                <a:solidFill>
                  <a:srgbClr val="FFFF00"/>
                </a:solidFill>
                <a:latin typeface="Arial Black" pitchFamily="34" charset="0"/>
              </a:rPr>
              <a:t>Проведение артикуляционной гимнастики в форме сказки и использование стихов поможет превратить упражнения в увлекательную игру.</a:t>
            </a:r>
          </a:p>
          <a:p>
            <a:pPr indent="444500" algn="just"/>
            <a:r>
              <a:rPr lang="ru-RU" sz="2000" dirty="0" smtClean="0">
                <a:solidFill>
                  <a:srgbClr val="FFFF00"/>
                </a:solidFill>
                <a:latin typeface="Arial Black" pitchFamily="34" charset="0"/>
              </a:rPr>
              <a:t>Будьте терпеливы, ласковы и спокойны, и у Вас все получится.</a:t>
            </a:r>
          </a:p>
          <a:p>
            <a:pPr indent="444500" algn="just"/>
            <a:endParaRPr lang="ru-RU" sz="2000" dirty="0">
              <a:solidFill>
                <a:srgbClr val="FFFF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5909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Картинка 87 из 14498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543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img1.liveinternet.ru/images/attach/c/2/64/201/64201011_1284869788_18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4165315"/>
            <a:ext cx="1628273" cy="245326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Лента лицом вниз 5"/>
          <p:cNvSpPr/>
          <p:nvPr/>
        </p:nvSpPr>
        <p:spPr>
          <a:xfrm>
            <a:off x="3184846" y="620688"/>
            <a:ext cx="5832648" cy="612648"/>
          </a:xfrm>
          <a:prstGeom prst="ribbon">
            <a:avLst>
              <a:gd name="adj1" fmla="val 16667"/>
              <a:gd name="adj2" fmla="val 72033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Упражнение «Улыбка»</a:t>
            </a:r>
            <a:endParaRPr lang="ru-RU" sz="2800" b="1" dirty="0"/>
          </a:p>
        </p:txBody>
      </p:sp>
      <p:sp>
        <p:nvSpPr>
          <p:cNvPr id="7" name="Выноска-облако 6"/>
          <p:cNvSpPr/>
          <p:nvPr/>
        </p:nvSpPr>
        <p:spPr>
          <a:xfrm>
            <a:off x="1475656" y="1587961"/>
            <a:ext cx="6912767" cy="2777141"/>
          </a:xfrm>
          <a:prstGeom prst="cloudCallout">
            <a:avLst>
              <a:gd name="adj1" fmla="val 40871"/>
              <a:gd name="adj2" fmla="val 6259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  <a:t>Губы растянуты в виде улыбки, обнажая сомкнутые зубы. Удерживать губы в таком положении следует 10—15 с.</a:t>
            </a:r>
            <a:endParaRPr lang="ru-RU" sz="28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11" name="Рисунок 10" descr="http://img.labirint.ru/images/comments_pic/0919/01labgi0l1241807600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1520" y="4365102"/>
            <a:ext cx="2736304" cy="2387836"/>
          </a:xfrm>
          <a:prstGeom prst="rect">
            <a:avLst/>
          </a:prstGeom>
          <a:noFill/>
          <a:ln w="50800" cmpd="sng">
            <a:solidFill>
              <a:srgbClr val="FF0000"/>
            </a:solidFill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2358702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Картинка 87 из 14498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991" y="0"/>
            <a:ext cx="9155430" cy="68952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mg1.liveinternet.ru/images/attach/c/2/64/201/64201027_1284869899_26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58" y="6977"/>
            <a:ext cx="1810172" cy="18427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Лента лицом вниз 6"/>
          <p:cNvSpPr/>
          <p:nvPr/>
        </p:nvSpPr>
        <p:spPr>
          <a:xfrm>
            <a:off x="3184846" y="620688"/>
            <a:ext cx="5832648" cy="612648"/>
          </a:xfrm>
          <a:prstGeom prst="ribbon">
            <a:avLst>
              <a:gd name="adj1" fmla="val 16667"/>
              <a:gd name="adj2" fmla="val 72033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Упражнение «Дудочка»</a:t>
            </a:r>
            <a:endParaRPr lang="ru-RU" sz="2800" b="1" dirty="0"/>
          </a:p>
        </p:txBody>
      </p:sp>
      <p:sp>
        <p:nvSpPr>
          <p:cNvPr id="8" name="Выноска-облако 7"/>
          <p:cNvSpPr/>
          <p:nvPr/>
        </p:nvSpPr>
        <p:spPr>
          <a:xfrm>
            <a:off x="1884430" y="1340769"/>
            <a:ext cx="6912767" cy="2592288"/>
          </a:xfrm>
          <a:prstGeom prst="cloudCallout">
            <a:avLst>
              <a:gd name="adj1" fmla="val -51187"/>
              <a:gd name="adj2" fmla="val -67775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  <a:t>Губы сомкнуты и вытянуты вперед в виде трубочки. Удерживать губы в таком положении следует 10—15 с.</a:t>
            </a:r>
            <a:endParaRPr lang="ru-RU" sz="28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9" name="Рисунок 8" descr="http://img.labirint.ru/images/comments_pic/0919/02labgi0l1241807600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02882" y="4077072"/>
            <a:ext cx="2756949" cy="2629644"/>
          </a:xfrm>
          <a:prstGeom prst="rect">
            <a:avLst/>
          </a:prstGeom>
          <a:noFill/>
          <a:ln w="50800" cmpd="sng">
            <a:solidFill>
              <a:srgbClr val="FF0000"/>
            </a:solidFill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303723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Картинка 87 из 14498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90"/>
            <a:ext cx="915543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img1.liveinternet.ru/images/attach/c/2/64/201/64201015_1284869822_20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" y="4165315"/>
            <a:ext cx="1475437" cy="26649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Лента лицом вниз 4"/>
          <p:cNvSpPr/>
          <p:nvPr/>
        </p:nvSpPr>
        <p:spPr>
          <a:xfrm>
            <a:off x="3184846" y="620688"/>
            <a:ext cx="5832648" cy="612648"/>
          </a:xfrm>
          <a:prstGeom prst="ribbon">
            <a:avLst>
              <a:gd name="adj1" fmla="val 16667"/>
              <a:gd name="adj2" fmla="val 72033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Упражнение «Часики»</a:t>
            </a:r>
            <a:endParaRPr lang="ru-RU" sz="2800" b="1" dirty="0"/>
          </a:p>
        </p:txBody>
      </p:sp>
      <p:sp>
        <p:nvSpPr>
          <p:cNvPr id="8" name="Выноска-облако 7"/>
          <p:cNvSpPr/>
          <p:nvPr/>
        </p:nvSpPr>
        <p:spPr>
          <a:xfrm>
            <a:off x="1187624" y="1340768"/>
            <a:ext cx="7560840" cy="2931978"/>
          </a:xfrm>
          <a:prstGeom prst="cloudCallout">
            <a:avLst>
              <a:gd name="adj1" fmla="val -42382"/>
              <a:gd name="adj2" fmla="val 7465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Рот приоткрыт. Узкий язык движется от одного уголка рта к другому, стараясь не касаться губ.</a:t>
            </a:r>
          </a:p>
          <a:p>
            <a:pPr algn="ctr"/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Упражнение  проводится   в  медленном темпе под счет педагога или </a:t>
            </a:r>
            <a:r>
              <a:rPr lang="ru-RU" sz="2000" dirty="0" err="1" smtClean="0">
                <a:solidFill>
                  <a:srgbClr val="7030A0"/>
                </a:solidFill>
                <a:latin typeface="Monotype Corsiva" pitchFamily="66" charset="0"/>
              </a:rPr>
              <a:t>сопровождает¬ся</a:t>
            </a: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 словами: тик-так, тик так, тик-так. Длительность выполнения упражнения -20 с.</a:t>
            </a:r>
          </a:p>
        </p:txBody>
      </p:sp>
      <p:pic>
        <p:nvPicPr>
          <p:cNvPr id="9" name="Рисунок 8" descr="http://img.labirint.ru/images/comments_pic/0919/05labgi0l1241807600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101170" y="4165315"/>
            <a:ext cx="2776849" cy="2462301"/>
          </a:xfrm>
          <a:prstGeom prst="rect">
            <a:avLst/>
          </a:prstGeom>
          <a:noFill/>
          <a:ln w="50800" cmpd="sng">
            <a:solidFill>
              <a:srgbClr val="FF0000"/>
            </a:solidFill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72431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Картинка 87 из 14498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9007" y="5212"/>
            <a:ext cx="915543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img1.liveinternet.ru/images/attach/c/2/64/200/64200983_1284869600_04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005064"/>
            <a:ext cx="1828081" cy="24680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Лента лицом вниз 4"/>
          <p:cNvSpPr/>
          <p:nvPr/>
        </p:nvSpPr>
        <p:spPr>
          <a:xfrm>
            <a:off x="3184846" y="620688"/>
            <a:ext cx="5832648" cy="612648"/>
          </a:xfrm>
          <a:prstGeom prst="ribbon">
            <a:avLst>
              <a:gd name="adj1" fmla="val 16667"/>
              <a:gd name="adj2" fmla="val 72033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Упражнение «Футбол»</a:t>
            </a:r>
            <a:endParaRPr lang="ru-RU" sz="2800" b="1" dirty="0"/>
          </a:p>
        </p:txBody>
      </p:sp>
      <p:sp>
        <p:nvSpPr>
          <p:cNvPr id="6" name="Выноска-облако 5"/>
          <p:cNvSpPr/>
          <p:nvPr/>
        </p:nvSpPr>
        <p:spPr>
          <a:xfrm>
            <a:off x="1475656" y="1340769"/>
            <a:ext cx="7128792" cy="2880320"/>
          </a:xfrm>
          <a:prstGeom prst="cloudCallout">
            <a:avLst>
              <a:gd name="adj1" fmla="val 34945"/>
              <a:gd name="adj2" fmla="val 6607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  <a:t>Рот закрыт. Кончик языка с напряжением упирается то в одну, то в другую щеку так, чтобы под щекой надувались мячики </a:t>
            </a:r>
            <a:endParaRPr lang="ru-RU" sz="28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7" name="Рисунок 6" descr="http://img.labirint.ru/images/comments_pic/0919/08labgi0l1241807600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1520" y="4221088"/>
            <a:ext cx="2520280" cy="2442195"/>
          </a:xfrm>
          <a:prstGeom prst="rect">
            <a:avLst/>
          </a:prstGeom>
          <a:noFill/>
          <a:ln w="50800" cmpd="sng">
            <a:solidFill>
              <a:srgbClr val="FF0000"/>
            </a:solidFill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57030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Картинка 87 из 14498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543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img1.liveinternet.ru/images/attach/c/2/64/200/64200995_1284869681_10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27679"/>
            <a:ext cx="1896145" cy="24713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Лента лицом вниз 4"/>
          <p:cNvSpPr/>
          <p:nvPr/>
        </p:nvSpPr>
        <p:spPr>
          <a:xfrm>
            <a:off x="3184846" y="620688"/>
            <a:ext cx="5832648" cy="612648"/>
          </a:xfrm>
          <a:prstGeom prst="ribbon">
            <a:avLst>
              <a:gd name="adj1" fmla="val 16667"/>
              <a:gd name="adj2" fmla="val 72033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Упражнение «Чашечка»</a:t>
            </a:r>
            <a:endParaRPr lang="ru-RU" sz="2800" b="1" dirty="0"/>
          </a:p>
        </p:txBody>
      </p:sp>
      <p:sp>
        <p:nvSpPr>
          <p:cNvPr id="6" name="Выноска-облако 5"/>
          <p:cNvSpPr/>
          <p:nvPr/>
        </p:nvSpPr>
        <p:spPr>
          <a:xfrm>
            <a:off x="539552" y="1233336"/>
            <a:ext cx="7704856" cy="3347791"/>
          </a:xfrm>
          <a:prstGeom prst="cloudCallout">
            <a:avLst>
              <a:gd name="adj1" fmla="val -34924"/>
              <a:gd name="adj2" fmla="val 5545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Рот широко раскрыт. Широкий кончик языка поднять вверх. Потянуть его верхним зубам, но не касаться их. Боковые края языка прикасаются к верхним коренным зубам. Удерживать язык в таком положении под счет до 10. Упражнение выполнить 3—4 раза.</a:t>
            </a:r>
            <a:endParaRPr lang="ru-RU" sz="24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7" name="Рисунок 6" descr="http://img.labirint.ru/images/comments_pic/0912/01labr6l71237715855.jpg"/>
          <p:cNvPicPr/>
          <p:nvPr/>
        </p:nvPicPr>
        <p:blipFill rotWithShape="1">
          <a:blip r:embed="rId4" cstate="screen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516216" y="4327678"/>
            <a:ext cx="2330182" cy="2280365"/>
          </a:xfrm>
          <a:prstGeom prst="rect">
            <a:avLst/>
          </a:prstGeom>
          <a:noFill/>
          <a:ln w="50800" cmpd="sng">
            <a:solidFill>
              <a:srgbClr val="FF0000"/>
            </a:solidFill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340138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Картинка 87 из 14498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30" y="0"/>
            <a:ext cx="915543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millledi.ucoz.ru/_pu/8/24053761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4321218"/>
            <a:ext cx="1471464" cy="21760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Лента лицом вниз 4"/>
          <p:cNvSpPr/>
          <p:nvPr/>
        </p:nvSpPr>
        <p:spPr>
          <a:xfrm>
            <a:off x="3184846" y="620688"/>
            <a:ext cx="5832648" cy="612648"/>
          </a:xfrm>
          <a:prstGeom prst="ribbon">
            <a:avLst>
              <a:gd name="adj1" fmla="val 16667"/>
              <a:gd name="adj2" fmla="val 72033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Упражнение «Парус»</a:t>
            </a:r>
            <a:endParaRPr lang="ru-RU" sz="2800" b="1" dirty="0"/>
          </a:p>
        </p:txBody>
      </p:sp>
      <p:sp>
        <p:nvSpPr>
          <p:cNvPr id="6" name="Выноска-облако 5"/>
          <p:cNvSpPr/>
          <p:nvPr/>
        </p:nvSpPr>
        <p:spPr>
          <a:xfrm>
            <a:off x="1403648" y="1340768"/>
            <a:ext cx="7344816" cy="3419799"/>
          </a:xfrm>
          <a:prstGeom prst="cloudCallout">
            <a:avLst>
              <a:gd name="adj1" fmla="val 37075"/>
              <a:gd name="adj2" fmla="val 4613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rgbClr val="7030A0"/>
                </a:solidFill>
                <a:latin typeface="Monotype Corsiva" pitchFamily="66" charset="0"/>
              </a:rPr>
              <a:t>Рот  широко  раскрыт.   Широкий  кончик языка поставить за верхние зубы на бугорки,  спинку языка немного прогнуть вперед.  Боковые края языка прижать к верхним   коренным   зубам.    Удерживать язык в таком положении под счет до 10. Упражнение повторить 2—3 раза.</a:t>
            </a:r>
            <a:endParaRPr lang="ru-RU" sz="22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7" name="Рисунок 6" descr="http://img.labirint.ru/images/comments_pic/0919/013labgi0l1241807601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9512" y="4342264"/>
            <a:ext cx="2448272" cy="2402038"/>
          </a:xfrm>
          <a:prstGeom prst="rect">
            <a:avLst/>
          </a:prstGeom>
          <a:noFill/>
          <a:ln w="50800" cmpd="sng">
            <a:solidFill>
              <a:srgbClr val="FF0000"/>
            </a:solidFill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46580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435</Words>
  <Application>Microsoft Office PowerPoint</Application>
  <PresentationFormat>Экран (4:3)</PresentationFormat>
  <Paragraphs>26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Правила проведения артикуляционной гимнастики (консультация для родителей)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проведения артикуляционной гимнастики (консультация для родителей)</dc:title>
  <dc:creator>Татьяна</dc:creator>
  <cp:lastModifiedBy>Татьяна</cp:lastModifiedBy>
  <cp:revision>15</cp:revision>
  <dcterms:created xsi:type="dcterms:W3CDTF">2011-11-21T12:08:57Z</dcterms:created>
  <dcterms:modified xsi:type="dcterms:W3CDTF">2013-04-11T15:11:17Z</dcterms:modified>
</cp:coreProperties>
</file>