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309" r:id="rId3"/>
    <p:sldId id="308" r:id="rId4"/>
    <p:sldId id="302" r:id="rId5"/>
    <p:sldId id="306" r:id="rId6"/>
    <p:sldId id="276" r:id="rId7"/>
    <p:sldId id="324" r:id="rId8"/>
    <p:sldId id="325" r:id="rId9"/>
    <p:sldId id="303" r:id="rId10"/>
    <p:sldId id="304" r:id="rId11"/>
    <p:sldId id="307" r:id="rId12"/>
    <p:sldId id="305" r:id="rId13"/>
    <p:sldId id="310" r:id="rId14"/>
    <p:sldId id="311" r:id="rId15"/>
    <p:sldId id="312" r:id="rId16"/>
    <p:sldId id="315" r:id="rId17"/>
    <p:sldId id="313" r:id="rId18"/>
    <p:sldId id="316" r:id="rId19"/>
    <p:sldId id="314" r:id="rId20"/>
    <p:sldId id="317" r:id="rId21"/>
    <p:sldId id="319" r:id="rId22"/>
    <p:sldId id="320" r:id="rId23"/>
    <p:sldId id="272" r:id="rId24"/>
    <p:sldId id="294" r:id="rId25"/>
    <p:sldId id="318" r:id="rId26"/>
    <p:sldId id="322" r:id="rId27"/>
    <p:sldId id="323" r:id="rId28"/>
    <p:sldId id="321" r:id="rId29"/>
    <p:sldId id="32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50F3514-CEB3-402B-ACBF-9705D8264628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96CC8C5-FC81-4BFF-A423-2D73861A5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B%D0%B5%D0%BA%D1%82%D1%80%D0%BE%D0%BB%D0%B8%D1%82" TargetMode="External"/><Relationship Id="rId2" Type="http://schemas.openxmlformats.org/officeDocument/2006/relationships/hyperlink" Target="http://ru.wikipedia.org/wiki/%D0%98%D0%BE%D0%BD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hyperlink" Target="http://ru.wikipedia.org/wiki/%D0%9E%D0%B1%D1%80%D0%B0%D1%82%D0%B8%D0%BC%D1%8B%D0%B5_%D1%80%D0%B5%D0%B0%D0%BA%D1%86%D0%B8%D0%B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1%82%D0%B0%D0%BD%D0%BE%D0%BB" TargetMode="External"/><Relationship Id="rId3" Type="http://schemas.openxmlformats.org/officeDocument/2006/relationships/hyperlink" Target="http://ru.wikipedia.org/wiki/%D0%A9%D1%91%D0%BB%D0%BE%D1%87%D0%B8" TargetMode="External"/><Relationship Id="rId7" Type="http://schemas.openxmlformats.org/officeDocument/2006/relationships/hyperlink" Target="http://ru.wikipedia.org/wiki/%D0%96%D0%B8%D1%80%D0%BD%D1%8B%D0%B5_%D0%BA%D0%B8%D1%81%D0%BB%D0%BE%D1%82%D1%8B" TargetMode="External"/><Relationship Id="rId12" Type="http://schemas.openxmlformats.org/officeDocument/2006/relationships/hyperlink" Target="http://ru.wikipedia.org/wiki/%D0%A3%D0%B4%D0%BE%D0%B1%D1%80%D0%B5%D0%BD%D0%B8%D0%B5" TargetMode="External"/><Relationship Id="rId2" Type="http://schemas.openxmlformats.org/officeDocument/2006/relationships/hyperlink" Target="http://ru.wikipedia.org/wiki/%D0%96%D0%B8%D1%80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0%BB%D0%B8%D1%86%D0%B5%D1%80%D0%B8%D0%BD" TargetMode="External"/><Relationship Id="rId11" Type="http://schemas.openxmlformats.org/officeDocument/2006/relationships/hyperlink" Target="http://ru.wikipedia.org/wiki/%D0%92%D0%BE%D1%81%D0%BA" TargetMode="External"/><Relationship Id="rId5" Type="http://schemas.openxmlformats.org/officeDocument/2006/relationships/hyperlink" Target="http://ru.wikipedia.org/wiki/%D0%9A%D0%B0%D1%82%D0%B0%D0%BB%D0%B8%D0%B7%D0%B0%D1%82%D0%BE%D1%80" TargetMode="External"/><Relationship Id="rId10" Type="http://schemas.openxmlformats.org/officeDocument/2006/relationships/hyperlink" Target="http://ru.wikipedia.org/wiki/%D0%94%D1%80%D0%BE%D0%B6%D0%B6%D0%B8" TargetMode="External"/><Relationship Id="rId4" Type="http://schemas.openxmlformats.org/officeDocument/2006/relationships/hyperlink" Target="http://ru.wikipedia.org/wiki/%D0%9C%D1%8B%D0%BB%D0%BE" TargetMode="External"/><Relationship Id="rId9" Type="http://schemas.openxmlformats.org/officeDocument/2006/relationships/hyperlink" Target="http://ru.wikipedia.org/wiki/%D0%93%D0%B8%D0%B4%D1%80%D0%BE%D0%BB%D0%B8%D0%B7_%D1%82%D0%BE%D1%80%D1%84%D0%B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0" i="1" dirty="0" smtClean="0"/>
              <a:t>ГИДРОЛИЗ</a:t>
            </a:r>
            <a:endParaRPr lang="ru-RU" sz="5400" b="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</a:rPr>
              <a:t>ГИДРОЛИЗ ОРГАНИЧЕСКИХ И НЕОРГАНИЧЕСКИХ ВЕЩЕСТВ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1908" y="5949280"/>
            <a:ext cx="4362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ХИМИИ:  МАКАРКИНА М.А.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661919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Гидролиз солей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разновидность реакций гидролиза, обусловленного протеканием реакций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ионного обмена в растворах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(водных) растворимых солей-электролитов. </a:t>
            </a:r>
            <a:endParaRPr lang="en-US" sz="2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Движущей силой процесса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является взаимодействие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Ион"/>
              </a:rPr>
              <a:t>ионов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 водой, приводящее к образованию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слабого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Электролит"/>
              </a:rPr>
              <a:t>электролита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ионном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молекулярном виде («</a:t>
            </a:r>
            <a:r>
              <a:rPr lang="ru-RU" sz="2400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связывание ионов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»).</a:t>
            </a:r>
            <a:endParaRPr lang="ru-RU" sz="2400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Различают обратимый и необратимый гидролиз солей.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5768" y="188640"/>
            <a:ext cx="6130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/>
              <a:t>Г И Д Р О Л И З      С О Л Е Й </a:t>
            </a:r>
            <a:endParaRPr lang="ru-RU" sz="3200" b="1" i="1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-407804"/>
            <a:ext cx="184731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3209783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Гидролиз соли слабой кислоты и сильного основания (гидролиз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аниону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3805154"/>
            <a:ext cx="901618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Гидролиз соли сильной кислоты и слабого основания (гидролиз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катиону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4489230"/>
            <a:ext cx="747339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Гидролиз соли слабой кислоты и слабого основания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необратимый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589240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Соль сильной кислоты и сильного основания </a:t>
            </a:r>
            <a:r>
              <a:rPr lang="ru-RU" sz="2400" b="1" dirty="0" smtClean="0">
                <a:solidFill>
                  <a:srgbClr val="FF0000"/>
                </a:solidFill>
              </a:rPr>
              <a:t>не подвергается </a:t>
            </a:r>
            <a:r>
              <a:rPr lang="ru-RU" sz="2400" dirty="0" smtClean="0"/>
              <a:t>гидролизу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1" grpId="0"/>
      <p:bldP spid="36872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абл инди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91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\mathsf{CO_3^{2-} + H_2O \rightarrow HCO_3^- + OH^-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3913478" cy="360040"/>
          </a:xfrm>
          <a:prstGeom prst="rect">
            <a:avLst/>
          </a:prstGeom>
          <a:noFill/>
        </p:spPr>
      </p:pic>
      <p:pic>
        <p:nvPicPr>
          <p:cNvPr id="35841" name="Рисунок 2" descr="\mathsf{Na_2CO_3 + H_2O \rightarrow NaHCO_3 + NaOH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007" y="1988840"/>
            <a:ext cx="5082917" cy="288032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282134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Гидролиз соли слабой кислоты и сильного основания (гидролиз по аниону):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5720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2436277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(раствор имеет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щелочную среду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реакция протекает </a:t>
            </a:r>
            <a:r>
              <a:rPr lang="ru-RU" sz="2800" b="1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Обратимые реакции"/>
              </a:rPr>
              <a:t>обратимо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гидролиз по второй ступени протекает в ничтожной степени)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47" name="Рисунок 3" descr="\mathsf{Cu^{2+} + H_2O \rightarrow CuOH^+ + H^+}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437112"/>
            <a:ext cx="4999413" cy="432048"/>
          </a:xfrm>
          <a:prstGeom prst="rect">
            <a:avLst/>
          </a:prstGeom>
          <a:noFill/>
        </p:spPr>
      </p:pic>
      <p:pic>
        <p:nvPicPr>
          <p:cNvPr id="35846" name="Рисунок 4" descr="\mathsf{CuCl_2 + H_2O \rightarrow CuOHCl + HCl}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5013176"/>
            <a:ext cx="6048672" cy="397017"/>
          </a:xfrm>
          <a:prstGeom prst="rect">
            <a:avLst/>
          </a:prstGeom>
          <a:noFill/>
        </p:spPr>
      </p:pic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3215009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Гидролиз соли сильной кислоты и слабого основания (гидролиз по катиону):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45720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5414447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(раствор имеет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кислую среду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реакция протекает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обратимо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гидролиз по второй ступени протекает в ничтожной степени)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Рисунок 5" descr="\mathsf{2Al^{3+} + 3S^{2-} +6H_2O \rightarrow 2Al(OH)_3\downarrow + 3H_2S\uparrow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5995449" cy="360040"/>
          </a:xfrm>
          <a:prstGeom prst="rect">
            <a:avLst/>
          </a:prstGeom>
          <a:noFill/>
        </p:spPr>
      </p:pic>
      <p:pic>
        <p:nvPicPr>
          <p:cNvPr id="59393" name="Рисунок 6" descr="\mathsf{Al_2S_3 +6H_2O \rightarrow 2Al(OH)_3\downarrow + 3H_2S\uparrow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00808"/>
            <a:ext cx="5434890" cy="36004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8208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Гидролиз соли слабой кислоты и слабого основания: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45720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45720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" y="2204864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(равновесие смещено в сторону продуктов,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гидролиз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протекает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практически полностью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так как оба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продукта реакции уходят из зоны реакции в виде осадка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 газа).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Соль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сильной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кислоты 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сильного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основания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</a:rPr>
              <a:t>подвергает-ся</a:t>
            </a: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 гидролизу, и раствор нейтрален.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47672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СХЕМА ГИДРОЛИЗА КАРБОНАТА НАТРИЯ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                          </a:t>
            </a:r>
            <a:r>
              <a:rPr lang="en-US" sz="2800" dirty="0" err="1" smtClean="0"/>
              <a:t>Na</a:t>
            </a:r>
            <a:r>
              <a:rPr lang="en-US" sz="2800" dirty="0" err="1" smtClean="0">
                <a:latin typeface="Calibri"/>
              </a:rPr>
              <a:t>₂</a:t>
            </a:r>
            <a:r>
              <a:rPr lang="en-US" sz="2800" dirty="0" err="1" smtClean="0"/>
              <a:t>CO</a:t>
            </a:r>
            <a:r>
              <a:rPr lang="en-US" sz="2800" dirty="0" smtClean="0">
                <a:latin typeface="Calibri"/>
              </a:rPr>
              <a:t>₃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                                   ↙          ↘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                   </a:t>
            </a:r>
            <a:r>
              <a:rPr lang="en-US" sz="2800" dirty="0" err="1" smtClean="0">
                <a:latin typeface="Calibri"/>
              </a:rPr>
              <a:t>NaOH</a:t>
            </a:r>
            <a:r>
              <a:rPr lang="en-US" sz="2800" dirty="0" smtClean="0">
                <a:latin typeface="Calibri"/>
              </a:rPr>
              <a:t>                         H₂CO₃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2780928"/>
            <a:ext cx="6633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сильное основание            слабая кислота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429000"/>
            <a:ext cx="6984776" cy="26776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/>
              </a:rPr>
              <a:t>                </a:t>
            </a:r>
            <a:r>
              <a:rPr lang="ru-RU" sz="2800" dirty="0" smtClean="0">
                <a:solidFill>
                  <a:srgbClr val="FF0000"/>
                </a:solidFill>
                <a:latin typeface="Calibri"/>
              </a:rPr>
              <a:t>[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OH</a:t>
            </a:r>
            <a:r>
              <a:rPr lang="ru-RU" sz="2800" dirty="0" smtClean="0">
                <a:solidFill>
                  <a:srgbClr val="FF0000"/>
                </a:solidFill>
                <a:latin typeface="Calibri"/>
              </a:rPr>
              <a:t>]⁻</a:t>
            </a:r>
            <a:r>
              <a:rPr lang="ru-RU" sz="2800" dirty="0" smtClean="0">
                <a:latin typeface="Calibri"/>
              </a:rPr>
              <a:t>              </a:t>
            </a:r>
            <a:r>
              <a:rPr lang="en-US" sz="2800" dirty="0" smtClean="0">
                <a:latin typeface="Calibri"/>
              </a:rPr>
              <a:t>      </a:t>
            </a:r>
            <a:r>
              <a:rPr lang="ru-RU" sz="2800" dirty="0" smtClean="0">
                <a:latin typeface="Calibri"/>
              </a:rPr>
              <a:t> &gt;             [</a:t>
            </a:r>
            <a:r>
              <a:rPr lang="en-US" sz="2800" dirty="0" smtClean="0">
                <a:latin typeface="Calibri"/>
              </a:rPr>
              <a:t>H</a:t>
            </a:r>
            <a:r>
              <a:rPr lang="ru-RU" sz="2800" dirty="0" smtClean="0">
                <a:latin typeface="Calibri"/>
              </a:rPr>
              <a:t>]⁺</a:t>
            </a:r>
            <a:endParaRPr lang="en-US" sz="2800" dirty="0" smtClean="0">
              <a:latin typeface="Calibri"/>
            </a:endParaRPr>
          </a:p>
          <a:p>
            <a:r>
              <a:rPr lang="ru-RU" sz="2800" dirty="0" smtClean="0">
                <a:latin typeface="Calibri"/>
              </a:rPr>
              <a:t>                </a:t>
            </a:r>
          </a:p>
          <a:p>
            <a:r>
              <a:rPr lang="ru-RU" sz="2800" dirty="0" smtClean="0">
                <a:latin typeface="Calibri"/>
              </a:rPr>
              <a:t>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Calibri"/>
              </a:rPr>
              <a:t>ЩЕЛОЧНАЯ СРЕДА</a:t>
            </a:r>
          </a:p>
          <a:p>
            <a:endParaRPr lang="ru-RU" sz="2800" b="1" i="1" dirty="0" smtClean="0">
              <a:solidFill>
                <a:schemeClr val="accent2"/>
              </a:solidFill>
              <a:latin typeface="Calibri"/>
            </a:endParaRPr>
          </a:p>
          <a:p>
            <a:r>
              <a:rPr lang="ru-RU" sz="2800" b="1" i="1" dirty="0" smtClean="0">
                <a:solidFill>
                  <a:schemeClr val="accent2"/>
                </a:solidFill>
                <a:latin typeface="Calibri"/>
              </a:rPr>
              <a:t>  СОЛЬ    КИСЛАЯ,     гидролиз   по  АНИОНУ </a:t>
            </a:r>
            <a:endParaRPr lang="en-US" sz="2800" dirty="0" smtClean="0">
              <a:latin typeface="Calibri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557" y="260648"/>
            <a:ext cx="90184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          </a:t>
            </a:r>
          </a:p>
          <a:p>
            <a:r>
              <a:rPr lang="en-US" sz="2400" dirty="0" smtClean="0"/>
              <a:t>               </a:t>
            </a:r>
            <a:r>
              <a:rPr lang="en-US" sz="2400" dirty="0" err="1" smtClean="0"/>
              <a:t>Na</a:t>
            </a:r>
            <a:r>
              <a:rPr lang="en-US" sz="2400" dirty="0" err="1" smtClean="0">
                <a:latin typeface="Calibri"/>
              </a:rPr>
              <a:t>₂</a:t>
            </a:r>
            <a:r>
              <a:rPr lang="en-US" sz="2800" dirty="0" err="1" smtClean="0">
                <a:latin typeface="Calibri"/>
              </a:rPr>
              <a:t>CO</a:t>
            </a:r>
            <a:r>
              <a:rPr lang="en-US" sz="2800" dirty="0" smtClean="0">
                <a:latin typeface="Calibri"/>
              </a:rPr>
              <a:t>₃   +   H₂O   ↔  </a:t>
            </a:r>
            <a:r>
              <a:rPr lang="en-US" sz="2800" dirty="0" err="1" smtClean="0">
                <a:latin typeface="Calibri"/>
              </a:rPr>
              <a:t>NaOH</a:t>
            </a:r>
            <a:r>
              <a:rPr lang="en-US" sz="2800" dirty="0" smtClean="0">
                <a:latin typeface="Calibri"/>
              </a:rPr>
              <a:t>   +  </a:t>
            </a:r>
            <a:r>
              <a:rPr lang="en-US" sz="2800" dirty="0" err="1" smtClean="0">
                <a:latin typeface="Calibri"/>
              </a:rPr>
              <a:t>NaHCO</a:t>
            </a:r>
            <a:r>
              <a:rPr lang="en-US" sz="2800" dirty="0" smtClean="0">
                <a:latin typeface="Calibri"/>
              </a:rPr>
              <a:t>₃</a:t>
            </a:r>
          </a:p>
          <a:p>
            <a:r>
              <a:rPr lang="ru-RU" sz="2400" dirty="0" smtClean="0">
                <a:latin typeface="Calibri"/>
              </a:rPr>
              <a:t>                </a:t>
            </a:r>
          </a:p>
          <a:p>
            <a:r>
              <a:rPr lang="ru-RU" sz="2800" dirty="0" smtClean="0">
                <a:latin typeface="Calibri"/>
              </a:rPr>
              <a:t>         </a:t>
            </a:r>
            <a:r>
              <a:rPr lang="en-US" sz="2800" u="sng" dirty="0" smtClean="0">
                <a:latin typeface="Calibri"/>
              </a:rPr>
              <a:t>2Na⁺  </a:t>
            </a:r>
            <a:r>
              <a:rPr lang="en-US" sz="2800" dirty="0" smtClean="0">
                <a:latin typeface="Calibri"/>
              </a:rPr>
              <a:t>+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CO₃⁻²  </a:t>
            </a:r>
            <a:r>
              <a:rPr lang="en-US" sz="2800" dirty="0" smtClean="0">
                <a:latin typeface="Calibri"/>
              </a:rPr>
              <a:t>+   </a:t>
            </a:r>
            <a:r>
              <a:rPr lang="en-US" sz="2800" u="sng" dirty="0" smtClean="0">
                <a:latin typeface="Calibri"/>
              </a:rPr>
              <a:t>H₂O</a:t>
            </a:r>
            <a:r>
              <a:rPr lang="en-US" sz="2800" dirty="0" smtClean="0">
                <a:latin typeface="Calibri"/>
              </a:rPr>
              <a:t> ↔  </a:t>
            </a:r>
            <a:r>
              <a:rPr lang="en-US" sz="2800" u="sng" dirty="0" smtClean="0">
                <a:latin typeface="Calibri"/>
              </a:rPr>
              <a:t>Na⁺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OH⁻ 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smtClean="0">
                <a:latin typeface="Calibri"/>
              </a:rPr>
              <a:t>Na⁺</a:t>
            </a:r>
            <a:r>
              <a:rPr lang="en-US" sz="2800" dirty="0" smtClean="0">
                <a:latin typeface="Calibri"/>
              </a:rPr>
              <a:t> +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HCO₃⁻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132856"/>
            <a:ext cx="544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₃⁻²   </a:t>
            </a:r>
            <a:r>
              <a:rPr lang="en-US" sz="2800" dirty="0" smtClean="0">
                <a:latin typeface="Calibri"/>
              </a:rPr>
              <a:t>+   H₂O   ↔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OH⁻   </a:t>
            </a:r>
            <a:r>
              <a:rPr lang="en-US" sz="2800" dirty="0" smtClean="0">
                <a:latin typeface="Calibri"/>
              </a:rPr>
              <a:t>+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HCO₃⁻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32656"/>
            <a:ext cx="3251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Первая ступень гидролиза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2852936"/>
            <a:ext cx="333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Вторая ступень гидролиза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573016"/>
            <a:ext cx="860444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NaHCO</a:t>
            </a:r>
            <a:r>
              <a:rPr lang="en-US" sz="2400" dirty="0" smtClean="0">
                <a:latin typeface="Calibri"/>
              </a:rPr>
              <a:t>₃</a:t>
            </a:r>
            <a:r>
              <a:rPr lang="en-US" sz="2800" dirty="0" smtClean="0">
                <a:latin typeface="Calibri"/>
              </a:rPr>
              <a:t>   +   H₂O =   </a:t>
            </a:r>
            <a:r>
              <a:rPr lang="en-US" sz="2800" dirty="0" err="1" smtClean="0">
                <a:latin typeface="Calibri"/>
              </a:rPr>
              <a:t>NaOH</a:t>
            </a:r>
            <a:r>
              <a:rPr lang="en-US" sz="2800" dirty="0" smtClean="0">
                <a:latin typeface="Calibri"/>
              </a:rPr>
              <a:t>   +   H₂CO ₃</a:t>
            </a:r>
          </a:p>
          <a:p>
            <a:pPr algn="ctr"/>
            <a:r>
              <a:rPr lang="en-US" sz="2800" dirty="0" smtClean="0">
                <a:latin typeface="Calibri"/>
              </a:rPr>
              <a:t>                                                            ↙     ↘</a:t>
            </a:r>
          </a:p>
          <a:p>
            <a:pPr algn="ctr"/>
            <a:r>
              <a:rPr lang="en-US" sz="2800" dirty="0" smtClean="0">
                <a:latin typeface="Calibri"/>
              </a:rPr>
              <a:t>                                                      CO₂↑     H₂O</a:t>
            </a:r>
            <a:endParaRPr lang="ru-RU" sz="2800" dirty="0" smtClean="0">
              <a:latin typeface="Calibri"/>
            </a:endParaRPr>
          </a:p>
          <a:p>
            <a:pPr algn="ctr"/>
            <a:r>
              <a:rPr lang="en-US" sz="2800" u="sng" dirty="0" smtClean="0">
                <a:latin typeface="Calibri"/>
              </a:rPr>
              <a:t>Na⁺</a:t>
            </a:r>
            <a:r>
              <a:rPr lang="en-US" sz="2800" dirty="0" smtClean="0">
                <a:latin typeface="Calibri"/>
              </a:rPr>
              <a:t>  +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HCO₃⁻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smtClean="0">
                <a:latin typeface="Calibri"/>
              </a:rPr>
              <a:t>H₂O</a:t>
            </a:r>
            <a:r>
              <a:rPr lang="en-US" sz="2800" dirty="0" smtClean="0">
                <a:latin typeface="Calibri"/>
              </a:rPr>
              <a:t>  = </a:t>
            </a:r>
            <a:r>
              <a:rPr lang="en-US" sz="2800" u="sng" dirty="0" smtClean="0">
                <a:latin typeface="Calibri"/>
              </a:rPr>
              <a:t>Na⁺</a:t>
            </a:r>
            <a:r>
              <a:rPr lang="en-US" sz="2800" dirty="0" smtClean="0">
                <a:latin typeface="Calibri"/>
              </a:rPr>
              <a:t> + </a:t>
            </a:r>
            <a:r>
              <a:rPr lang="en-US" sz="2800" u="sng" dirty="0" smtClean="0">
                <a:solidFill>
                  <a:srgbClr val="FF0000"/>
                </a:solidFill>
                <a:latin typeface="Calibri"/>
              </a:rPr>
              <a:t>OH⁻  </a:t>
            </a:r>
            <a:r>
              <a:rPr lang="en-US" sz="2800" dirty="0" smtClean="0">
                <a:latin typeface="Calibri"/>
              </a:rPr>
              <a:t>+  CO₂↑ + H₂O</a:t>
            </a:r>
          </a:p>
          <a:p>
            <a:pPr algn="ctr"/>
            <a:endParaRPr lang="en-US" sz="2400" dirty="0" smtClean="0">
              <a:latin typeface="Calibri"/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           HCO₃⁻   </a:t>
            </a:r>
            <a:r>
              <a:rPr lang="en-US" sz="2800" dirty="0" smtClean="0">
                <a:latin typeface="Calibri"/>
              </a:rPr>
              <a:t>+   H₂O  =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OH⁻</a:t>
            </a:r>
            <a:r>
              <a:rPr lang="en-US" sz="2800" dirty="0" smtClean="0">
                <a:latin typeface="Calibri"/>
              </a:rPr>
              <a:t>   +  CO₂↑   +   H₂O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2697"/>
            <a:ext cx="73677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СХЕМА ГИДРОЛИЗА ХЛОРИДА МЕДИ ( </a:t>
            </a:r>
            <a:r>
              <a:rPr lang="en-US" sz="2800" dirty="0" smtClean="0"/>
              <a:t>II)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CuCl</a:t>
            </a:r>
            <a:r>
              <a:rPr lang="en-US" sz="2800" dirty="0" smtClean="0">
                <a:latin typeface="Calibri"/>
              </a:rPr>
              <a:t>₂</a:t>
            </a:r>
          </a:p>
          <a:p>
            <a:r>
              <a:rPr lang="en-US" sz="2800" dirty="0" smtClean="0">
                <a:latin typeface="Calibri"/>
              </a:rPr>
              <a:t>                           </a:t>
            </a:r>
            <a:r>
              <a:rPr lang="ru-RU" sz="2800" dirty="0" smtClean="0">
                <a:latin typeface="Calibri"/>
              </a:rPr>
              <a:t>       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↙   </a:t>
            </a:r>
            <a:r>
              <a:rPr lang="ru-RU" sz="2800" dirty="0" smtClean="0">
                <a:solidFill>
                  <a:srgbClr val="FF0000"/>
                </a:solidFill>
                <a:latin typeface="Calibri"/>
              </a:rPr>
              <a:t>   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   ↘</a:t>
            </a:r>
          </a:p>
          <a:p>
            <a:r>
              <a:rPr lang="en-US" sz="2800" dirty="0" smtClean="0">
                <a:latin typeface="Calibri"/>
              </a:rPr>
              <a:t>              </a:t>
            </a:r>
            <a:r>
              <a:rPr lang="ru-RU" sz="2800" dirty="0" smtClean="0">
                <a:latin typeface="Calibri"/>
              </a:rPr>
              <a:t>       </a:t>
            </a:r>
            <a:r>
              <a:rPr lang="en-US" sz="2800" dirty="0" smtClean="0">
                <a:latin typeface="Calibri"/>
              </a:rPr>
              <a:t>Cu(OH)₂↓   </a:t>
            </a:r>
            <a:r>
              <a:rPr lang="ru-RU" sz="2800" dirty="0" smtClean="0">
                <a:latin typeface="Calibri"/>
              </a:rPr>
              <a:t>           </a:t>
            </a:r>
            <a:r>
              <a:rPr lang="en-US" sz="2800" dirty="0" smtClean="0">
                <a:latin typeface="Calibri"/>
              </a:rPr>
              <a:t>   </a:t>
            </a:r>
            <a:r>
              <a:rPr lang="en-US" sz="2800" dirty="0" err="1" smtClean="0">
                <a:latin typeface="Calibri"/>
              </a:rPr>
              <a:t>HCl</a:t>
            </a:r>
            <a:endParaRPr lang="en-US" sz="2800" dirty="0" smtClean="0">
              <a:latin typeface="Calibri"/>
            </a:endParaRPr>
          </a:p>
          <a:p>
            <a:r>
              <a:rPr lang="ru-RU" sz="2800" dirty="0" smtClean="0">
                <a:latin typeface="Calibri"/>
              </a:rPr>
              <a:t>       слабое основание              сильная кислота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356992"/>
            <a:ext cx="7776864" cy="32316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/>
              </a:rPr>
              <a:t>          [</a:t>
            </a:r>
            <a:r>
              <a:rPr lang="en-US" sz="2800" dirty="0" smtClean="0">
                <a:latin typeface="Calibri"/>
              </a:rPr>
              <a:t>OH</a:t>
            </a:r>
            <a:r>
              <a:rPr lang="ru-RU" sz="2800" dirty="0" smtClean="0">
                <a:latin typeface="Calibri"/>
              </a:rPr>
              <a:t>]⁻</a:t>
            </a:r>
            <a:r>
              <a:rPr lang="en-US" sz="2800" dirty="0" smtClean="0">
                <a:latin typeface="Calibri"/>
              </a:rPr>
              <a:t>                       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&lt;           [ H ]⁺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alibri"/>
              </a:rPr>
              <a:t>                  </a:t>
            </a:r>
            <a:endParaRPr lang="ru-RU" sz="2800" dirty="0" smtClean="0">
              <a:latin typeface="Calibri"/>
            </a:endParaRPr>
          </a:p>
          <a:p>
            <a:endParaRPr lang="ru-RU" sz="2800" dirty="0" smtClean="0">
              <a:latin typeface="Calibri"/>
            </a:endParaRPr>
          </a:p>
          <a:p>
            <a:r>
              <a:rPr lang="ru-RU" sz="2800" dirty="0" smtClean="0">
                <a:latin typeface="Calibri"/>
              </a:rPr>
              <a:t>                           </a:t>
            </a:r>
            <a:r>
              <a:rPr lang="ru-RU" sz="3200" b="1" i="1" dirty="0" smtClean="0">
                <a:solidFill>
                  <a:srgbClr val="0070C0"/>
                </a:solidFill>
                <a:latin typeface="Calibri"/>
              </a:rPr>
              <a:t>КИСЛАЯ   СРЕДА</a:t>
            </a:r>
          </a:p>
          <a:p>
            <a:endParaRPr lang="ru-RU" sz="3200" b="1" i="1" dirty="0" smtClean="0">
              <a:solidFill>
                <a:schemeClr val="accent2"/>
              </a:solidFill>
              <a:latin typeface="Calibri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Calibri"/>
              </a:rPr>
              <a:t>СОЛЬ ОСНОВНАЯ,  </a:t>
            </a:r>
            <a:r>
              <a:rPr lang="ru-RU" sz="2800" b="1" dirty="0" smtClean="0">
                <a:solidFill>
                  <a:schemeClr val="accent2"/>
                </a:solidFill>
                <a:latin typeface="Calibri"/>
              </a:rPr>
              <a:t>гидролиз по  </a:t>
            </a:r>
            <a:r>
              <a:rPr lang="ru-RU" sz="3200" b="1" dirty="0" smtClean="0">
                <a:solidFill>
                  <a:schemeClr val="accent2"/>
                </a:solidFill>
                <a:latin typeface="Calibri"/>
              </a:rPr>
              <a:t>КАТИОНУ</a:t>
            </a:r>
            <a:endParaRPr lang="en-US" sz="2800" b="1" dirty="0" smtClean="0">
              <a:latin typeface="Calibri"/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80728"/>
            <a:ext cx="616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</a:t>
            </a:r>
            <a:r>
              <a:rPr lang="en-US" sz="2800" dirty="0" err="1" smtClean="0"/>
              <a:t>CuCl</a:t>
            </a:r>
            <a:r>
              <a:rPr lang="en-US" sz="2800" dirty="0" smtClean="0">
                <a:latin typeface="Calibri"/>
              </a:rPr>
              <a:t>₂   +   H₂O  ↔  (</a:t>
            </a:r>
            <a:r>
              <a:rPr lang="en-US" sz="2800" dirty="0" err="1" smtClean="0">
                <a:latin typeface="Calibri"/>
              </a:rPr>
              <a:t>CuOH</a:t>
            </a:r>
            <a:r>
              <a:rPr lang="en-US" sz="2800" dirty="0" smtClean="0">
                <a:latin typeface="Calibri"/>
              </a:rPr>
              <a:t>)</a:t>
            </a:r>
            <a:r>
              <a:rPr lang="en-US" sz="2800" dirty="0" err="1" smtClean="0">
                <a:latin typeface="Calibri"/>
              </a:rPr>
              <a:t>Cl</a:t>
            </a:r>
            <a:r>
              <a:rPr lang="en-US" sz="2800" dirty="0" smtClean="0">
                <a:latin typeface="Calibri"/>
              </a:rPr>
              <a:t>   +  </a:t>
            </a:r>
            <a:r>
              <a:rPr lang="en-US" sz="2800" dirty="0" err="1" smtClean="0">
                <a:latin typeface="Calibri"/>
              </a:rPr>
              <a:t>HCl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844824"/>
            <a:ext cx="78486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Cu</a:t>
            </a:r>
            <a:r>
              <a:rPr lang="en-US" sz="2400" dirty="0" smtClean="0">
                <a:solidFill>
                  <a:schemeClr val="accent2"/>
                </a:solidFill>
                <a:latin typeface="Calibri"/>
              </a:rPr>
              <a:t>⁺² 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smtClean="0">
                <a:latin typeface="Calibri"/>
              </a:rPr>
              <a:t>2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  </a:t>
            </a:r>
            <a:r>
              <a:rPr lang="en-US" sz="2800" dirty="0" smtClean="0">
                <a:latin typeface="Calibri"/>
              </a:rPr>
              <a:t>+  H₂O  ↔ 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(</a:t>
            </a:r>
            <a:r>
              <a:rPr lang="en-US" sz="2800" dirty="0" err="1" smtClean="0">
                <a:solidFill>
                  <a:schemeClr val="accent2"/>
                </a:solidFill>
                <a:latin typeface="Calibri"/>
              </a:rPr>
              <a:t>CuOH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)⁺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  </a:t>
            </a:r>
            <a:r>
              <a:rPr lang="en-US" sz="2800" dirty="0" smtClean="0">
                <a:latin typeface="Calibri"/>
              </a:rPr>
              <a:t>+  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H⁺</a:t>
            </a:r>
            <a:r>
              <a:rPr lang="en-US" sz="2800" dirty="0" smtClean="0">
                <a:latin typeface="Calibri"/>
              </a:rPr>
              <a:t>  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</a:t>
            </a:r>
          </a:p>
          <a:p>
            <a:endParaRPr lang="en-US" sz="2800" u="sng" dirty="0" smtClean="0">
              <a:latin typeface="Calibri"/>
            </a:endParaRPr>
          </a:p>
          <a:p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              Cu⁺²   </a:t>
            </a:r>
            <a:r>
              <a:rPr lang="en-US" sz="2800" dirty="0" smtClean="0">
                <a:latin typeface="Calibri"/>
              </a:rPr>
              <a:t>+  H₂O   ↔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(</a:t>
            </a:r>
            <a:r>
              <a:rPr lang="en-US" sz="2800" dirty="0" err="1" smtClean="0">
                <a:solidFill>
                  <a:schemeClr val="accent2"/>
                </a:solidFill>
                <a:latin typeface="Calibri"/>
              </a:rPr>
              <a:t>CuOH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)⁺  </a:t>
            </a:r>
            <a:r>
              <a:rPr lang="en-US" sz="2800" dirty="0" smtClean="0">
                <a:latin typeface="Calibri"/>
              </a:rPr>
              <a:t>+  H⁺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04664"/>
            <a:ext cx="3589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Первая ступень гидролиза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356992"/>
            <a:ext cx="7848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Вторая ступень гидролиза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   </a:t>
            </a:r>
            <a:r>
              <a:rPr lang="ru-RU" sz="2400" dirty="0" smtClean="0"/>
              <a:t>(С</a:t>
            </a:r>
            <a:r>
              <a:rPr lang="en-US" sz="2400" dirty="0" err="1" smtClean="0"/>
              <a:t>uOH</a:t>
            </a:r>
            <a:r>
              <a:rPr lang="en-US" sz="2400" dirty="0" smtClean="0"/>
              <a:t>)</a:t>
            </a:r>
            <a:r>
              <a:rPr lang="en-US" sz="2400" dirty="0" err="1" smtClean="0"/>
              <a:t>Cl</a:t>
            </a:r>
            <a:r>
              <a:rPr lang="en-US" sz="2400" dirty="0" smtClean="0"/>
              <a:t>    +  H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O </a:t>
            </a:r>
            <a:r>
              <a:rPr lang="en-US" sz="2400" dirty="0" smtClean="0">
                <a:latin typeface="Calibri"/>
              </a:rPr>
              <a:t>↔</a:t>
            </a:r>
            <a:r>
              <a:rPr lang="en-US" sz="2400" dirty="0" smtClean="0"/>
              <a:t>  </a:t>
            </a:r>
            <a:r>
              <a:rPr lang="en-US" sz="2800" dirty="0" smtClean="0">
                <a:latin typeface="Calibri"/>
              </a:rPr>
              <a:t>Cu(OH)₂↓  +  </a:t>
            </a:r>
            <a:r>
              <a:rPr lang="en-US" sz="2800" dirty="0" err="1" smtClean="0">
                <a:latin typeface="Calibri"/>
              </a:rPr>
              <a:t>HCl</a:t>
            </a:r>
            <a:r>
              <a:rPr lang="en-US" sz="2800" dirty="0" smtClean="0"/>
              <a:t>  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65313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</a:t>
            </a:r>
            <a:r>
              <a:rPr lang="en-US" sz="2400" dirty="0" smtClean="0">
                <a:solidFill>
                  <a:schemeClr val="accent2"/>
                </a:solidFill>
              </a:rPr>
              <a:t>(Cu OH)</a:t>
            </a:r>
            <a:r>
              <a:rPr lang="en-US" sz="2400" dirty="0" smtClean="0">
                <a:solidFill>
                  <a:schemeClr val="accent2"/>
                </a:solidFill>
                <a:latin typeface="Calibri"/>
              </a:rPr>
              <a:t>⁺  </a:t>
            </a:r>
            <a:r>
              <a:rPr lang="en-US" sz="2400" dirty="0" smtClean="0">
                <a:latin typeface="Calibri"/>
              </a:rPr>
              <a:t>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</a:t>
            </a:r>
            <a:r>
              <a:rPr lang="en-US" sz="2800" dirty="0" smtClean="0">
                <a:latin typeface="Calibri"/>
              </a:rPr>
              <a:t>  +  H₂O   ↔   Cu(OH)₂↓  +   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H⁺  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</a:t>
            </a:r>
            <a:r>
              <a:rPr lang="en-US" sz="2800" dirty="0" smtClean="0">
                <a:latin typeface="Calibri"/>
              </a:rPr>
              <a:t>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522920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(</a:t>
            </a:r>
            <a:r>
              <a:rPr lang="en-US" sz="2800" dirty="0" err="1" smtClean="0">
                <a:solidFill>
                  <a:schemeClr val="accent2"/>
                </a:solidFill>
              </a:rPr>
              <a:t>CuOH</a:t>
            </a:r>
            <a:r>
              <a:rPr lang="en-US" sz="2800" dirty="0" smtClean="0">
                <a:solidFill>
                  <a:schemeClr val="accent2"/>
                </a:solidFill>
              </a:rPr>
              <a:t>)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⁺   </a:t>
            </a:r>
            <a:r>
              <a:rPr lang="en-US" sz="2800" dirty="0" smtClean="0">
                <a:latin typeface="Calibri"/>
              </a:rPr>
              <a:t>+     H₂O    ↔  Cu(OH)₂↓   +  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H⁺ </a:t>
            </a:r>
            <a:endParaRPr lang="ru-RU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620688"/>
            <a:ext cx="85689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СХЕМА ГИДРОЛИЗА СУЛЬФИДА  АЛЮМИНИЯ</a:t>
            </a:r>
          </a:p>
          <a:p>
            <a:endParaRPr lang="ru-RU" sz="2800" dirty="0" smtClean="0"/>
          </a:p>
          <a:p>
            <a:r>
              <a:rPr lang="ru-RU" sz="2800" dirty="0" smtClean="0"/>
              <a:t>                               </a:t>
            </a:r>
            <a:r>
              <a:rPr lang="en-US" sz="2800" dirty="0" err="1" smtClean="0"/>
              <a:t>Al</a:t>
            </a:r>
            <a:r>
              <a:rPr lang="en-US" sz="2800" dirty="0" err="1" smtClean="0">
                <a:latin typeface="Calibri"/>
              </a:rPr>
              <a:t>₂</a:t>
            </a:r>
            <a:r>
              <a:rPr lang="en-US" sz="3200" dirty="0" err="1" smtClean="0">
                <a:latin typeface="Calibri"/>
              </a:rPr>
              <a:t>S</a:t>
            </a:r>
            <a:r>
              <a:rPr lang="en-US" sz="2800" dirty="0" smtClean="0">
                <a:latin typeface="Calibri"/>
              </a:rPr>
              <a:t>₃</a:t>
            </a:r>
          </a:p>
          <a:p>
            <a:r>
              <a:rPr lang="en-US" sz="2800" dirty="0" smtClean="0">
                <a:latin typeface="Calibri"/>
              </a:rPr>
              <a:t>                                    </a:t>
            </a:r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↙            ↘    </a:t>
            </a:r>
          </a:p>
          <a:p>
            <a:r>
              <a:rPr lang="en-US" sz="2800" dirty="0" smtClean="0">
                <a:solidFill>
                  <a:schemeClr val="accent2"/>
                </a:solidFill>
                <a:latin typeface="Calibri"/>
              </a:rPr>
              <a:t>                            </a:t>
            </a:r>
            <a:r>
              <a:rPr lang="en-US" sz="2800" dirty="0" smtClean="0">
                <a:latin typeface="Calibri"/>
              </a:rPr>
              <a:t>Al(OH)₃↓          H₂S↑</a:t>
            </a:r>
          </a:p>
          <a:p>
            <a:r>
              <a:rPr lang="en-US" sz="2800" dirty="0" smtClean="0">
                <a:latin typeface="Calibri"/>
              </a:rPr>
              <a:t>             </a:t>
            </a:r>
            <a:r>
              <a:rPr lang="ru-RU" sz="2800" dirty="0" smtClean="0">
                <a:latin typeface="Calibri"/>
              </a:rPr>
              <a:t>слабое основание     слабая кислота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717032"/>
            <a:ext cx="8280920" cy="206210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alibri"/>
              </a:rPr>
              <a:t>[</a:t>
            </a:r>
            <a:r>
              <a:rPr lang="en-US" sz="2800" dirty="0" smtClean="0"/>
              <a:t>OH</a:t>
            </a:r>
            <a:r>
              <a:rPr lang="ru-RU" sz="2800" dirty="0" smtClean="0">
                <a:latin typeface="Calibri"/>
              </a:rPr>
              <a:t>]⁻</a:t>
            </a:r>
            <a:r>
              <a:rPr lang="en-US" sz="2800" dirty="0" smtClean="0">
                <a:latin typeface="Calibri"/>
              </a:rPr>
              <a:t>          =     [H]⁺</a:t>
            </a:r>
            <a:endParaRPr lang="ru-RU" sz="2800" dirty="0" smtClean="0">
              <a:latin typeface="Calibri"/>
            </a:endParaRPr>
          </a:p>
          <a:p>
            <a:pPr algn="ctr"/>
            <a:endParaRPr lang="en-US" sz="2800" dirty="0" smtClean="0">
              <a:latin typeface="Calibri"/>
            </a:endParaRP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Calibri"/>
              </a:rPr>
              <a:t>НЕЙТРАЛЬНАЯ РЕАКЦИЯ СРЕДЫ</a:t>
            </a:r>
            <a:r>
              <a:rPr lang="en-US" sz="3200" b="1" i="1" dirty="0" smtClean="0">
                <a:solidFill>
                  <a:srgbClr val="0070C0"/>
                </a:solidFill>
                <a:latin typeface="Calibri"/>
              </a:rPr>
              <a:t>  </a:t>
            </a:r>
            <a:endParaRPr lang="ru-RU" sz="3200" b="1" i="1" dirty="0" smtClean="0">
              <a:solidFill>
                <a:srgbClr val="0070C0"/>
              </a:solidFill>
              <a:latin typeface="Calibri"/>
            </a:endParaRPr>
          </a:p>
          <a:p>
            <a:pPr algn="ctr"/>
            <a:r>
              <a:rPr lang="en-US" sz="3200" b="1" i="1" dirty="0" smtClean="0">
                <a:solidFill>
                  <a:schemeClr val="accent2"/>
                </a:solidFill>
                <a:latin typeface="Calibri"/>
              </a:rPr>
              <a:t> </a:t>
            </a:r>
            <a:r>
              <a:rPr lang="ru-RU" sz="3200" b="1" i="1" dirty="0" smtClean="0">
                <a:solidFill>
                  <a:schemeClr val="accent2"/>
                </a:solidFill>
                <a:latin typeface="Calibri"/>
              </a:rPr>
              <a:t>гидролиз </a:t>
            </a:r>
            <a:r>
              <a:rPr lang="ru-RU" sz="4000" b="1" i="1" dirty="0" smtClean="0">
                <a:solidFill>
                  <a:schemeClr val="accent2"/>
                </a:solidFill>
                <a:latin typeface="Calibri"/>
              </a:rPr>
              <a:t>необратимый</a:t>
            </a:r>
            <a:endParaRPr lang="ru-RU" sz="40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81759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Al</a:t>
            </a:r>
            <a:r>
              <a:rPr lang="en-US" sz="2800" dirty="0" err="1" smtClean="0">
                <a:latin typeface="Calibri"/>
              </a:rPr>
              <a:t>₂</a:t>
            </a:r>
            <a:r>
              <a:rPr lang="en-US" sz="2800" dirty="0" err="1" smtClean="0"/>
              <a:t>S</a:t>
            </a:r>
            <a:r>
              <a:rPr lang="en-US" sz="2800" dirty="0" smtClean="0">
                <a:latin typeface="Calibri"/>
              </a:rPr>
              <a:t>₃    </a:t>
            </a:r>
            <a:r>
              <a:rPr lang="en-US" sz="3200" dirty="0" smtClean="0">
                <a:latin typeface="Calibri"/>
              </a:rPr>
              <a:t>+    6 H₂O   </a:t>
            </a:r>
            <a:r>
              <a:rPr lang="en-US" sz="3600" b="1" i="1" u="sng" dirty="0" smtClean="0">
                <a:latin typeface="Calibri"/>
              </a:rPr>
              <a:t>=   2Al(OH)₃↓   +  3H₂S↑</a:t>
            </a:r>
            <a:endParaRPr lang="ru-RU" sz="3600" b="1" i="1" u="sng" dirty="0" smtClean="0">
              <a:latin typeface="Calibri"/>
            </a:endParaRPr>
          </a:p>
          <a:p>
            <a:endParaRPr lang="ru-RU" sz="3200" dirty="0" smtClean="0">
              <a:latin typeface="Calibri"/>
            </a:endParaRPr>
          </a:p>
          <a:p>
            <a:r>
              <a:rPr lang="en-US" sz="3200" dirty="0" smtClean="0">
                <a:latin typeface="Calibri"/>
              </a:rPr>
              <a:t> 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551723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       </a:t>
            </a:r>
            <a:r>
              <a:rPr lang="en-US" sz="2800" dirty="0" err="1" smtClean="0"/>
              <a:t>NaCl</a:t>
            </a:r>
            <a:r>
              <a:rPr lang="en-US" sz="2800" dirty="0" smtClean="0"/>
              <a:t>   +  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  =   </a:t>
            </a:r>
            <a:r>
              <a:rPr lang="en-US" sz="2800" dirty="0" err="1" smtClean="0"/>
              <a:t>NaOH</a:t>
            </a:r>
            <a:r>
              <a:rPr lang="en-US" sz="2800" dirty="0" smtClean="0"/>
              <a:t>   +   </a:t>
            </a:r>
            <a:r>
              <a:rPr lang="en-US" sz="2800" dirty="0" err="1" smtClean="0"/>
              <a:t>HCl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196752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ГИДРОЛИЗ  ХЛОРИДА  НАТРИЯ</a:t>
            </a:r>
          </a:p>
          <a:p>
            <a:pPr algn="ctr"/>
            <a:endParaRPr lang="ru-RU" sz="2800" dirty="0" smtClean="0"/>
          </a:p>
          <a:p>
            <a:pPr algn="ctr"/>
            <a:r>
              <a:rPr lang="en-US" sz="2800" dirty="0" err="1" smtClean="0"/>
              <a:t>NaCl</a:t>
            </a:r>
            <a:endParaRPr lang="en-US" sz="2800" dirty="0" smtClean="0"/>
          </a:p>
          <a:p>
            <a:pPr algn="ctr"/>
            <a:r>
              <a:rPr lang="en-US" sz="2800" dirty="0" smtClean="0">
                <a:latin typeface="Calibri"/>
              </a:rPr>
              <a:t>↙          ↘</a:t>
            </a:r>
          </a:p>
          <a:p>
            <a:pPr algn="ctr"/>
            <a:r>
              <a:rPr lang="en-US" sz="2800" dirty="0" err="1" smtClean="0">
                <a:latin typeface="Calibri"/>
              </a:rPr>
              <a:t>NaOH</a:t>
            </a:r>
            <a:r>
              <a:rPr lang="en-US" sz="2800" dirty="0" smtClean="0">
                <a:latin typeface="Calibri"/>
              </a:rPr>
              <a:t>            </a:t>
            </a:r>
            <a:r>
              <a:rPr lang="en-US" sz="2800" dirty="0" err="1" smtClean="0">
                <a:latin typeface="Calibri"/>
              </a:rPr>
              <a:t>HCl</a:t>
            </a:r>
            <a:endParaRPr lang="en-US" sz="2800" dirty="0" smtClean="0">
              <a:latin typeface="Calibri"/>
            </a:endParaRPr>
          </a:p>
          <a:p>
            <a:pPr algn="ctr"/>
            <a:r>
              <a:rPr lang="ru-RU" sz="2800" dirty="0" smtClean="0">
                <a:latin typeface="Calibri"/>
              </a:rPr>
              <a:t>сильное основание          сильная кислота</a:t>
            </a:r>
          </a:p>
          <a:p>
            <a:pPr algn="ctr"/>
            <a:r>
              <a:rPr lang="ru-RU" sz="2800" dirty="0" smtClean="0">
                <a:latin typeface="Calibri"/>
              </a:rPr>
              <a:t>[</a:t>
            </a:r>
            <a:r>
              <a:rPr lang="en-US" sz="2800" dirty="0" smtClean="0">
                <a:latin typeface="Calibri"/>
              </a:rPr>
              <a:t>OH</a:t>
            </a:r>
            <a:r>
              <a:rPr lang="ru-RU" sz="2800" dirty="0" smtClean="0">
                <a:latin typeface="Calibri"/>
              </a:rPr>
              <a:t>]⁻</a:t>
            </a:r>
            <a:r>
              <a:rPr lang="en-US" sz="2800" dirty="0" smtClean="0">
                <a:latin typeface="Calibri"/>
              </a:rPr>
              <a:t>  =  [ H ]⁺</a:t>
            </a:r>
          </a:p>
          <a:p>
            <a:pPr algn="ctr"/>
            <a:r>
              <a:rPr lang="ru-RU" sz="3200" b="1" i="1" dirty="0" smtClean="0">
                <a:solidFill>
                  <a:schemeClr val="accent2"/>
                </a:solidFill>
                <a:latin typeface="Calibri"/>
              </a:rPr>
              <a:t>НЕЙТРАЛЬНАЯ РЕАКЦИЯ СРЕДЫ</a:t>
            </a:r>
          </a:p>
          <a:p>
            <a:pPr algn="ctr"/>
            <a:endParaRPr lang="en-US" sz="3200" b="1" i="1" dirty="0" smtClean="0">
              <a:solidFill>
                <a:schemeClr val="accent2"/>
              </a:solidFill>
            </a:endParaRPr>
          </a:p>
          <a:p>
            <a:pPr algn="ctr"/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4797152"/>
            <a:ext cx="3842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</a:rPr>
              <a:t>гидролиз не идет</a:t>
            </a:r>
            <a:endParaRPr lang="ru-RU" sz="3200" b="1" i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6093296"/>
            <a:ext cx="7255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Na</a:t>
            </a:r>
            <a:r>
              <a:rPr lang="en-US" sz="2800" u="sng" dirty="0" smtClean="0">
                <a:latin typeface="Calibri"/>
              </a:rPr>
              <a:t>⁺  </a:t>
            </a:r>
            <a:r>
              <a:rPr lang="en-US" sz="2800" dirty="0" smtClean="0">
                <a:latin typeface="Calibri"/>
              </a:rPr>
              <a:t>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   </a:t>
            </a:r>
            <a:r>
              <a:rPr lang="en-US" sz="2800" dirty="0" smtClean="0">
                <a:latin typeface="Calibri"/>
              </a:rPr>
              <a:t>+   H₂O   =  </a:t>
            </a:r>
            <a:r>
              <a:rPr lang="en-US" sz="2800" u="sng" dirty="0" smtClean="0">
                <a:latin typeface="Calibri"/>
              </a:rPr>
              <a:t>Na⁺</a:t>
            </a:r>
            <a:r>
              <a:rPr lang="en-US" sz="2800" dirty="0" smtClean="0">
                <a:latin typeface="Calibri"/>
              </a:rPr>
              <a:t>   +   OH⁻   +   H⁺  +  </a:t>
            </a:r>
            <a:r>
              <a:rPr lang="en-US" sz="2800" u="sng" dirty="0" err="1" smtClean="0">
                <a:latin typeface="Calibri"/>
              </a:rPr>
              <a:t>Cl</a:t>
            </a:r>
            <a:r>
              <a:rPr lang="en-US" sz="2800" u="sng" dirty="0" smtClean="0">
                <a:latin typeface="Calibri"/>
              </a:rPr>
              <a:t>⁻</a:t>
            </a:r>
            <a:endParaRPr lang="ru-RU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2656"/>
            <a:ext cx="9144000" cy="48320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Гидро́лиз</a:t>
            </a:r>
            <a:r>
              <a:rPr lang="ru-RU" sz="2800" dirty="0" smtClean="0"/>
              <a:t>    (  от  древне греческого «</a:t>
            </a:r>
            <a:r>
              <a:rPr lang="ru-RU" sz="2800" dirty="0" err="1" smtClean="0"/>
              <a:t>ὕδωρ</a:t>
            </a:r>
            <a:r>
              <a:rPr lang="ru-RU" sz="2800" dirty="0" smtClean="0"/>
              <a:t>»— вода  и   «</a:t>
            </a:r>
            <a:r>
              <a:rPr lang="ru-RU" sz="2800" dirty="0" err="1" smtClean="0"/>
              <a:t>λύσις</a:t>
            </a:r>
            <a:r>
              <a:rPr lang="ru-RU" sz="2800" dirty="0" smtClean="0"/>
              <a:t>» — разложение) </a:t>
            </a:r>
          </a:p>
          <a:p>
            <a:r>
              <a:rPr lang="ru-RU" sz="2800" dirty="0" smtClean="0"/>
              <a:t>— один из видов химических реакций, где при взаимодействии веществ с  водой  происходит разложение исходного вещества с образованием новых соединений.</a:t>
            </a:r>
          </a:p>
          <a:p>
            <a:endParaRPr lang="ru-RU" sz="2800" dirty="0" smtClean="0"/>
          </a:p>
          <a:p>
            <a:r>
              <a:rPr lang="ru-RU" sz="2800" dirty="0" smtClean="0"/>
              <a:t> Механизм гидролиза соединений различных классов: </a:t>
            </a:r>
          </a:p>
          <a:p>
            <a:r>
              <a:rPr lang="ru-RU" sz="2800" dirty="0" smtClean="0"/>
              <a:t>- </a:t>
            </a:r>
            <a:r>
              <a:rPr lang="ru-RU" sz="2800" u="sng" dirty="0" smtClean="0"/>
              <a:t>соли, углеводы, жиры, сложные эфиры</a:t>
            </a:r>
            <a:r>
              <a:rPr lang="ru-RU" sz="2800" dirty="0" smtClean="0"/>
              <a:t> и др.     имеет существенные различия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9"/>
            <a:ext cx="8640960" cy="13716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Преобразование земной коры</a:t>
            </a:r>
          </a:p>
          <a:p>
            <a:pPr>
              <a:buNone/>
            </a:pPr>
            <a:r>
              <a:rPr lang="ru-RU" dirty="0" smtClean="0"/>
              <a:t>Обеспечение слабощелочной среды морской воды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 ГИДРОЛИЗА В ПРИРОДЕ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140968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РОЛЬ ГИДРОЛИЗА  В  ЖИЗНИ  ЧЕЛОВЕКА</a:t>
            </a:r>
          </a:p>
          <a:p>
            <a:endParaRPr lang="ru-RU" sz="3200" b="1" dirty="0" smtClean="0"/>
          </a:p>
          <a:p>
            <a:pPr algn="ctr"/>
            <a:r>
              <a:rPr lang="ru-RU" sz="2800" dirty="0" smtClean="0"/>
              <a:t>Стирка                  Умывание с мылом</a:t>
            </a:r>
          </a:p>
          <a:p>
            <a:pPr algn="ctr"/>
            <a:r>
              <a:rPr lang="ru-RU" sz="2800" dirty="0" smtClean="0"/>
              <a:t>Мытье посуды      Процессы пищеварения   </a:t>
            </a:r>
          </a:p>
          <a:p>
            <a:endParaRPr lang="ru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1"/>
            <a:ext cx="85689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Напишите уравнения гидролиза:</a:t>
            </a:r>
          </a:p>
          <a:p>
            <a:r>
              <a:rPr lang="ru-RU" sz="2400" dirty="0" smtClean="0"/>
              <a:t>А) К</a:t>
            </a:r>
            <a:r>
              <a:rPr lang="ru-RU" sz="2400" dirty="0" smtClean="0">
                <a:latin typeface="Calibri"/>
              </a:rPr>
              <a:t>₂</a:t>
            </a:r>
            <a:r>
              <a:rPr lang="en-US" sz="2400" dirty="0" smtClean="0"/>
              <a:t>S         </a:t>
            </a:r>
            <a:r>
              <a:rPr lang="ru-RU" sz="2400" dirty="0" smtClean="0"/>
              <a:t>Б</a:t>
            </a:r>
            <a:r>
              <a:rPr lang="en-US" sz="2400" dirty="0" smtClean="0"/>
              <a:t>)</a:t>
            </a:r>
            <a:r>
              <a:rPr lang="en-US" sz="2400" dirty="0" err="1" smtClean="0"/>
              <a:t>FeCl</a:t>
            </a:r>
            <a:r>
              <a:rPr lang="en-US" sz="2400" dirty="0" smtClean="0">
                <a:latin typeface="Calibri"/>
              </a:rPr>
              <a:t>₂            </a:t>
            </a:r>
            <a:r>
              <a:rPr lang="ru-RU" sz="2400" dirty="0" smtClean="0">
                <a:latin typeface="Calibri"/>
              </a:rPr>
              <a:t>В</a:t>
            </a:r>
            <a:r>
              <a:rPr lang="en-US" sz="2400" dirty="0" smtClean="0">
                <a:latin typeface="Calibri"/>
              </a:rPr>
              <a:t>) (NH₄)₂S           </a:t>
            </a:r>
            <a:r>
              <a:rPr lang="ru-RU" sz="2400" dirty="0" smtClean="0">
                <a:latin typeface="Calibri"/>
              </a:rPr>
              <a:t>Г</a:t>
            </a:r>
            <a:r>
              <a:rPr lang="en-US" sz="2400" dirty="0" smtClean="0">
                <a:latin typeface="Calibri"/>
              </a:rPr>
              <a:t>)</a:t>
            </a:r>
            <a:r>
              <a:rPr lang="ru-RU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BaI</a:t>
            </a:r>
            <a:r>
              <a:rPr lang="en-US" sz="2400" dirty="0" smtClean="0">
                <a:latin typeface="Calibri"/>
              </a:rPr>
              <a:t>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40768"/>
            <a:ext cx="93634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S</a:t>
            </a:r>
            <a:r>
              <a:rPr lang="ru-RU" sz="2400" dirty="0" smtClean="0"/>
              <a:t>: </a:t>
            </a:r>
            <a:r>
              <a:rPr lang="en-US" sz="2400" dirty="0" smtClean="0"/>
              <a:t>KOH</a:t>
            </a:r>
            <a:r>
              <a:rPr lang="ru-RU" sz="2400" dirty="0" smtClean="0"/>
              <a:t> - сильное  основание </a:t>
            </a:r>
            <a:r>
              <a:rPr lang="en-US" sz="2400" dirty="0" smtClean="0"/>
              <a:t>  </a:t>
            </a:r>
            <a:r>
              <a:rPr lang="ru-RU" sz="2400" dirty="0" smtClean="0"/>
              <a:t>   </a:t>
            </a:r>
            <a:r>
              <a:rPr lang="en-US" sz="2400" dirty="0" smtClean="0"/>
              <a:t>  H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S</a:t>
            </a:r>
            <a:r>
              <a:rPr lang="en-US" sz="2400" dirty="0" smtClean="0">
                <a:latin typeface="Calibri"/>
              </a:rPr>
              <a:t>↑</a:t>
            </a:r>
            <a:r>
              <a:rPr lang="en-US" sz="2400" dirty="0" smtClean="0"/>
              <a:t>  </a:t>
            </a:r>
            <a:r>
              <a:rPr lang="ru-RU" sz="2400" dirty="0" smtClean="0"/>
              <a:t>– </a:t>
            </a:r>
            <a:r>
              <a:rPr lang="en-US" sz="2400" dirty="0" smtClean="0"/>
              <a:t> </a:t>
            </a:r>
            <a:r>
              <a:rPr lang="ru-RU" sz="2400" dirty="0" smtClean="0"/>
              <a:t>слабая кислота</a:t>
            </a:r>
            <a:endParaRPr lang="en-US" sz="2400" dirty="0" smtClean="0"/>
          </a:p>
          <a:p>
            <a:r>
              <a:rPr lang="en-US" dirty="0" smtClean="0"/>
              <a:t>     </a:t>
            </a:r>
            <a:r>
              <a:rPr lang="ru-RU" sz="2000" dirty="0" smtClean="0">
                <a:solidFill>
                  <a:srgbClr val="FF0000"/>
                </a:solidFill>
              </a:rPr>
              <a:t>ГИДРОЛИЗ ПО АНИОНУ     СОЛЬ  КИСЛАЯ</a:t>
            </a:r>
            <a:r>
              <a:rPr lang="en-US" sz="2000" dirty="0" smtClean="0">
                <a:solidFill>
                  <a:srgbClr val="FF0000"/>
                </a:solidFill>
              </a:rPr>
              <a:t>      </a:t>
            </a:r>
            <a:r>
              <a:rPr lang="ru-RU" sz="2000" dirty="0" smtClean="0">
                <a:solidFill>
                  <a:srgbClr val="FF0000"/>
                </a:solidFill>
              </a:rPr>
              <a:t>СРЕДА ЩЕЛОЧНАЯ</a:t>
            </a:r>
            <a:r>
              <a:rPr lang="en-US" sz="2000" dirty="0" smtClean="0">
                <a:solidFill>
                  <a:srgbClr val="FF0000"/>
                </a:solidFill>
              </a:rPr>
              <a:t>  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988840"/>
            <a:ext cx="6631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    </a:t>
            </a:r>
            <a:r>
              <a:rPr lang="en-US" sz="2800" dirty="0" smtClean="0"/>
              <a:t>K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S   + 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</a:t>
            </a:r>
            <a:r>
              <a:rPr lang="en-US" sz="2800" dirty="0" smtClean="0">
                <a:latin typeface="Calibri"/>
              </a:rPr>
              <a:t>↔</a:t>
            </a:r>
            <a:r>
              <a:rPr lang="en-US" sz="2800" dirty="0" smtClean="0"/>
              <a:t>   KHS    +   KOH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1740" y="2492896"/>
            <a:ext cx="872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2K</a:t>
            </a:r>
            <a:r>
              <a:rPr lang="en-US" sz="2800" u="sng" dirty="0" smtClean="0">
                <a:latin typeface="Calibri"/>
              </a:rPr>
              <a:t>⁺</a:t>
            </a:r>
            <a:r>
              <a:rPr lang="en-US" sz="2800" dirty="0" smtClean="0"/>
              <a:t>  + 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⁻²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dirty="0" smtClean="0"/>
              <a:t>+  </a:t>
            </a:r>
            <a:r>
              <a:rPr lang="en-US" sz="2800" u="sng" dirty="0" smtClean="0"/>
              <a:t>H</a:t>
            </a:r>
            <a:r>
              <a:rPr lang="en-US" sz="2800" u="sng" dirty="0" smtClean="0">
                <a:latin typeface="Calibri"/>
              </a:rPr>
              <a:t>₂</a:t>
            </a:r>
            <a:r>
              <a:rPr lang="en-US" sz="2800" u="sng" dirty="0" smtClean="0"/>
              <a:t>O</a:t>
            </a:r>
            <a:r>
              <a:rPr lang="en-US" sz="2800" dirty="0" smtClean="0"/>
              <a:t>   </a:t>
            </a:r>
            <a:r>
              <a:rPr lang="en-US" sz="2800" dirty="0" smtClean="0">
                <a:latin typeface="Calibri"/>
              </a:rPr>
              <a:t>↔</a:t>
            </a:r>
            <a:r>
              <a:rPr lang="en-US" sz="2800" dirty="0" smtClean="0"/>
              <a:t>   </a:t>
            </a:r>
            <a:r>
              <a:rPr lang="en-US" sz="2800" u="sng" dirty="0" smtClean="0"/>
              <a:t>K</a:t>
            </a:r>
            <a:r>
              <a:rPr lang="en-US" sz="2800" u="sng" dirty="0" smtClean="0">
                <a:latin typeface="Calibri"/>
              </a:rPr>
              <a:t>⁺</a:t>
            </a:r>
            <a:r>
              <a:rPr lang="en-US" sz="2800" dirty="0" smtClean="0"/>
              <a:t>  +  </a:t>
            </a:r>
            <a:r>
              <a:rPr lang="en-US" sz="2800" dirty="0" smtClean="0">
                <a:solidFill>
                  <a:srgbClr val="FF0000"/>
                </a:solidFill>
              </a:rPr>
              <a:t>HS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⁻</a:t>
            </a:r>
            <a:r>
              <a:rPr lang="en-US" sz="2800" dirty="0" smtClean="0"/>
              <a:t>  +  </a:t>
            </a:r>
            <a:r>
              <a:rPr lang="en-US" sz="2800" u="sng" dirty="0" smtClean="0"/>
              <a:t>K</a:t>
            </a:r>
            <a:r>
              <a:rPr lang="en-US" sz="2800" u="sng" dirty="0" smtClean="0">
                <a:latin typeface="Calibri"/>
              </a:rPr>
              <a:t>⁺</a:t>
            </a:r>
            <a:r>
              <a:rPr lang="en-US" sz="2800" u="sng" dirty="0" smtClean="0"/>
              <a:t> </a:t>
            </a:r>
            <a:r>
              <a:rPr lang="en-US" sz="2800" dirty="0" smtClean="0"/>
              <a:t> +  </a:t>
            </a:r>
            <a:r>
              <a:rPr lang="en-US" sz="2800" dirty="0" smtClean="0">
                <a:solidFill>
                  <a:srgbClr val="FF0000"/>
                </a:solidFill>
              </a:rPr>
              <a:t>OH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2996952"/>
            <a:ext cx="4834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</a:t>
            </a:r>
            <a:r>
              <a:rPr lang="en-US" sz="2800" dirty="0" smtClean="0">
                <a:latin typeface="Calibri"/>
              </a:rPr>
              <a:t>⁻²</a:t>
            </a:r>
            <a:r>
              <a:rPr lang="en-US" sz="2800" dirty="0" smtClean="0"/>
              <a:t>  + 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</a:t>
            </a:r>
            <a:r>
              <a:rPr lang="en-US" sz="2800" dirty="0" smtClean="0">
                <a:latin typeface="Calibri"/>
              </a:rPr>
              <a:t>↔</a:t>
            </a:r>
            <a:r>
              <a:rPr lang="en-US" sz="2800" dirty="0" smtClean="0"/>
              <a:t> HS</a:t>
            </a:r>
            <a:r>
              <a:rPr lang="en-US" sz="2800" dirty="0" smtClean="0">
                <a:latin typeface="Calibri"/>
              </a:rPr>
              <a:t>⁻</a:t>
            </a:r>
            <a:r>
              <a:rPr lang="en-US" sz="2800" dirty="0" smtClean="0"/>
              <a:t>  +  OH</a:t>
            </a:r>
            <a:r>
              <a:rPr lang="en-US" sz="2800" dirty="0" smtClean="0">
                <a:latin typeface="Calibri"/>
              </a:rPr>
              <a:t>⁻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645024"/>
            <a:ext cx="9513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FeCl</a:t>
            </a:r>
            <a:r>
              <a:rPr lang="en-US" sz="2400" dirty="0" smtClean="0">
                <a:latin typeface="Calibri"/>
              </a:rPr>
              <a:t>₂ </a:t>
            </a:r>
            <a:r>
              <a:rPr lang="ru-RU" sz="2400" dirty="0" smtClean="0">
                <a:latin typeface="Calibri"/>
              </a:rPr>
              <a:t>:</a:t>
            </a:r>
            <a:r>
              <a:rPr lang="en-US" sz="2400" dirty="0" smtClean="0">
                <a:latin typeface="Calibri"/>
              </a:rPr>
              <a:t>    Fe(OH)₂ ↓  -  </a:t>
            </a:r>
            <a:r>
              <a:rPr lang="ru-RU" sz="2400" dirty="0" smtClean="0">
                <a:latin typeface="Calibri"/>
              </a:rPr>
              <a:t>слабое основание</a:t>
            </a:r>
            <a:r>
              <a:rPr lang="en-US" sz="2400" dirty="0" smtClean="0">
                <a:latin typeface="Calibri"/>
              </a:rPr>
              <a:t>         HCL  -</a:t>
            </a:r>
            <a:r>
              <a:rPr lang="ru-RU" sz="2400" dirty="0" smtClean="0">
                <a:latin typeface="Calibri"/>
              </a:rPr>
              <a:t>   сильная кислота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Calibri"/>
              </a:rPr>
              <a:t>ГИДРОЛИЗ  ПО  КАТИОНУ         СОЛЬ   ОСНОВНАЯ         СРЕДА  КИСЛАЯ</a:t>
            </a:r>
            <a:r>
              <a:rPr lang="en-US" sz="2400" dirty="0" smtClean="0">
                <a:solidFill>
                  <a:srgbClr val="FF0000"/>
                </a:solidFill>
                <a:latin typeface="Calibri"/>
              </a:rPr>
              <a:t>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4371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FeCl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   +  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</a:t>
            </a:r>
            <a:r>
              <a:rPr lang="en-US" sz="2800" dirty="0" smtClean="0">
                <a:latin typeface="Calibri"/>
              </a:rPr>
              <a:t>↔</a:t>
            </a:r>
            <a:r>
              <a:rPr lang="en-US" sz="2800" dirty="0" smtClean="0"/>
              <a:t> (</a:t>
            </a:r>
            <a:r>
              <a:rPr lang="en-US" sz="2800" dirty="0" err="1" smtClean="0"/>
              <a:t>FeOH</a:t>
            </a:r>
            <a:r>
              <a:rPr lang="en-US" sz="2800" dirty="0" smtClean="0"/>
              <a:t>)</a:t>
            </a:r>
            <a:r>
              <a:rPr lang="en-US" sz="2800" dirty="0" err="1" smtClean="0"/>
              <a:t>Cl</a:t>
            </a:r>
            <a:r>
              <a:rPr lang="en-US" sz="2800" dirty="0" smtClean="0"/>
              <a:t>   +  </a:t>
            </a:r>
            <a:r>
              <a:rPr lang="en-US" sz="2800" dirty="0" err="1" smtClean="0"/>
              <a:t>HCl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941168"/>
            <a:ext cx="8913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Fe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⁺²</a:t>
            </a:r>
            <a:r>
              <a:rPr lang="en-US" sz="2800" dirty="0" smtClean="0"/>
              <a:t>  + </a:t>
            </a:r>
            <a:r>
              <a:rPr lang="en-US" sz="2800" u="sng" dirty="0" smtClean="0"/>
              <a:t>2Cl</a:t>
            </a:r>
            <a:r>
              <a:rPr lang="en-US" sz="2800" u="sng" dirty="0" smtClean="0">
                <a:latin typeface="Calibri"/>
              </a:rPr>
              <a:t>⁻</a:t>
            </a:r>
            <a:r>
              <a:rPr lang="en-US" sz="2800" dirty="0" smtClean="0"/>
              <a:t> +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</a:t>
            </a:r>
            <a:r>
              <a:rPr lang="en-US" sz="2800" dirty="0" smtClean="0">
                <a:latin typeface="Calibri"/>
              </a:rPr>
              <a:t>↔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</a:rPr>
              <a:t>FeOH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⁺</a:t>
            </a:r>
            <a:r>
              <a:rPr lang="en-US" sz="2800" dirty="0" smtClean="0"/>
              <a:t> +  </a:t>
            </a:r>
            <a:r>
              <a:rPr lang="en-US" sz="2800" u="sng" dirty="0" err="1" smtClean="0"/>
              <a:t>Cl</a:t>
            </a:r>
            <a:r>
              <a:rPr lang="en-US" sz="2800" u="sng" dirty="0" smtClean="0">
                <a:latin typeface="Calibri"/>
              </a:rPr>
              <a:t>⁻</a:t>
            </a:r>
            <a:r>
              <a:rPr lang="en-US" sz="2800" u="sng" dirty="0" smtClean="0"/>
              <a:t>  </a:t>
            </a:r>
            <a:r>
              <a:rPr lang="en-US" sz="2800" dirty="0" smtClean="0"/>
              <a:t>+  </a:t>
            </a:r>
            <a:r>
              <a:rPr lang="en-US" sz="28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FF0000"/>
                </a:solidFill>
                <a:latin typeface="Calibri"/>
              </a:rPr>
              <a:t>⁺</a:t>
            </a:r>
            <a:r>
              <a:rPr lang="en-US" sz="2800" dirty="0" smtClean="0"/>
              <a:t>  +  </a:t>
            </a:r>
            <a:r>
              <a:rPr lang="en-US" sz="2800" u="sng" dirty="0" err="1" smtClean="0"/>
              <a:t>Cl</a:t>
            </a:r>
            <a:r>
              <a:rPr lang="en-US" sz="2800" u="sng" dirty="0" smtClean="0">
                <a:latin typeface="Calibri"/>
              </a:rPr>
              <a:t>⁻</a:t>
            </a:r>
            <a:endParaRPr lang="ru-RU" sz="28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445224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Fe </a:t>
            </a:r>
            <a:r>
              <a:rPr lang="en-US" sz="2800" dirty="0" smtClean="0">
                <a:latin typeface="Calibri"/>
              </a:rPr>
              <a:t>⁺²</a:t>
            </a:r>
            <a:r>
              <a:rPr lang="en-US" sz="2800" dirty="0" smtClean="0"/>
              <a:t>  +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</a:t>
            </a:r>
            <a:r>
              <a:rPr lang="en-US" sz="2800" dirty="0" smtClean="0">
                <a:latin typeface="Calibri"/>
              </a:rPr>
              <a:t>↔ </a:t>
            </a:r>
            <a:r>
              <a:rPr lang="en-US" sz="2800" dirty="0" smtClean="0"/>
              <a:t>(</a:t>
            </a:r>
            <a:r>
              <a:rPr lang="en-US" sz="2800" dirty="0" err="1" smtClean="0"/>
              <a:t>FeOH</a:t>
            </a:r>
            <a:r>
              <a:rPr lang="en-US" sz="2800" dirty="0" smtClean="0"/>
              <a:t>)</a:t>
            </a:r>
            <a:r>
              <a:rPr lang="en-US" sz="2800" dirty="0" smtClean="0">
                <a:latin typeface="Calibri"/>
              </a:rPr>
              <a:t>⁺</a:t>
            </a:r>
            <a:r>
              <a:rPr lang="en-US" sz="2800" dirty="0" smtClean="0"/>
              <a:t>  +  H</a:t>
            </a:r>
            <a:r>
              <a:rPr lang="en-US" sz="2800" dirty="0" smtClean="0">
                <a:latin typeface="Calibri"/>
              </a:rPr>
              <a:t>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78390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(NH</a:t>
            </a:r>
            <a:r>
              <a:rPr lang="en-US" sz="2800" dirty="0" smtClean="0">
                <a:latin typeface="Calibri"/>
              </a:rPr>
              <a:t>₄</a:t>
            </a:r>
            <a:r>
              <a:rPr lang="en-US" sz="2800" dirty="0" smtClean="0"/>
              <a:t>)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S   +  2H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O   = H</a:t>
            </a:r>
            <a:r>
              <a:rPr lang="en-US" sz="2800" dirty="0" smtClean="0">
                <a:latin typeface="Calibri"/>
              </a:rPr>
              <a:t>₂</a:t>
            </a:r>
            <a:r>
              <a:rPr lang="en-US" sz="2800" dirty="0" smtClean="0"/>
              <a:t>S</a:t>
            </a:r>
            <a:r>
              <a:rPr lang="en-US" sz="2800" dirty="0" smtClean="0">
                <a:latin typeface="Calibri"/>
              </a:rPr>
              <a:t>↑</a:t>
            </a:r>
            <a:r>
              <a:rPr lang="en-US" sz="2800" dirty="0" smtClean="0"/>
              <a:t>   +   2NH</a:t>
            </a:r>
            <a:r>
              <a:rPr lang="en-US" sz="2800" dirty="0" smtClean="0">
                <a:latin typeface="Calibri"/>
              </a:rPr>
              <a:t>₄</a:t>
            </a:r>
            <a:r>
              <a:rPr lang="en-US" sz="2800" dirty="0" smtClean="0"/>
              <a:t>OH</a:t>
            </a:r>
          </a:p>
          <a:p>
            <a:r>
              <a:rPr lang="en-US" sz="2800" dirty="0" smtClean="0"/>
              <a:t>                                               </a:t>
            </a:r>
            <a:r>
              <a:rPr lang="en-US" sz="2800" dirty="0" smtClean="0">
                <a:latin typeface="Calibri"/>
              </a:rPr>
              <a:t>↙        ↘</a:t>
            </a:r>
          </a:p>
          <a:p>
            <a:r>
              <a:rPr lang="en-US" sz="2800" dirty="0" smtClean="0">
                <a:latin typeface="Calibri"/>
              </a:rPr>
              <a:t>                                                                2NH₃↑       2H₂O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66862" y="188640"/>
            <a:ext cx="9358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(NH</a:t>
            </a:r>
            <a:r>
              <a:rPr lang="en-US" sz="2400" dirty="0" smtClean="0">
                <a:latin typeface="Calibri"/>
              </a:rPr>
              <a:t>₄</a:t>
            </a:r>
            <a:r>
              <a:rPr lang="en-US" sz="2400" dirty="0" smtClean="0"/>
              <a:t>)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S </a:t>
            </a:r>
            <a:r>
              <a:rPr lang="ru-RU" sz="2400" dirty="0" smtClean="0"/>
              <a:t>:</a:t>
            </a:r>
            <a:r>
              <a:rPr lang="en-US" sz="2400" dirty="0" smtClean="0"/>
              <a:t> NH</a:t>
            </a:r>
            <a:r>
              <a:rPr lang="en-US" sz="2400" dirty="0" smtClean="0">
                <a:latin typeface="Calibri"/>
              </a:rPr>
              <a:t>₄</a:t>
            </a:r>
            <a:r>
              <a:rPr lang="en-US" sz="2400" dirty="0" smtClean="0"/>
              <a:t>OH</a:t>
            </a:r>
            <a:r>
              <a:rPr lang="ru-RU" sz="2400" dirty="0" smtClean="0"/>
              <a:t> - слабое основание;</a:t>
            </a:r>
            <a:r>
              <a:rPr lang="en-US" sz="2400" dirty="0" smtClean="0"/>
              <a:t> H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S </a:t>
            </a:r>
            <a:r>
              <a:rPr lang="ru-RU" sz="2400" dirty="0" smtClean="0"/>
              <a:t>- слабая кислота</a:t>
            </a:r>
          </a:p>
          <a:p>
            <a:r>
              <a:rPr lang="ru-RU" sz="2000" dirty="0" smtClean="0"/>
              <a:t>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ГИДРОЛИЗ      НЕОБРАТИМЫЙ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284984"/>
            <a:ext cx="9026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en-US" sz="2400" dirty="0" err="1" smtClean="0"/>
              <a:t>BaI</a:t>
            </a:r>
            <a:r>
              <a:rPr lang="en-US" sz="2400" dirty="0" smtClean="0">
                <a:latin typeface="Calibri"/>
              </a:rPr>
              <a:t>₂ </a:t>
            </a:r>
            <a:r>
              <a:rPr lang="ru-RU" sz="2400" dirty="0" smtClean="0">
                <a:latin typeface="Calibri"/>
              </a:rPr>
              <a:t>:</a:t>
            </a:r>
            <a:r>
              <a:rPr lang="en-US" sz="2400" dirty="0" smtClean="0">
                <a:latin typeface="Calibri"/>
              </a:rPr>
              <a:t>   </a:t>
            </a:r>
            <a:r>
              <a:rPr lang="en-US" sz="2400" dirty="0" err="1" smtClean="0">
                <a:latin typeface="Calibri"/>
              </a:rPr>
              <a:t>Ba</a:t>
            </a:r>
            <a:r>
              <a:rPr lang="en-US" sz="2400" dirty="0" smtClean="0">
                <a:latin typeface="Calibri"/>
              </a:rPr>
              <a:t>(OH)₂  -</a:t>
            </a:r>
            <a:r>
              <a:rPr lang="ru-RU" sz="2400" dirty="0" smtClean="0"/>
              <a:t> сильное  основание; </a:t>
            </a:r>
            <a:r>
              <a:rPr lang="en-US" sz="2400" dirty="0" smtClean="0"/>
              <a:t>HI - </a:t>
            </a:r>
            <a:r>
              <a:rPr lang="ru-RU" sz="2400" dirty="0" smtClean="0"/>
              <a:t>сильная  кислота</a:t>
            </a:r>
          </a:p>
          <a:p>
            <a:r>
              <a:rPr lang="ru-RU" sz="2400" dirty="0" smtClean="0"/>
              <a:t>                   </a:t>
            </a:r>
            <a:r>
              <a:rPr lang="ru-RU" sz="2400" dirty="0" smtClean="0">
                <a:solidFill>
                  <a:srgbClr val="FF0000"/>
                </a:solidFill>
              </a:rPr>
              <a:t>ГИДРОЛИЗА       НЕТ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нтр тес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5877272"/>
            <a:ext cx="6933308" cy="5232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ОТВЕТ:      1   -   Б                 2   -    Б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ст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174" y="5949280"/>
            <a:ext cx="8917826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ОТВЕТ:  3  -   А      4   -   В      5   -   Б     6    -  Г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9" y="836712"/>
            <a:ext cx="88204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7. Водный раствор какой из солей имеет нейтральную среду?</a:t>
            </a:r>
          </a:p>
          <a:p>
            <a:endParaRPr lang="ru-RU" sz="2400" dirty="0" smtClean="0"/>
          </a:p>
          <a:p>
            <a:r>
              <a:rPr lang="ru-RU" sz="2400" dirty="0" smtClean="0"/>
              <a:t>    а) </a:t>
            </a:r>
            <a:r>
              <a:rPr lang="en-US" sz="2400" dirty="0" smtClean="0"/>
              <a:t>Al(NO</a:t>
            </a:r>
            <a:r>
              <a:rPr lang="en-US" sz="2400" dirty="0" smtClean="0">
                <a:latin typeface="Calibri"/>
              </a:rPr>
              <a:t>₃)₃</a:t>
            </a:r>
            <a:r>
              <a:rPr lang="ru-RU" sz="2400" dirty="0" smtClean="0"/>
              <a:t>     </a:t>
            </a:r>
            <a:r>
              <a:rPr lang="en-US" sz="2400" dirty="0" smtClean="0"/>
              <a:t>     </a:t>
            </a:r>
            <a:r>
              <a:rPr lang="ru-RU" sz="2400" dirty="0" smtClean="0"/>
              <a:t>б)</a:t>
            </a:r>
            <a:r>
              <a:rPr lang="en-US" sz="2400" dirty="0" smtClean="0"/>
              <a:t> </a:t>
            </a:r>
            <a:r>
              <a:rPr lang="en-US" sz="2400" dirty="0" err="1" smtClean="0"/>
              <a:t>ZnCl</a:t>
            </a:r>
            <a:r>
              <a:rPr lang="en-US" sz="2400" dirty="0" smtClean="0">
                <a:latin typeface="Calibri"/>
              </a:rPr>
              <a:t>₂        </a:t>
            </a:r>
            <a:r>
              <a:rPr lang="ru-RU" sz="2400" dirty="0" smtClean="0"/>
              <a:t>    в)</a:t>
            </a:r>
            <a:r>
              <a:rPr lang="en-US" sz="2400" dirty="0" smtClean="0"/>
              <a:t>  </a:t>
            </a:r>
            <a:r>
              <a:rPr lang="en-US" sz="2400" dirty="0" err="1" smtClean="0"/>
              <a:t>BaCl</a:t>
            </a:r>
            <a:r>
              <a:rPr lang="en-US" sz="2400" dirty="0" smtClean="0">
                <a:latin typeface="Calibri"/>
              </a:rPr>
              <a:t>₂</a:t>
            </a:r>
            <a:r>
              <a:rPr lang="ru-RU" sz="2400" dirty="0" smtClean="0"/>
              <a:t>  </a:t>
            </a:r>
            <a:r>
              <a:rPr lang="en-US" sz="2400" dirty="0" smtClean="0"/>
              <a:t>   </a:t>
            </a:r>
            <a:r>
              <a:rPr lang="ru-RU" sz="2400" dirty="0" smtClean="0"/>
              <a:t>  г)</a:t>
            </a:r>
            <a:r>
              <a:rPr lang="en-US" sz="2400" dirty="0" smtClean="0"/>
              <a:t> Fe(NO</a:t>
            </a:r>
            <a:r>
              <a:rPr lang="en-US" sz="2400" dirty="0" smtClean="0">
                <a:latin typeface="Calibri"/>
              </a:rPr>
              <a:t>₃)₂  </a:t>
            </a:r>
            <a:endParaRPr lang="ru-RU" sz="2400" dirty="0" smtClean="0">
              <a:latin typeface="Calibri"/>
            </a:endParaRPr>
          </a:p>
          <a:p>
            <a:r>
              <a:rPr lang="en-US" sz="2400" dirty="0" smtClean="0">
                <a:latin typeface="Calibri"/>
              </a:rPr>
              <a:t>  </a:t>
            </a:r>
          </a:p>
          <a:p>
            <a:r>
              <a:rPr lang="ru-RU" sz="2800" dirty="0" smtClean="0">
                <a:latin typeface="Calibri"/>
              </a:rPr>
              <a:t> </a:t>
            </a:r>
            <a:r>
              <a:rPr lang="en-US" sz="2800" dirty="0" smtClean="0">
                <a:latin typeface="Calibri"/>
              </a:rPr>
              <a:t>8</a:t>
            </a:r>
            <a:r>
              <a:rPr lang="ru-RU" sz="2800" dirty="0" smtClean="0">
                <a:latin typeface="Calibri"/>
              </a:rPr>
              <a:t>. В каком растворе  цвет  лакмуса  будет  синим?</a:t>
            </a:r>
          </a:p>
          <a:p>
            <a:endParaRPr lang="ru-RU" sz="2800" dirty="0" smtClean="0">
              <a:latin typeface="Calibri"/>
            </a:endParaRPr>
          </a:p>
          <a:p>
            <a:r>
              <a:rPr lang="ru-RU" sz="2800" dirty="0" smtClean="0">
                <a:latin typeface="Calibri"/>
              </a:rPr>
              <a:t> а) </a:t>
            </a:r>
            <a:r>
              <a:rPr lang="en-US" sz="2800" dirty="0" smtClean="0">
                <a:latin typeface="Calibri"/>
              </a:rPr>
              <a:t>Fe₂(SO₄)₃    </a:t>
            </a:r>
            <a:r>
              <a:rPr lang="ru-RU" sz="2800" dirty="0" smtClean="0">
                <a:latin typeface="Calibri"/>
              </a:rPr>
              <a:t>       б)</a:t>
            </a:r>
            <a:r>
              <a:rPr lang="en-US" sz="2800" dirty="0" smtClean="0">
                <a:latin typeface="Calibri"/>
              </a:rPr>
              <a:t>  K₂S            </a:t>
            </a:r>
            <a:r>
              <a:rPr lang="ru-RU" sz="2800" dirty="0" smtClean="0">
                <a:latin typeface="Calibri"/>
              </a:rPr>
              <a:t> в)</a:t>
            </a:r>
            <a:r>
              <a:rPr lang="en-US" sz="2800" dirty="0" smtClean="0">
                <a:latin typeface="Calibri"/>
              </a:rPr>
              <a:t>  </a:t>
            </a:r>
            <a:r>
              <a:rPr lang="en-US" sz="2800" dirty="0" err="1" smtClean="0">
                <a:latin typeface="Calibri"/>
              </a:rPr>
              <a:t>CuCl</a:t>
            </a:r>
            <a:r>
              <a:rPr lang="en-US" sz="2800" dirty="0" smtClean="0">
                <a:latin typeface="Calibri"/>
              </a:rPr>
              <a:t>₂          </a:t>
            </a:r>
            <a:r>
              <a:rPr lang="ru-RU" sz="2800" dirty="0" smtClean="0">
                <a:latin typeface="Calibri"/>
              </a:rPr>
              <a:t> г)</a:t>
            </a:r>
            <a:r>
              <a:rPr lang="en-US" sz="2800" dirty="0" smtClean="0">
                <a:latin typeface="Calibri"/>
              </a:rPr>
              <a:t>  (NH₄)₂SO₄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581128"/>
            <a:ext cx="7273145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ОТВЕТ:     7   -    В                     8   -    Б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9. Гидролизу не подвергаются</a:t>
            </a:r>
          </a:p>
          <a:p>
            <a:r>
              <a:rPr lang="ru-RU" sz="2400" dirty="0" smtClean="0"/>
              <a:t>     1) карбонат калия       2) этан        3) хлорид цинка</a:t>
            </a:r>
          </a:p>
          <a:p>
            <a:r>
              <a:rPr lang="ru-RU" sz="2400" dirty="0" smtClean="0"/>
              <a:t>     4) жир          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55679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10. При гидролизе  клетчатки ( крахмала ) могут   образовываться:</a:t>
            </a:r>
          </a:p>
          <a:p>
            <a:r>
              <a:rPr lang="ru-RU" sz="2400" dirty="0" smtClean="0"/>
              <a:t>1) глюкоза       2) только сахароза       3) только фруктоза       4) углекислый газ и вода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1409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11. Среда раствора в результате гидролиза карбоната натрия</a:t>
            </a:r>
          </a:p>
          <a:p>
            <a:r>
              <a:rPr lang="ru-RU" sz="2400" dirty="0" smtClean="0"/>
              <a:t>1) щёлочная           2) сильно кислая         3) кислая              4) нейтральная</a:t>
            </a: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653136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Гидролизу подвергается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1) CH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COOK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2)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KCI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3)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CaCO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4)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5733256"/>
            <a:ext cx="7200800" cy="4616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 9  -  2;   10  -  1;  11  -  1;  12  -  1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13.Гидролизу не подвергаются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1) сульфат железа                   2) спирты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3) хлорид аммония                4) сложные эфиры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4288" y="980728"/>
            <a:ext cx="148149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ОТВЕТ</a:t>
            </a:r>
            <a:r>
              <a:rPr lang="ru-RU" sz="2400" b="1" dirty="0" smtClean="0"/>
              <a:t>: </a:t>
            </a:r>
            <a:r>
              <a:rPr lang="ru-RU" sz="3600" b="1" i="1" dirty="0" smtClean="0"/>
              <a:t>2</a:t>
            </a:r>
            <a:endParaRPr lang="ru-RU" sz="36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5679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14.Среда раствора в результате гидролиза хлорида     </a:t>
            </a:r>
          </a:p>
          <a:p>
            <a:r>
              <a:rPr lang="ru-RU" sz="2000" dirty="0" smtClean="0"/>
              <a:t>     аммония:</a:t>
            </a:r>
          </a:p>
          <a:p>
            <a:r>
              <a:rPr lang="ru-RU" sz="2000" dirty="0" smtClean="0"/>
              <a:t>    1) слабощёлочная                  2) сильнощёлочная                  </a:t>
            </a:r>
          </a:p>
          <a:p>
            <a:r>
              <a:rPr lang="ru-RU" sz="2000" dirty="0" smtClean="0"/>
              <a:t>    3) кислая                                4) нейтральная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708920"/>
            <a:ext cx="1417376" cy="58477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ОТВЕТ: </a:t>
            </a:r>
            <a:r>
              <a:rPr lang="ru-RU" sz="3200" b="1" i="1" dirty="0" smtClean="0"/>
              <a:t>3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628800"/>
            <a:ext cx="69356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Объясните почему при сливании растворов - </a:t>
            </a:r>
            <a:r>
              <a:rPr lang="en-US" sz="2400" dirty="0" err="1" smtClean="0"/>
              <a:t>FeCl</a:t>
            </a:r>
            <a:r>
              <a:rPr lang="en-US" sz="2400" dirty="0" smtClean="0">
                <a:latin typeface="Calibri"/>
              </a:rPr>
              <a:t>₃ </a:t>
            </a:r>
            <a:endParaRPr lang="ru-RU" sz="2400" dirty="0" smtClean="0">
              <a:latin typeface="Calibri"/>
            </a:endParaRPr>
          </a:p>
          <a:p>
            <a:r>
              <a:rPr lang="en-US" sz="2400" dirty="0" smtClean="0">
                <a:latin typeface="Calibri"/>
              </a:rPr>
              <a:t>  </a:t>
            </a:r>
            <a:r>
              <a:rPr lang="ru-RU" sz="2400" dirty="0" smtClean="0">
                <a:latin typeface="Calibri"/>
              </a:rPr>
              <a:t>и</a:t>
            </a:r>
            <a:r>
              <a:rPr lang="en-US" sz="2400" dirty="0" smtClean="0">
                <a:latin typeface="Calibri"/>
              </a:rPr>
              <a:t>  </a:t>
            </a:r>
            <a:r>
              <a:rPr lang="en-US" sz="2400" dirty="0" err="1" smtClean="0">
                <a:latin typeface="Calibri"/>
              </a:rPr>
              <a:t>Na₂CO</a:t>
            </a:r>
            <a:r>
              <a:rPr lang="en-US" sz="2400" dirty="0" smtClean="0">
                <a:latin typeface="Calibri"/>
              </a:rPr>
              <a:t>₃  -</a:t>
            </a:r>
            <a:r>
              <a:rPr lang="ru-RU" sz="2400" dirty="0" smtClean="0">
                <a:latin typeface="Calibri"/>
              </a:rPr>
              <a:t>  выпадает  осадок и выделяется газ?</a:t>
            </a:r>
            <a:r>
              <a:rPr lang="en-US" sz="2400" dirty="0" smtClean="0">
                <a:latin typeface="Calibri"/>
              </a:rPr>
              <a:t>   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latin typeface="Calibri"/>
              </a:rPr>
              <a:t> </a:t>
            </a:r>
            <a:endParaRPr lang="ru-RU" sz="2400" dirty="0" smtClean="0"/>
          </a:p>
          <a:p>
            <a:endParaRPr lang="ru-RU" sz="2400" dirty="0" smtClean="0"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548680"/>
            <a:ext cx="2138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ПРОБЛЕМА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501008"/>
            <a:ext cx="9151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2FeCl</a:t>
            </a:r>
            <a:r>
              <a:rPr lang="en-US" sz="2400" dirty="0" smtClean="0">
                <a:latin typeface="Calibri"/>
              </a:rPr>
              <a:t>₃</a:t>
            </a:r>
            <a:r>
              <a:rPr lang="en-US" sz="2400" dirty="0" smtClean="0"/>
              <a:t>  + 3Na</a:t>
            </a:r>
            <a:r>
              <a:rPr lang="en-US" sz="2400" dirty="0" smtClean="0">
                <a:latin typeface="Calibri"/>
              </a:rPr>
              <a:t>₂</a:t>
            </a:r>
            <a:r>
              <a:rPr lang="en-US" sz="2400" dirty="0" smtClean="0"/>
              <a:t>CO</a:t>
            </a:r>
            <a:r>
              <a:rPr lang="en-US" sz="2400" dirty="0" smtClean="0">
                <a:latin typeface="Calibri"/>
              </a:rPr>
              <a:t>₃  </a:t>
            </a:r>
            <a:r>
              <a:rPr lang="en-US" sz="2800" dirty="0" smtClean="0">
                <a:latin typeface="Calibri"/>
              </a:rPr>
              <a:t>+ 3H₂O  = 2Fe(OH)₃↓ +  6NaCl  + 3CO₂↑</a:t>
            </a:r>
            <a:endParaRPr lang="ru-RU" sz="2800" dirty="0"/>
          </a:p>
        </p:txBody>
      </p:sp>
      <p:pic>
        <p:nvPicPr>
          <p:cNvPr id="1027" name="Picture 3" descr="C:\Documents and Settings\RockNRolf\Мои документы\Марина\картинки(фото)\картинка для презен\фото\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9421" y="0"/>
            <a:ext cx="2384579" cy="333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70567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Fe</a:t>
            </a:r>
            <a:r>
              <a:rPr lang="en-US" sz="3200" dirty="0" smtClean="0">
                <a:latin typeface="Calibri"/>
              </a:rPr>
              <a:t>⁺³  + H₂O</a:t>
            </a:r>
            <a:r>
              <a:rPr lang="en-US" sz="3600" dirty="0" smtClean="0">
                <a:latin typeface="Calibri"/>
              </a:rPr>
              <a:t> </a:t>
            </a:r>
            <a:r>
              <a:rPr lang="en-US" sz="3200" dirty="0" smtClean="0">
                <a:latin typeface="Calibri"/>
              </a:rPr>
              <a:t>  ↔ (</a:t>
            </a:r>
            <a:r>
              <a:rPr lang="en-US" sz="3200" dirty="0" err="1" smtClean="0">
                <a:latin typeface="Calibri"/>
              </a:rPr>
              <a:t>FeOH</a:t>
            </a:r>
            <a:r>
              <a:rPr lang="en-US" sz="3200" dirty="0" smtClean="0">
                <a:latin typeface="Calibri"/>
              </a:rPr>
              <a:t>)⁺²  +   H⁺</a:t>
            </a:r>
          </a:p>
          <a:p>
            <a:endParaRPr lang="ru-RU" sz="2800" dirty="0" smtClean="0">
              <a:latin typeface="Calibri"/>
            </a:endParaRPr>
          </a:p>
          <a:p>
            <a:endParaRPr lang="en-US" sz="2800" dirty="0" smtClean="0">
              <a:latin typeface="Calibri"/>
            </a:endParaRPr>
          </a:p>
          <a:p>
            <a:r>
              <a:rPr lang="en-US" sz="3200" dirty="0" smtClean="0">
                <a:latin typeface="Calibri"/>
              </a:rPr>
              <a:t>CO₃⁻²  + H₂O ↔ HCO₃⁻   +  OH⁻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149080"/>
            <a:ext cx="2635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</a:t>
            </a:r>
            <a:r>
              <a:rPr lang="en-US" sz="3200" b="1" dirty="0" smtClean="0">
                <a:latin typeface="Calibri"/>
              </a:rPr>
              <a:t>₂↑  +  </a:t>
            </a:r>
            <a:r>
              <a:rPr lang="en-US" sz="3600" b="1" dirty="0" smtClean="0">
                <a:latin typeface="Calibri"/>
              </a:rPr>
              <a:t>H₂O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192" y="4365104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Fe(OH)</a:t>
            </a:r>
            <a:r>
              <a:rPr lang="en-US" sz="3200" b="1" dirty="0" smtClean="0">
                <a:latin typeface="Calibri"/>
              </a:rPr>
              <a:t>₃↓</a:t>
            </a: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 rot="18980099">
            <a:off x="5023123" y="1404314"/>
            <a:ext cx="246420" cy="1196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гнутая вверх стрелка 5"/>
          <p:cNvSpPr/>
          <p:nvPr/>
        </p:nvSpPr>
        <p:spPr>
          <a:xfrm rot="8804975">
            <a:off x="3989421" y="2149722"/>
            <a:ext cx="2741185" cy="105739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9331554">
            <a:off x="6449075" y="2847374"/>
            <a:ext cx="266302" cy="1516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лево стрелка 7"/>
          <p:cNvSpPr/>
          <p:nvPr/>
        </p:nvSpPr>
        <p:spPr>
          <a:xfrm rot="3094902">
            <a:off x="2703586" y="2452049"/>
            <a:ext cx="678508" cy="19943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30064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Гидролиз органических веществ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Живые организмы осуществляют гидролиз различных органических веществ в ходе реакций при участии  ФЕРМЕНТОВ.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Например, в ходе гидролиза при участии пищеварительных ферментов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расщепляются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АМИНОКИСЛОТЫ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ГЛИЦЕРИН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ЖИРНЫЕ КИСЛОТЫ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ПОЛИСАХАРИДЫ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например, крахмал и целлюлоза) —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МОНОСАХАРИДЫ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(например, на ГЛЮКОЗУ 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НУКЛЕИНОВЫЕ КИСЛОТЫ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на свободные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НУКЛЕОТИДЫ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При гидролизе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Жиры"/>
              </a:rPr>
              <a:t>жиров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присутствии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Щёлочи"/>
              </a:rPr>
              <a:t>щёлочей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получают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Мыло"/>
              </a:rPr>
              <a:t>мыло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гидролиз жиров в присутствии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Катализатор"/>
              </a:rPr>
              <a:t>катализаторов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применяется для получения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Глицерин"/>
              </a:rPr>
              <a:t>глицерина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Жирные кислоты"/>
              </a:rPr>
              <a:t>жирных кислот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Гидролизом древесины получают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Этанол"/>
              </a:rPr>
              <a:t>этанол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продукты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 tooltip="Гидролиз торфа"/>
              </a:rPr>
              <a:t>гидролиза торфа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находят применение в производстве кормовых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Дрожжи"/>
              </a:rPr>
              <a:t>дрожжей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Воск"/>
              </a:rPr>
              <a:t>воска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Удобрение"/>
              </a:rPr>
              <a:t>удобрений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8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8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8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351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1.  Гидролиз органических соединений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908720"/>
            <a:ext cx="7691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жиры </a:t>
            </a:r>
            <a:r>
              <a:rPr lang="ru-RU" sz="2400" dirty="0" err="1" smtClean="0"/>
              <a:t>гидролизуются</a:t>
            </a:r>
            <a:r>
              <a:rPr lang="ru-RU" sz="2400" dirty="0" smtClean="0"/>
              <a:t>  с получением глицерина</a:t>
            </a:r>
          </a:p>
          <a:p>
            <a:r>
              <a:rPr lang="ru-RU" sz="2400" dirty="0" smtClean="0"/>
              <a:t>  и карбоновых кислот ( с </a:t>
            </a:r>
            <a:r>
              <a:rPr lang="en-US" sz="2400" dirty="0" err="1" smtClean="0"/>
              <a:t>NaOH</a:t>
            </a:r>
            <a:r>
              <a:rPr lang="ru-RU" sz="2400" dirty="0" smtClean="0"/>
              <a:t> – омыление): </a:t>
            </a:r>
            <a:endParaRPr lang="ru-RU" sz="2400" dirty="0"/>
          </a:p>
        </p:txBody>
      </p:sp>
      <p:pic>
        <p:nvPicPr>
          <p:cNvPr id="4" name="Рисунок 3" descr="гидр жи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91" y="1772816"/>
            <a:ext cx="4567217" cy="3456384"/>
          </a:xfrm>
          <a:prstGeom prst="rect">
            <a:avLst/>
          </a:prstGeom>
        </p:spPr>
      </p:pic>
      <p:pic>
        <p:nvPicPr>
          <p:cNvPr id="6" name="Рисунок 5" descr="омылени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5825" y="3284985"/>
            <a:ext cx="4448175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800" dirty="0" smtClean="0"/>
              <a:t>крахмал и целлюлоза </a:t>
            </a:r>
            <a:r>
              <a:rPr lang="ru-RU" sz="2800" dirty="0" err="1" smtClean="0"/>
              <a:t>гидролизуются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  до глюкозы:</a:t>
            </a:r>
            <a:endParaRPr lang="ru-RU" sz="2400" dirty="0"/>
          </a:p>
        </p:txBody>
      </p:sp>
      <p:pic>
        <p:nvPicPr>
          <p:cNvPr id="3" name="Рисунок 2" descr="гидрол углеводо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36912"/>
            <a:ext cx="8039868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рган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2474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 При гидролизе жиров образуются </a:t>
            </a:r>
          </a:p>
          <a:p>
            <a:r>
              <a:rPr lang="ru-RU" sz="2400" dirty="0" smtClean="0"/>
              <a:t>1) спирты и минеральные кислоты                                             2) альдегиды и карбоновые кислоты</a:t>
            </a:r>
          </a:p>
          <a:p>
            <a:r>
              <a:rPr lang="ru-RU" sz="2400" dirty="0" smtClean="0"/>
              <a:t>3) одноатомные спирты и карбоновые кислоты                  4) глицерин и карбоновые кислоты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26064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ТЕСТ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2780928"/>
            <a:ext cx="1614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8498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Гидролизу подвергается: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Ацетилен           2) Целлюлоза        </a:t>
            </a:r>
          </a:p>
          <a:p>
            <a:pPr marL="457200" indent="-457200"/>
            <a:r>
              <a:rPr lang="ru-RU" sz="2400" dirty="0" smtClean="0"/>
              <a:t>3) Этанол                4) Метан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380312" y="4005064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5811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3. Гидролизу подвергается: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Глюкоза                 2) Глицерин   </a:t>
            </a:r>
          </a:p>
          <a:p>
            <a:pPr marL="457200" indent="-457200"/>
            <a:r>
              <a:rPr lang="ru-RU" sz="2400" dirty="0" smtClean="0"/>
              <a:t>3)  Жир                       4) Уксусная кислота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5373216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2800" b="1" dirty="0" smtClean="0">
                <a:solidFill>
                  <a:srgbClr val="FF0000"/>
                </a:solidFill>
              </a:rPr>
              <a:t>3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 При гидролизе сложных эфиров образуются:</a:t>
            </a:r>
          </a:p>
          <a:p>
            <a:r>
              <a:rPr lang="ru-RU" sz="2400" dirty="0" smtClean="0"/>
              <a:t> 1) Спирты и альдегиды          </a:t>
            </a:r>
          </a:p>
          <a:p>
            <a:r>
              <a:rPr lang="ru-RU" sz="2400" dirty="0" smtClean="0"/>
              <a:t> 2) Карбоновые кислоты и глюкоза</a:t>
            </a:r>
          </a:p>
          <a:p>
            <a:r>
              <a:rPr lang="ru-RU" sz="2400" dirty="0" smtClean="0"/>
              <a:t> 3) Крахмал и глюкоза    4) Спирты и карбоновые кислоты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588224" y="1772816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2800" b="1" dirty="0" smtClean="0">
                <a:solidFill>
                  <a:srgbClr val="FF0000"/>
                </a:solidFill>
              </a:rPr>
              <a:t>4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76872"/>
            <a:ext cx="7692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 При гидролизе крахмала получается:</a:t>
            </a:r>
          </a:p>
          <a:p>
            <a:r>
              <a:rPr lang="ru-RU" sz="2400" dirty="0" smtClean="0"/>
              <a:t>  1) Сахароза                                2)  Фруктоза</a:t>
            </a:r>
          </a:p>
          <a:p>
            <a:r>
              <a:rPr lang="ru-RU" sz="2400" dirty="0" smtClean="0"/>
              <a:t>  3) Мальтоза                                4)  Глюкоза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3429000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2800" b="1" dirty="0" smtClean="0">
                <a:solidFill>
                  <a:srgbClr val="FF0000"/>
                </a:solidFill>
              </a:rPr>
              <a:t>4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60648"/>
            <a:ext cx="8427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2. Обратимый и необратимый гидролиз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08721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Почти все рассмотренные реакции гидролиза органических веществ</a:t>
            </a:r>
          </a:p>
          <a:p>
            <a:r>
              <a:rPr lang="ru-RU" sz="2000" dirty="0" smtClean="0"/>
              <a:t>обратимы.   Но есть и необратимый гидролиз.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Общее свойство необратимого гидролиза -  </a:t>
            </a:r>
            <a:r>
              <a:rPr lang="ru-RU" sz="2000" dirty="0" smtClean="0"/>
              <a:t>один ( лучше оба) из</a:t>
            </a:r>
          </a:p>
          <a:p>
            <a:r>
              <a:rPr lang="ru-RU" sz="2000" dirty="0" smtClean="0"/>
              <a:t>продуктов гидролиза должен быть удален из сферы реакции в виде:</a:t>
            </a:r>
          </a:p>
          <a:p>
            <a:r>
              <a:rPr lang="ru-RU" sz="2000" dirty="0" smtClean="0"/>
              <a:t>                           </a:t>
            </a:r>
            <a:r>
              <a:rPr lang="ru-RU" sz="2000" dirty="0" smtClean="0">
                <a:solidFill>
                  <a:srgbClr val="FF0000"/>
                </a:solidFill>
              </a:rPr>
              <a:t>-     ОСАДКА  ,   -    ГАЗА.         </a:t>
            </a:r>
          </a:p>
          <a:p>
            <a:r>
              <a:rPr lang="ru-RU" sz="2000" dirty="0" smtClean="0"/>
              <a:t>  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780928"/>
            <a:ext cx="608051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СаС</a:t>
            </a:r>
            <a:r>
              <a:rPr lang="ru-RU" sz="2400" dirty="0" smtClean="0">
                <a:latin typeface="Calibri"/>
              </a:rPr>
              <a:t>₂  </a:t>
            </a:r>
            <a:r>
              <a:rPr lang="ru-RU" sz="2800" dirty="0" smtClean="0">
                <a:latin typeface="Calibri"/>
              </a:rPr>
              <a:t>+  2Н₂О   =    </a:t>
            </a:r>
            <a:r>
              <a:rPr lang="ru-RU" sz="2800" dirty="0" err="1" smtClean="0">
                <a:latin typeface="Calibri"/>
              </a:rPr>
              <a:t>Са</a:t>
            </a:r>
            <a:r>
              <a:rPr lang="ru-RU" sz="2800" dirty="0" smtClean="0">
                <a:latin typeface="Calibri"/>
              </a:rPr>
              <a:t>(ОН)₂</a:t>
            </a:r>
            <a:r>
              <a:rPr lang="ru-RU" sz="2800" dirty="0" err="1" smtClean="0">
                <a:latin typeface="Calibri"/>
              </a:rPr>
              <a:t>↓</a:t>
            </a:r>
            <a:r>
              <a:rPr lang="ru-RU" sz="2800" dirty="0" smtClean="0">
                <a:latin typeface="Calibri"/>
              </a:rPr>
              <a:t>  +   С₂Н₂↑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501008"/>
            <a:ext cx="806983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 гидролизе солей:</a:t>
            </a:r>
          </a:p>
          <a:p>
            <a:r>
              <a:rPr lang="ru-RU" sz="2000" dirty="0" smtClean="0"/>
              <a:t>                </a:t>
            </a:r>
            <a:r>
              <a:rPr lang="en-US" sz="2800" dirty="0" err="1" smtClean="0"/>
              <a:t>Al</a:t>
            </a:r>
            <a:r>
              <a:rPr lang="en-US" sz="2800" dirty="0" err="1" smtClean="0">
                <a:latin typeface="Calibri"/>
              </a:rPr>
              <a:t>₄C</a:t>
            </a:r>
            <a:r>
              <a:rPr lang="en-US" sz="2800" dirty="0" smtClean="0">
                <a:latin typeface="Calibri"/>
              </a:rPr>
              <a:t>₃  +  12 H₂O  =  4 Al(OH)₃↓   +   3CH₄↑</a:t>
            </a:r>
          </a:p>
          <a:p>
            <a:endParaRPr lang="en-US" sz="2400" dirty="0" smtClean="0">
              <a:latin typeface="Calibri"/>
            </a:endParaRPr>
          </a:p>
          <a:p>
            <a:r>
              <a:rPr lang="en-US" sz="2800" dirty="0" smtClean="0">
                <a:latin typeface="Calibri"/>
              </a:rPr>
              <a:t>                </a:t>
            </a:r>
            <a:r>
              <a:rPr lang="en-US" sz="2800" dirty="0" err="1" smtClean="0">
                <a:latin typeface="Calibri"/>
              </a:rPr>
              <a:t>Al₂S</a:t>
            </a:r>
            <a:r>
              <a:rPr lang="en-US" sz="2800" dirty="0" smtClean="0">
                <a:latin typeface="Calibri"/>
              </a:rPr>
              <a:t>₃   +   6 H₂O    =  2 Al(OH)₃↓   +   3 H₂S↑</a:t>
            </a:r>
          </a:p>
          <a:p>
            <a:endParaRPr lang="en-US" sz="2400" dirty="0" smtClean="0">
              <a:latin typeface="Calibri"/>
            </a:endParaRPr>
          </a:p>
          <a:p>
            <a:r>
              <a:rPr lang="en-US" sz="2400" dirty="0" smtClean="0">
                <a:latin typeface="Calibri"/>
              </a:rPr>
              <a:t>                   </a:t>
            </a:r>
            <a:r>
              <a:rPr lang="en-US" sz="2800" dirty="0" err="1" smtClean="0">
                <a:latin typeface="Calibri"/>
              </a:rPr>
              <a:t>CaH</a:t>
            </a:r>
            <a:r>
              <a:rPr lang="en-US" sz="2800" dirty="0" smtClean="0">
                <a:latin typeface="Calibri"/>
              </a:rPr>
              <a:t>₂   +   2 H₂O    =  2Ca(OH)₂↓   +   H₂↑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519</TotalTime>
  <Words>1640</Words>
  <Application>Microsoft Office PowerPoint</Application>
  <PresentationFormat>Экран (4:3)</PresentationFormat>
  <Paragraphs>226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ГИДРОЛИЗ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РОЛЬ  ГИДРОЛИЗА В ПРИРОДЕ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RockNRolf</dc:creator>
  <cp:lastModifiedBy>RockNRolf</cp:lastModifiedBy>
  <cp:revision>59</cp:revision>
  <dcterms:created xsi:type="dcterms:W3CDTF">2012-08-20T18:42:35Z</dcterms:created>
  <dcterms:modified xsi:type="dcterms:W3CDTF">2013-02-13T20:08:06Z</dcterms:modified>
</cp:coreProperties>
</file>