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C3EC4-FBDE-41EB-A789-3B5EC34609A8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197FF-5D59-47F2-BF0C-73CA707E89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9257C-A28A-4566-8215-F3F31847596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32A3A-010B-43E2-977A-F8E46A128D5A}" type="datetimeFigureOut">
              <a:rPr lang="ru-RU" smtClean="0"/>
              <a:t>11.04.2013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C625B-9219-4DA1-850C-47E30DEA4AE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О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14422"/>
            <a:ext cx="914400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Олимпийская </a:t>
            </a:r>
            <a:r>
              <a:rPr lang="ru-RU" sz="1600" b="1" i="1" u="sng" dirty="0">
                <a:solidFill>
                  <a:srgbClr val="000066"/>
                </a:solidFill>
                <a:latin typeface="Bookman Old Style" pitchFamily="18" charset="0"/>
              </a:rPr>
              <a:t>символика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 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- атрибуты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Олимпийских игр, используемые 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МОК для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продвижения идеи Олимпийского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движения во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всём мире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.</a:t>
            </a:r>
            <a:r>
              <a:rPr lang="ru-RU" sz="1600" b="1" i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endParaRPr lang="ru-RU" sz="1600" b="1" i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Олимпийский флаг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представляет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собой белое шёлковое полотнище с олимпийской эмблемой, вышитой на нём. 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Олимпийская эмблема 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- 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5 переплетённых колец, расположенных в два ряда): голубое, чёрное, красное; жёлтое, зелёное. Кольца символизируют единство пяти частей света и всемирный характер Олимпийских Игр.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Олимпийский гимн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исполняется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при поднятии Олимпийского флага во время открытия очередных игр, а также по их завершению и в некоторых других случаях. Написан греческим композитором </a:t>
            </a:r>
            <a:r>
              <a:rPr lang="ru-RU" sz="1600" b="1" dirty="0" err="1">
                <a:solidFill>
                  <a:srgbClr val="000066"/>
                </a:solidFill>
                <a:latin typeface="Bookman Old Style" pitchFamily="18" charset="0"/>
              </a:rPr>
              <a:t>Спиросом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err="1">
                <a:solidFill>
                  <a:srgbClr val="000066"/>
                </a:solidFill>
                <a:latin typeface="Bookman Old Style" pitchFamily="18" charset="0"/>
              </a:rPr>
              <a:t>Самарасом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. </a:t>
            </a: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Олимпийская клятва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в честности соревнований произносится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одним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из выдающихся спортсменов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от имени всех соревнующихся. Затем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один из судей произносит клятву в честном и объективном судействе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.</a:t>
            </a:r>
            <a:r>
              <a:rPr lang="ru-RU" sz="1600" b="1" i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endParaRPr lang="ru-RU" sz="1600" b="1" i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Олимпийская эмблема, Олимпийский флаг, Олимпийская клятва впервые были представлены на VII летних Олимпийских играх в Антверпене в 1920 году.  </a:t>
            </a:r>
            <a:endParaRPr lang="ru-RU" sz="1600" b="1" i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Олимпийский девиз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-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«Быстрее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, выше,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сильнее»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был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придуман французским священником Анри </a:t>
            </a:r>
            <a:r>
              <a:rPr lang="ru-RU" sz="1600" b="1" dirty="0" err="1">
                <a:solidFill>
                  <a:srgbClr val="000066"/>
                </a:solidFill>
                <a:latin typeface="Bookman Old Style" pitchFamily="18" charset="0"/>
              </a:rPr>
              <a:t>Дидоном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и представлен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на VIII летних Олимпийских играх в 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Париже в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 1924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году.</a:t>
            </a:r>
            <a:r>
              <a:rPr lang="ru-RU" sz="1600" b="1" i="1" dirty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</a:p>
          <a:p>
            <a:pPr algn="just"/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i="1" u="sng" dirty="0" smtClean="0">
                <a:solidFill>
                  <a:srgbClr val="000066"/>
                </a:solidFill>
                <a:latin typeface="Bookman Old Style" pitchFamily="18" charset="0"/>
              </a:rPr>
              <a:t>Олимпийский огонь</a:t>
            </a:r>
            <a:r>
              <a:rPr lang="ru-RU" sz="1600" b="1" i="1" dirty="0" smtClean="0">
                <a:solidFill>
                  <a:srgbClr val="000066"/>
                </a:solidFill>
                <a:latin typeface="Bookman Old Style" pitchFamily="18" charset="0"/>
              </a:rPr>
              <a:t> 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был впервые зажжён </a:t>
            </a: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на IX летних Играх в Амстердаме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в 1928 году. </a:t>
            </a:r>
          </a:p>
          <a:p>
            <a:pPr algn="just"/>
            <a:endParaRPr lang="ru-RU" sz="1600" b="1" dirty="0">
              <a:latin typeface="Bookman Old Style" pitchFamily="18" charset="0"/>
            </a:endParaRPr>
          </a:p>
          <a:p>
            <a:pPr algn="just"/>
            <a:endParaRPr lang="ru-RU" sz="1600" b="1" dirty="0">
              <a:latin typeface="Bookman Old Style" pitchFamily="18" charset="0"/>
            </a:endParaRPr>
          </a:p>
          <a:p>
            <a:endParaRPr lang="ru-RU" sz="1600" dirty="0"/>
          </a:p>
          <a:p>
            <a:endParaRPr lang="ru-RU" sz="1600" dirty="0"/>
          </a:p>
          <a:p>
            <a:pPr algn="just"/>
            <a:endParaRPr lang="ru-RU" sz="1600" dirty="0">
              <a:latin typeface="Bookman Old Style" pitchFamily="18" charset="0"/>
            </a:endParaRPr>
          </a:p>
          <a:p>
            <a:pPr algn="just"/>
            <a:endParaRPr lang="ru-RU" sz="1600" dirty="0">
              <a:latin typeface="Bookman Old Style" pitchFamily="18" charset="0"/>
            </a:endParaRPr>
          </a:p>
          <a:p>
            <a:pPr algn="just"/>
            <a:endParaRPr lang="ru-RU" sz="1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43240" y="571480"/>
            <a:ext cx="278608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Ч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214686"/>
            <a:ext cx="9144000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  <a:cs typeface="Arial" pitchFamily="34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cs typeface="Arial" pitchFamily="34" charset="0"/>
              </a:rPr>
              <a:t>Чудо света – статуя Зевса Олимпийского. Это единственное из семи чудес света, находившееся в Европе. В середине V века до н.э. в Олимпии был построен храм Зевса. В Олимпию приезжали со всей Греции принести жертвы богам. Храм Зевса был украшен множеством драгоценных даров , но, самым главным его украшением была грандиозная статуя Зевса Олимпийского работы Фидия.</a:t>
            </a:r>
            <a:endParaRPr lang="ru-RU" sz="1600" b="1" u="sng" dirty="0" smtClean="0">
              <a:solidFill>
                <a:srgbClr val="000066"/>
              </a:solidFill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cs typeface="Arial" pitchFamily="34" charset="0"/>
              </a:rPr>
              <a:t>	Статуя была высотой 12 м 37 см. Она была вырезана из дерева, а затем покрыта пластинами из слоновой кости. В правой руке Зевс держал богиню Нику, а в левой – скипетр. Обнаженные части тела и лицо были сделаны из слоновой кости, а плащ и сандалии – из золота. Пол храма выстлан черным мрамором, а вокруг статуи огорожено пространство, куда стекало оливковое масло. Масло использовали для защиты слоновой кости от сырости.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cs typeface="Arial" pitchFamily="34" charset="0"/>
              </a:rPr>
              <a:t>	Древнее чудо света — Статуя Зевса не сохранилась – по одной из версий она была перевезена в Константинополь, где сгорела во время пожара. </a:t>
            </a:r>
          </a:p>
        </p:txBody>
      </p:sp>
      <p:pic>
        <p:nvPicPr>
          <p:cNvPr id="4" name="Picture 4" descr="статуя Зев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14290"/>
            <a:ext cx="3143272" cy="2357454"/>
          </a:xfrm>
          <a:prstGeom prst="rect">
            <a:avLst/>
          </a:prstGeom>
          <a:noFill/>
        </p:spPr>
      </p:pic>
      <p:pic>
        <p:nvPicPr>
          <p:cNvPr id="5" name="Picture 2" descr="статуя Зевса Олимпийско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000396" cy="24288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857496"/>
            <a:ext cx="3143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  <a:cs typeface="Arial" pitchFamily="34" charset="0"/>
              </a:rPr>
              <a:t>Возможно статуя выглядела так</a:t>
            </a:r>
          </a:p>
          <a:p>
            <a:pPr algn="ctr"/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2714620"/>
            <a:ext cx="32146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  <a:cs typeface="Arial" pitchFamily="34" charset="0"/>
              </a:rPr>
              <a:t>Или так  (</a:t>
            </a:r>
            <a:r>
              <a:rPr lang="ru-RU" sz="1200" b="1" dirty="0" smtClean="0">
                <a:latin typeface="Bookman Old Style" pitchFamily="18" charset="0"/>
              </a:rPr>
              <a:t>римская копия статуи Фидия,  хранящаяся в Эрмитаже)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785794"/>
            <a:ext cx="2357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Ш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500306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Штаб-квартира МОК находится в швейцарской Лозанне. Там же расположен Олимпийский музей, открытый в 1993 году. Его экспозиция насчитывает более 10 тысяч экспонатов (среди них есть защитный шлем барона де Кубертена, заядлого фехтовальщика, и первый олимпийский факел).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pic>
        <p:nvPicPr>
          <p:cNvPr id="5122" name="Picture 2" descr="http://i5.focus.ua/m/200x150/-67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14290"/>
            <a:ext cx="3000396" cy="2000264"/>
          </a:xfrm>
          <a:prstGeom prst="rect">
            <a:avLst/>
          </a:prstGeom>
          <a:noFill/>
        </p:spPr>
      </p:pic>
      <p:pic>
        <p:nvPicPr>
          <p:cNvPr id="5124" name="Picture 4" descr="http://i3.newstube.ru/4431315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000396" cy="2071702"/>
          </a:xfrm>
          <a:prstGeom prst="rect">
            <a:avLst/>
          </a:prstGeom>
          <a:noFill/>
        </p:spPr>
      </p:pic>
      <p:pic>
        <p:nvPicPr>
          <p:cNvPr id="5128" name="Picture 8" descr="http://img.gazeta.ru/files3/999/3424999/Fac2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4357694"/>
            <a:ext cx="2214578" cy="228601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857752" y="5894316"/>
            <a:ext cx="400052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latin typeface="Bookman Old Style" pitchFamily="18" charset="0"/>
              </a:rPr>
              <a:t>первый олимпийский факел. Берлин 1936</a:t>
            </a:r>
            <a:endParaRPr lang="ru-RU" sz="1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0"/>
            <a:ext cx="114297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Щ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http://e.pudelek.pl/x69/d04cb8bd0002e796487f7a8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714356"/>
            <a:ext cx="2857520" cy="4572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2428868"/>
            <a:ext cx="4714908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 smtClean="0"/>
              <a:t>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Щусс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- Краснолицый малыш в синем спортивном костюме и с лыжами на ногах. Первый неофициальный талисман Олимпийских игр родился в 1968-м – в год проведения Х зимней Олимпиады во французском Гренобле.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img.beta.rian.ru/images/19009/80/190098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357298"/>
            <a:ext cx="2786082" cy="2143116"/>
          </a:xfrm>
          <a:prstGeom prst="rect">
            <a:avLst/>
          </a:prstGeom>
          <a:noFill/>
        </p:spPr>
      </p:pic>
      <p:pic>
        <p:nvPicPr>
          <p:cNvPr id="4" name="Picture 4" descr="http://newsimg.bbc.co.uk/media/images/44511000/jpg/_44511227_ceremony_afp203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42852"/>
            <a:ext cx="3000396" cy="2071702"/>
          </a:xfrm>
          <a:prstGeom prst="rect">
            <a:avLst/>
          </a:prstGeom>
          <a:noFill/>
        </p:spPr>
      </p:pic>
      <p:pic>
        <p:nvPicPr>
          <p:cNvPr id="5" name="Picture 8" descr="http://zhitomir-online.com/uploads/posts/2012-05/1336978316_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1428736"/>
            <a:ext cx="2643206" cy="207170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000364" y="2357431"/>
            <a:ext cx="3286148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  <a:ea typeface="Tahoma" pitchFamily="34" charset="0"/>
                <a:cs typeface="Tahoma" pitchFamily="34" charset="0"/>
              </a:rPr>
              <a:t>Э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876"/>
            <a:ext cx="914400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Эстафета олимпийского огня впервые была проведена на Олимпиаде 1936 года в Берлине. Более 3000 бегунов несли огонь в столицу Германии из греческой Олимпии, где его по традиции зажигают за несколько месяцев до начала Игр. Одиннадцать женщин, изображающие жриц, проводят церемонию, в ходе которой одна из них зажигает огонь с помощью параболического зеркала, фокусирующего лучи Солнца. Дальше огонь чаще всего везут на самолете на принимающий Игры континент, где его доставляют к стадиону, предавая по эстафете, спортсмены и знаменитости. 	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Традиция зажигания олимпийского огня существовала в Древней Греции во время проведения античных Олимпийских игр. Олимпийский огонь служил напоминанием о подвиге титана Прометея, по легенде, похитившего огонь у Зевса и подарившего его людям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642918"/>
            <a:ext cx="421484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Ю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2786058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Юношеские Олимпийские игры — это специальные Олимпийские игры среди спортсменов-юниоров в возрасте от 14 до 18 лет. Проходят как летние, так и зимние Игры. Они проводятся раз в четыре года — летние с 2010 года, а зимние с 2012.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Основная цель Игр — вовлечение в олимпийское движение спортивной молодёжи, её подготовка к сложным психологическим условиям международных стартов, отбор юных талантов к участию в будущих Олимпийских играх.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В Сингапуре на первых летних юношеских Олимпийских играх был разыгран 201 комплект наград. Сборная России стала второй в общекомандном зачете с 49 медалями – 20 золотыми, 17 серебряными и 12 бронзовыми.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В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Инсбурке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  первой в истории зимней Юношеской  Олимпиаде было разыграно 63 комплекта медалей  в 19 видах спорта. Сборная России стала пятой в общекомандном зачете с 16 медалями – 5 золотыми, 4 серебряными и 7 бронзовыми.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2056" name="Picture 8" descr="http://img.rufox.ru/files/news2/5939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2286016" cy="2143140"/>
          </a:xfrm>
          <a:prstGeom prst="rect">
            <a:avLst/>
          </a:prstGeom>
          <a:noFill/>
        </p:spPr>
      </p:pic>
      <p:pic>
        <p:nvPicPr>
          <p:cNvPr id="2058" name="Picture 10" descr="http://sportv.globo.com/platb/files/1000/2010/08/logo-j-o-juventude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85728"/>
            <a:ext cx="2428892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6116" y="785794"/>
            <a:ext cx="25003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Я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496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	Ямаец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Усэ́йн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Сент-Лео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 Болт, спринтер, 6-кратный олимпийский чемпион и 5-кратный чемпион мира. Действующий обладатель мировых рекордов в беге на 100 (9,58 сек; Берлин 2009) и 200 метров (19,19 сек; Берлин 2009), а также в эстафете 4×100</a:t>
            </a:r>
            <a:r>
              <a:rPr lang="en-US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метров</a:t>
            </a:r>
            <a:r>
              <a:rPr lang="en-US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в составе сборной Ямайки (36,84 сек, Лондон 2012).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	Является первым человеком в истории лёгкой атлетики, установившим мировые рекорды на трёх этих дистанциях на одной Олимпиаде (Пекин 2008), а также первым человеком, выигравшим на двух Олимпиадах подряд (Пекин 2008 и Лондон 2012) дистанции 100 и 200 метров. Обладатель наибольшего количества золотых олимпийских наград в истории Ямайки. Один из 4 легкоатлетов в истории, выигравших не менее 6 золотых олимпийских наград (наряду с Реем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Юри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, 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Пааво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 Нурми и Карлом Льюисом).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	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haroni" pitchFamily="2" charset="-79"/>
              </a:rPr>
              <a:t>	За достижения получил прозвище «Молния». 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027" name="Picture 3" descr="http://cdn.bleacherreport.net/images_root/slides/photos/000/336/883/Usain-Bolt-001_display_image.jpg?12814508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0" y="214290"/>
            <a:ext cx="3119468" cy="2286016"/>
          </a:xfrm>
          <a:prstGeom prst="rect">
            <a:avLst/>
          </a:prstGeom>
          <a:noFill/>
        </p:spPr>
      </p:pic>
      <p:pic>
        <p:nvPicPr>
          <p:cNvPr id="1029" name="Picture 5" descr="http://i.dailymail.co.uk/i/pix/2008/08/18/article-0-024DCEEA00000578-139_306x2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071834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0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П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4000504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Первые Паралимпийские игры прошли</a:t>
            </a:r>
            <a:r>
              <a:rPr lang="en-US" sz="1600" b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в 1960 году в Риме. Первые зимние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Паралимпийские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игры прошли в 1976 году в Швеции. </a:t>
            </a:r>
          </a:p>
          <a:p>
            <a:pPr algn="just"/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Девиз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Паралимпийских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игр:  «Дух в движении».</a:t>
            </a:r>
          </a:p>
          <a:p>
            <a:pPr algn="just"/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Паралимпийские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ценности это - смелость, равенство, решимость, вдохновение. </a:t>
            </a:r>
          </a:p>
          <a:p>
            <a:pPr algn="just"/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В программе </a:t>
            </a:r>
            <a:r>
              <a:rPr lang="en-US" sz="1600" b="1" dirty="0" smtClean="0">
                <a:solidFill>
                  <a:srgbClr val="000066"/>
                </a:solidFill>
                <a:latin typeface="Bookman Old Style" pitchFamily="18" charset="0"/>
              </a:rPr>
              <a:t>XI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Зимних Паралимпийских игр, которые пройдут в Сочи в марте 2014 года </a:t>
            </a:r>
            <a:r>
              <a:rPr lang="en-US" sz="1600" b="1" dirty="0" smtClean="0">
                <a:solidFill>
                  <a:srgbClr val="000066"/>
                </a:solidFill>
                <a:latin typeface="Bookman Old Style" pitchFamily="18" charset="0"/>
              </a:rPr>
              <a:t>5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видов спорта – биатлон,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следж-хоккей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на льду, лыжные гонки, керлинг на колясках, горные лыжи. </a:t>
            </a:r>
          </a:p>
          <a:p>
            <a:pPr algn="just"/>
            <a:endParaRPr lang="ru-RU" sz="1600" dirty="0" smtClean="0"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</a:p>
          <a:p>
            <a:pPr algn="just"/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	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14885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pic>
        <p:nvPicPr>
          <p:cNvPr id="44036" name="Picture 4" descr="http://www.winterlife.ru/uploads/posts/2011-04/1301925979_paralim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928958" cy="2286016"/>
          </a:xfrm>
          <a:prstGeom prst="rect">
            <a:avLst/>
          </a:prstGeom>
          <a:noFill/>
        </p:spPr>
      </p:pic>
      <p:pic>
        <p:nvPicPr>
          <p:cNvPr id="14340" name="Picture 4" descr="http://images.china.cn/attachement/jpg/site1001/20080917/000bcdb9591a0a3b5d12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500174"/>
            <a:ext cx="2857520" cy="2357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71736" y="435769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 </a:t>
            </a:r>
            <a:endParaRPr lang="ru-RU" dirty="0">
              <a:latin typeface="Bookman Old Style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13" y="214290"/>
            <a:ext cx="2643205" cy="2357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0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Р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929066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Россия впервые приняла участие в олимпийских играх в 1900 году. Из российских спортсменов, первую олимпийскую золотую медаль завоевал в 1908 году фигурист Николай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Панин-Коломенкин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на IV Олимпиаде в Лондоне.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СССР участвовал в летних Играх начиная с Олимпиады-1952 в Хельсинки, в зимних — с Олимпиады-1956 в 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Кортина-д'Ампеццо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Под флагом Российской Федерации  наши спортсмены участвовали в 9 летних и 5 зимних играх и выиграли 407 олимпийских медалей на летних и 91 медаль на зимних Олимпийских играх. Всего на 14 Олимпиадах было завоевано 498 медалей, из них 170 золотых, 155 серебряных и 173 бронзовые. 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pic>
        <p:nvPicPr>
          <p:cNvPr id="13315" name="Picture 3" descr="http://voronezh.rfn.ru/p/m_579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14290"/>
            <a:ext cx="2857520" cy="2214578"/>
          </a:xfrm>
          <a:prstGeom prst="rect">
            <a:avLst/>
          </a:prstGeom>
          <a:noFill/>
        </p:spPr>
      </p:pic>
      <p:pic>
        <p:nvPicPr>
          <p:cNvPr id="13317" name="Picture 5" descr="http://www.ctv.by/sites/default/files/sharapova%206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000396" cy="2214578"/>
          </a:xfrm>
          <a:prstGeom prst="rect">
            <a:avLst/>
          </a:prstGeom>
          <a:noFill/>
        </p:spPr>
      </p:pic>
      <p:sp>
        <p:nvSpPr>
          <p:cNvPr id="14338" name="AutoShape 2" descr="http://www.livejournal.ru/static/files/themes/quote/9700_000asz2r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://www.livejournal.ru/static/files/themes/quote/9700_000asz2r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4" name="Picture 8" descr="http://pics.vesti.ru/p/b_40642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357298"/>
            <a:ext cx="2643206" cy="23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1"/>
            <a:ext cx="2643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С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0" y="3571876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Сочи были выбраны с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толицей Олимпиады во время 119-й сессии МОК в  Гватемале 4 июля 2007 года.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XXII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имние Олимпийские игры 2014  пройдут  с 7 по 23 февраля 2014 года.  В них примут участие около 80 стран – это 5500 спортсменов-олимпийцев и членов команд. Смотреть Игры в Сочи будут около 3 млрд. телезрителей по всему миру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В России Олимпийские игры пройдут во второй раз (до этого в Москве в 1980 году прошли XXII летние Олимпийские игры)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srgbClr val="000066"/>
                </a:solidFill>
                <a:latin typeface="Bookman Old Style" pitchFamily="18" charset="0"/>
                <a:cs typeface="Times New Roman" pitchFamily="18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Олимпийские игры в Сочи имеют девиз: «Жаркие. Зимние. Твои»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algn="just"/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По окончании Олимпийских игр на тех же объектах будут проведены 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XI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зимние Паралимпийские игры - 2014. 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</a:t>
            </a:r>
            <a:endParaRPr lang="ru-RU" sz="1600" dirty="0" smtClean="0">
              <a:latin typeface="Bookman Old Style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000109"/>
            <a:ext cx="292892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321470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14290"/>
            <a:ext cx="2428892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2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42900"/>
            <a:ext cx="8572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Т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643042" y="2357430"/>
            <a:ext cx="5429288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Т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алисман Игр призван продвигать принципы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олимпизма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и способствовать популяризации конкретных Игр.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Талисманом может стать человек, животное или сказочное существо, которое отражает особенности культуры принимающей страны и символизирующее ценности современного Олимпийского движения.	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Первое официальное признание получил талисман Олимпиады 1972. С тех пор талисман — обязательный атрибут ОИ.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Первый талисман зимних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ОИ появился в 1980.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cs typeface="Arial" pitchFamily="34" charset="0"/>
              </a:rPr>
              <a:t>	Паралимпийские игры также имеют свои талисманы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1267" name="Picture 3" descr="http://talisman.sochi2014.com/bitrix/templates/talisman/img/img-olymp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1571604" cy="1238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2000240"/>
            <a:ext cx="15716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1972, Мюнхен: такса </a:t>
            </a:r>
            <a:r>
              <a:rPr lang="ru-RU" sz="1200" b="1" dirty="0" err="1" smtClean="0">
                <a:latin typeface="Bookman Old Style" pitchFamily="18" charset="0"/>
              </a:rPr>
              <a:t>Вальди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69" name="Picture 5" descr="http://talisman.sochi2014.com/bitrix/templates/talisman/img/img-olymp-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0"/>
            <a:ext cx="1500198" cy="142876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108" y="1357299"/>
            <a:ext cx="2143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1984, Сараево: волчонок </a:t>
            </a:r>
            <a:r>
              <a:rPr lang="ru-RU" sz="1200" b="1" dirty="0" err="1" smtClean="0">
                <a:latin typeface="Bookman Old Style" pitchFamily="18" charset="0"/>
              </a:rPr>
              <a:t>Вучко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71" name="Picture 7" descr="http://r11.imgfast.net/users/1114/30/97/19/avatars/294-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0"/>
            <a:ext cx="1643074" cy="12858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86314" y="1285860"/>
            <a:ext cx="17859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1980, Москва: медвежонок Миша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73" name="Picture 9" descr="http://images2.wikia.nocookie.net/__cb20100418183816/olympic/images/thumb/a/a2/Hidy-howdy3-300x228.jpg/120px-Hidy-howdy3-300x22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71744"/>
            <a:ext cx="1571636" cy="1285884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0" y="3857628"/>
            <a:ext cx="1714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1988, Калгари: белые медвежата </a:t>
            </a:r>
            <a:r>
              <a:rPr lang="ru-RU" sz="1200" b="1" dirty="0" err="1" smtClean="0">
                <a:latin typeface="Bookman Old Style" pitchFamily="18" charset="0"/>
              </a:rPr>
              <a:t>Хайди</a:t>
            </a:r>
            <a:r>
              <a:rPr lang="ru-RU" sz="1200" b="1" dirty="0" smtClean="0">
                <a:latin typeface="Bookman Old Style" pitchFamily="18" charset="0"/>
              </a:rPr>
              <a:t> и </a:t>
            </a:r>
            <a:r>
              <a:rPr lang="ru-RU" sz="1200" b="1" dirty="0" err="1" smtClean="0">
                <a:latin typeface="Bookman Old Style" pitchFamily="18" charset="0"/>
              </a:rPr>
              <a:t>Хоуди</a:t>
            </a:r>
            <a:r>
              <a:rPr lang="ru-RU" sz="1200" b="1" dirty="0" smtClean="0">
                <a:latin typeface="Bookman Old Style" pitchFamily="18" charset="0"/>
              </a:rPr>
              <a:t>.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75" name="Picture 11" descr="http://olymp2008.rambler.ru/images/staticdocument/2008/08/04/1217863797_60959.150x15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29520" y="1928802"/>
            <a:ext cx="1714480" cy="15716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7286644" y="3500438"/>
            <a:ext cx="1857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2000, Сидней: </a:t>
            </a:r>
            <a:r>
              <a:rPr lang="ru-RU" sz="1200" b="1" dirty="0" err="1" smtClean="0">
                <a:latin typeface="Bookman Old Style" pitchFamily="18" charset="0"/>
              </a:rPr>
              <a:t>кукабарра</a:t>
            </a:r>
            <a:r>
              <a:rPr lang="ru-RU" sz="1200" b="1" dirty="0" smtClean="0">
                <a:latin typeface="Bookman Old Style" pitchFamily="18" charset="0"/>
              </a:rPr>
              <a:t> </a:t>
            </a:r>
            <a:r>
              <a:rPr lang="ru-RU" sz="1200" b="1" dirty="0" err="1" smtClean="0">
                <a:latin typeface="Bookman Old Style" pitchFamily="18" charset="0"/>
              </a:rPr>
              <a:t>Олли</a:t>
            </a:r>
            <a:r>
              <a:rPr lang="ru-RU" sz="1200" b="1" dirty="0" smtClean="0">
                <a:latin typeface="Bookman Old Style" pitchFamily="18" charset="0"/>
              </a:rPr>
              <a:t>, утконос Сид, ехидна Милли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77" name="Picture 13" descr="http://upload.wikimedia.org/wikipedia/tr/thumb/5/53/Atina2004maskot.jpg/130px-Atina2004masko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86612" y="0"/>
            <a:ext cx="1857388" cy="1285884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7286644" y="1285860"/>
            <a:ext cx="18573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2004, Афины: античные куклы Феб и Афина.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79" name="Picture 15" descr="http://cs10024.vkontakte.ru/u2400729/-1/m_8717f0d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768" y="4714884"/>
            <a:ext cx="2000232" cy="1500198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072330" y="6215082"/>
            <a:ext cx="2071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2014, Сочи: Леопард, Белый мишка и Зайка </a:t>
            </a:r>
            <a:endParaRPr lang="ru-RU" sz="1200" b="1" dirty="0">
              <a:latin typeface="Bookman Old Style" pitchFamily="18" charset="0"/>
            </a:endParaRPr>
          </a:p>
        </p:txBody>
      </p:sp>
      <p:pic>
        <p:nvPicPr>
          <p:cNvPr id="11281" name="Picture 17" descr="http://www.yuga.ru/media/paralimpiada__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572008"/>
            <a:ext cx="1571636" cy="14287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0" y="6000768"/>
            <a:ext cx="18573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Bookman Old Style" pitchFamily="18" charset="0"/>
              </a:rPr>
              <a:t>2014, </a:t>
            </a:r>
            <a:r>
              <a:rPr lang="ru-RU" sz="1200" b="1" dirty="0" err="1" smtClean="0">
                <a:latin typeface="Bookman Old Style" pitchFamily="18" charset="0"/>
              </a:rPr>
              <a:t>Паралимпийские</a:t>
            </a:r>
            <a:r>
              <a:rPr lang="ru-RU" sz="1200" b="1" dirty="0" smtClean="0">
                <a:latin typeface="Bookman Old Style" pitchFamily="18" charset="0"/>
              </a:rPr>
              <a:t> игры: Лучик и Снежинка </a:t>
            </a:r>
            <a:endParaRPr lang="ru-RU" sz="1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000"/>
                            </p:stCondLst>
                            <p:childTnLst>
                              <p:par>
                                <p:cTn id="3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0"/>
                            </p:stCondLst>
                            <p:childTnLst>
                              <p:par>
                                <p:cTn id="4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0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1000"/>
                            </p:stCondLst>
                            <p:childTnLst>
                              <p:par>
                                <p:cTn id="6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3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3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4000"/>
                            </p:stCondLst>
                            <p:childTnLst>
                              <p:par>
                                <p:cTn id="6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7000"/>
                            </p:stCondLst>
                            <p:childTnLst>
                              <p:par>
                                <p:cTn id="7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3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265" grpId="0"/>
      <p:bldP spid="5" grpId="0"/>
      <p:bldP spid="7" grpId="0"/>
      <p:bldP spid="9" grpId="0"/>
      <p:bldP spid="11" grpId="0"/>
      <p:bldP spid="13" grpId="0"/>
      <p:bldP spid="15" grpId="0"/>
      <p:bldP spid="17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78578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У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71876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 smtClean="0">
                <a:latin typeface="Bookman Old Style" pitchFamily="18" charset="0"/>
              </a:rPr>
              <a:t>	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Украденный олимпийский флаг. Игры 1920 года, которые проходили  в Антверпене, стал первыми в истории, прошедшими под олимпийским флагом. На церемонии открытия в торжественной обстановке флаг был поднят, но спустя всего два дня знамя... пропало. В спешном порядке пришлось отыскивать новое полотнище, и флаг вновь поднялся над стадионом. </a:t>
            </a:r>
          </a:p>
          <a:p>
            <a:pPr algn="just"/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	Как выяснилось 80 (!) лет спустя, оригинальный флаг был украден... бронзовым призером тех Игр по прыжкам в воду американцем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Хэлом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Хейгом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Присте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. Он признался в содеянном только в 1997 году, а спустя еще три года, в 103-летнем возрасте, он передал флаг Хуану-Антонио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</a:rPr>
              <a:t>Самаранчу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</a:rPr>
              <a:t>, тогдашнему президенту МОК, со словами «Мне он больше ни к чему».</a:t>
            </a:r>
            <a:endParaRPr lang="ru-RU" sz="1600" b="1" dirty="0">
              <a:solidFill>
                <a:srgbClr val="000066"/>
              </a:solidFill>
              <a:latin typeface="Bookman Old Style" pitchFamily="18" charset="0"/>
            </a:endParaRPr>
          </a:p>
        </p:txBody>
      </p:sp>
      <p:pic>
        <p:nvPicPr>
          <p:cNvPr id="10242" name="Picture 2" descr="http://www.waxingunlyrical.com/wp-content/uploads/2011/02/3616976605_7c2cc236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81500" y="142852"/>
            <a:ext cx="4548218" cy="3028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571480"/>
            <a:ext cx="228601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Ф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471488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	Фамилия Майкла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Фелпса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известна всему миру.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Абсолютный медальный рекордсмен в истории олимпийских игр.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На Олимпийских Играх в Лондоне в 2012 году по общему числу олимпийских наград Майкл превзошел всех атлетов во всех видах спорта— 22 медали, побив рекорд Ларисы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Латыниной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 (18 медалей), державшийся 48 лет, а также стал 18-кратным Олимпийским чемпионом.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8131" name="Picture 3" descr="http://img.lenta.ru/news/2010/08/19/phelps/pictur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0"/>
            <a:ext cx="3357554" cy="2643182"/>
          </a:xfrm>
          <a:prstGeom prst="rect">
            <a:avLst/>
          </a:prstGeom>
          <a:noFill/>
        </p:spPr>
      </p:pic>
      <p:pic>
        <p:nvPicPr>
          <p:cNvPr id="48135" name="Picture 7" descr="http://pgb51.typepad.com/lesprit_du_sport/images/2007/03/27/usgoldmedalsmichaelphelps1024x768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86116" cy="2571744"/>
          </a:xfrm>
          <a:prstGeom prst="rect">
            <a:avLst/>
          </a:prstGeom>
          <a:noFill/>
        </p:spPr>
      </p:pic>
      <p:pic>
        <p:nvPicPr>
          <p:cNvPr id="11268" name="Picture 4" descr="http://sportv.globo.com/platb/files/990/2009/10/michael_phelps_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1714488"/>
            <a:ext cx="2357454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8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81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642918"/>
            <a:ext cx="25717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Х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21442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8195" name="Picture 3" descr="http://www.newsru.co.il/pict/id/352533_201004211652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14290"/>
            <a:ext cx="3143272" cy="2357454"/>
          </a:xfrm>
          <a:prstGeom prst="rect">
            <a:avLst/>
          </a:prstGeom>
          <a:noFill/>
        </p:spPr>
      </p:pic>
      <p:pic>
        <p:nvPicPr>
          <p:cNvPr id="8197" name="Picture 5" descr="http://www.rezeptsport.ru/news/data/upimages/22-04-10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2976562" cy="235745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4357693"/>
            <a:ext cx="90011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3214686"/>
            <a:ext cx="9144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	Хуан Антонио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Самаранч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7-й президент МОК, спас Олимпийские игры во второй раз. Случилось так, что в середине 1970-х интерес к ним стал угасать, и тогда с 1980 года президент ездил по миру и лично убеждал президентов, спонсоров и звезд присоединяться к олимпийскому движению. Он объединил олимпийское движение, показал, как нужно проводить Олимпийские игры, какое должно быть к ним отношение. Через спорт и олимпийское движение он объединил весь мир.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Самаранч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поднял важность и значение Олимпийских игр, отношение к ним разных государств. Более 200 стран мира стали участвовать в Олимпийских играх благодаря его политике. За это король Испании сделал его маркизом. В 2001 году 80-летний </a:t>
            </a:r>
            <a:r>
              <a:rPr lang="ru-RU" sz="1600" b="1" dirty="0" err="1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Самаранч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стал пожизненным почетным президентом МОК.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Arial" pitchFamily="34" charset="0"/>
              </a:rPr>
              <a:t>	</a:t>
            </a:r>
            <a:endParaRPr lang="ru-RU" sz="1600" b="1" dirty="0" smtClean="0">
              <a:solidFill>
                <a:srgbClr val="000066"/>
              </a:solidFill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85729"/>
            <a:ext cx="35004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Ц</a:t>
            </a:r>
            <a:endParaRPr lang="ru-RU" sz="6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4572008"/>
            <a:ext cx="9144000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	Церемония открытия Олимпийских игр  - это яркое шоу, поражающее воображение. И на каждой новой Олимпиаде сценаристам удаётся придумать что-то новое, чего ещё никогда не было.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	Обязательными атрибутами церемоний открытия Олимпийских игр являются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-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выступление главы принимающего государства с речью,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исполнение олимпийского гимна, парад  стран-участниц,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подъем олимпийского флага,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зажжение Олимпийского огня, театрализованные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шоу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характеризующие страну и людей, проживающих </a:t>
            </a:r>
            <a:r>
              <a:rPr lang="ru-RU" sz="1600" b="1" dirty="0" smtClean="0">
                <a:solidFill>
                  <a:srgbClr val="000066"/>
                </a:solidFill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ней.</a:t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7" name="Picture 5" descr="http://sport.img.com.ua/img/forall/i/2008/123006309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52"/>
            <a:ext cx="2643206" cy="2000264"/>
          </a:xfrm>
          <a:prstGeom prst="rect">
            <a:avLst/>
          </a:prstGeom>
          <a:noFill/>
        </p:spPr>
      </p:pic>
      <p:pic>
        <p:nvPicPr>
          <p:cNvPr id="8199" name="Picture 7" descr="http://blog.cntiprogress.ru/wp-content/uploads/2010/07/d0bcd0b8d188d0bad0b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428867"/>
            <a:ext cx="2571780" cy="1928827"/>
          </a:xfrm>
          <a:prstGeom prst="rect">
            <a:avLst/>
          </a:prstGeom>
          <a:noFill/>
        </p:spPr>
      </p:pic>
      <p:pic>
        <p:nvPicPr>
          <p:cNvPr id="8201" name="Picture 9" descr="http://www.cosmo.ru/upload/iblock/d3b/d3ba05b076b3dd1d3aeedd82571a63f9_fitted_29a3dda650d3a9882be49cf5e72b2b01_100000x13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14290"/>
            <a:ext cx="2428892" cy="1785950"/>
          </a:xfrm>
          <a:prstGeom prst="rect">
            <a:avLst/>
          </a:prstGeom>
          <a:noFill/>
        </p:spPr>
      </p:pic>
      <p:pic>
        <p:nvPicPr>
          <p:cNvPr id="8203" name="Picture 11" descr="http://s.s-ports.ru/sites/default/files/imagecache/medium-photos/Rasha-REUTERS-Mike-Blak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2285992"/>
            <a:ext cx="2428892" cy="2071701"/>
          </a:xfrm>
          <a:prstGeom prst="rect">
            <a:avLst/>
          </a:prstGeom>
          <a:noFill/>
        </p:spPr>
      </p:pic>
      <p:pic>
        <p:nvPicPr>
          <p:cNvPr id="8205" name="Picture 13" descr="http://smi2.ru/data/fckuploads/2089770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1643050"/>
            <a:ext cx="285752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19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140</Words>
  <Application>Microsoft Office PowerPoint</Application>
  <PresentationFormat>Экран (4:3)</PresentationFormat>
  <Paragraphs>98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1</cp:revision>
  <dcterms:created xsi:type="dcterms:W3CDTF">2013-04-11T14:49:53Z</dcterms:created>
  <dcterms:modified xsi:type="dcterms:W3CDTF">2013-04-11T14:51:13Z</dcterms:modified>
</cp:coreProperties>
</file>