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3" r:id="rId3"/>
    <p:sldId id="275" r:id="rId4"/>
    <p:sldId id="257" r:id="rId5"/>
    <p:sldId id="258" r:id="rId6"/>
    <p:sldId id="259" r:id="rId7"/>
    <p:sldId id="260" r:id="rId8"/>
    <p:sldId id="261" r:id="rId9"/>
    <p:sldId id="263" r:id="rId10"/>
    <p:sldId id="264" r:id="rId11"/>
    <p:sldId id="265" r:id="rId12"/>
    <p:sldId id="266" r:id="rId13"/>
    <p:sldId id="267" r:id="rId14"/>
    <p:sldId id="269" r:id="rId15"/>
    <p:sldId id="270" r:id="rId16"/>
    <p:sldId id="278" r:id="rId17"/>
    <p:sldId id="279" r:id="rId1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50" autoAdjust="0"/>
  </p:normalViewPr>
  <p:slideViewPr>
    <p:cSldViewPr>
      <p:cViewPr>
        <p:scale>
          <a:sx n="46" d="100"/>
          <a:sy n="46" d="100"/>
        </p:scale>
        <p:origin x="-1122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67000" y="2514600"/>
            <a:ext cx="4495800" cy="1222375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Мир кошек</a:t>
            </a:r>
            <a:endParaRPr lang="ru-RU" sz="6000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28596" y="0"/>
            <a:ext cx="8458200" cy="1643074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Муниципальное бюджетное образовательное учреждение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Белоярского района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«Общеобразовательная средняя (полная) школа №1 г. Белоярский»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14876" y="4286256"/>
            <a:ext cx="417721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Автор проекта:</a:t>
            </a:r>
          </a:p>
          <a:p>
            <a:pPr algn="r"/>
            <a:r>
              <a:rPr lang="ru-RU" b="1" dirty="0" smtClean="0"/>
              <a:t>Иванова Ольга</a:t>
            </a:r>
            <a:endParaRPr lang="ru-RU" dirty="0" smtClean="0"/>
          </a:p>
          <a:p>
            <a:pPr algn="r"/>
            <a:r>
              <a:rPr lang="ru-RU" dirty="0" smtClean="0"/>
              <a:t>Класс 3А</a:t>
            </a:r>
          </a:p>
          <a:p>
            <a:pPr algn="r"/>
            <a:r>
              <a:rPr lang="ru-RU" dirty="0" smtClean="0"/>
              <a:t> </a:t>
            </a:r>
          </a:p>
          <a:p>
            <a:pPr algn="r"/>
            <a:r>
              <a:rPr lang="ru-RU" dirty="0" smtClean="0"/>
              <a:t>Научный руководитель проекта:</a:t>
            </a:r>
          </a:p>
          <a:p>
            <a:pPr algn="r"/>
            <a:r>
              <a:rPr lang="ru-RU" b="1" dirty="0" smtClean="0"/>
              <a:t>Удовенко Лидия Ивановна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User\Desktop\Бумага\русгол.jpg"/>
          <p:cNvPicPr>
            <a:picLocks noChangeAspect="1" noChangeArrowheads="1"/>
          </p:cNvPicPr>
          <p:nvPr/>
        </p:nvPicPr>
        <p:blipFill>
          <a:blip r:embed="rId2"/>
          <a:srcRect l="14889" t="5016" r="19060" b="4702"/>
          <a:stretch>
            <a:fillRect/>
          </a:stretch>
        </p:blipFill>
        <p:spPr bwMode="auto">
          <a:xfrm>
            <a:off x="5257800" y="2895600"/>
            <a:ext cx="3581400" cy="36576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143000" y="381000"/>
            <a:ext cx="7620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000"/>
            <a:r>
              <a:rPr lang="ru-RU" sz="2400" dirty="0" smtClean="0"/>
              <a:t>Русские </a:t>
            </a:r>
            <a:r>
              <a:rPr lang="ru-RU" sz="2400" dirty="0" err="1" smtClean="0"/>
              <a:t>голубые</a:t>
            </a:r>
            <a:r>
              <a:rPr lang="ru-RU" sz="2400" dirty="0" smtClean="0"/>
              <a:t> - это элегантные зеленоглазые кошки. Они обладают приятным темпераментом и спокойным характером, дружелюбны и не требовательны. Благодаря своей независимости, они легко приспосабливаются к условиям жизни. И в силу своего дружелюбия, русские </a:t>
            </a:r>
            <a:r>
              <a:rPr lang="ru-RU" sz="2400" dirty="0" err="1" smtClean="0"/>
              <a:t>голубые</a:t>
            </a:r>
            <a:r>
              <a:rPr lang="ru-RU" sz="2400" dirty="0" smtClean="0"/>
              <a:t> с удовольствием воспринимают общество другой кошки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7170" name="Picture 2" descr="рг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3505200"/>
            <a:ext cx="3867693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9200" y="609601"/>
            <a:ext cx="7924800" cy="2590800"/>
          </a:xfrm>
        </p:spPr>
        <p:txBody>
          <a:bodyPr>
            <a:normAutofit/>
          </a:bodyPr>
          <a:lstStyle/>
          <a:p>
            <a:pPr marL="0" indent="450000">
              <a:spcBef>
                <a:spcPts val="0"/>
              </a:spcBef>
              <a:buNone/>
            </a:pPr>
            <a:r>
              <a:rPr lang="ru-RU" sz="2400" dirty="0" smtClean="0"/>
              <a:t>Гималайская кошка - это американское название персидских кошек с сиамским окрасом. </a:t>
            </a:r>
            <a:r>
              <a:rPr lang="ru-RU" sz="2400" dirty="0" smtClean="0"/>
              <a:t>Шерсть </a:t>
            </a:r>
            <a:r>
              <a:rPr lang="ru-RU" sz="2400" dirty="0" smtClean="0"/>
              <a:t>длинная, густая и мягкая, окрас "сиамский". </a:t>
            </a:r>
            <a:r>
              <a:rPr lang="ru-RU" sz="2400" dirty="0" err="1" smtClean="0"/>
              <a:t>Гималайцы</a:t>
            </a:r>
            <a:r>
              <a:rPr lang="ru-RU" sz="2400" dirty="0" smtClean="0"/>
              <a:t> требовательнее и предприимчивее персов, но при этом послушны и не такие эмоциональные, как сиамские кошки. Нежные и, умны, ласковы и преданные друзья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8195" name="Picture 3" descr="гим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3352800"/>
            <a:ext cx="3973512" cy="2641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 descr="C:\Users\User\Desktop\Бумага\гимкло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3429000"/>
            <a:ext cx="3484562" cy="26100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глаз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9200" y="3771898"/>
            <a:ext cx="4114800" cy="308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40028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Как увидеть мышку в кромешной тьме.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95400" y="1143000"/>
            <a:ext cx="7848600" cy="4525963"/>
          </a:xfrm>
        </p:spPr>
        <p:txBody>
          <a:bodyPr>
            <a:normAutofit/>
          </a:bodyPr>
          <a:lstStyle/>
          <a:p>
            <a:pPr marL="0" indent="450000">
              <a:spcBef>
                <a:spcPts val="0"/>
              </a:spcBef>
              <a:buNone/>
            </a:pPr>
            <a:r>
              <a:rPr lang="ru-RU" sz="2400" dirty="0" smtClean="0"/>
              <a:t>Глаза кошек велики по сравнению с размерами черепа. Они расположены так, что после зрения обоих глаз накладывается одно на другое, давая стереоскопическое изображение </a:t>
            </a:r>
            <a:r>
              <a:rPr lang="ru-RU" sz="2400" dirty="0" smtClean="0"/>
              <a:t>. </a:t>
            </a:r>
          </a:p>
          <a:p>
            <a:pPr marL="0" indent="450000">
              <a:spcBef>
                <a:spcPts val="0"/>
              </a:spcBef>
              <a:buNone/>
            </a:pPr>
            <a:r>
              <a:rPr lang="ru-RU" sz="2400" dirty="0" smtClean="0"/>
              <a:t>Полумрак даёт кошке огромные преимущества. Радужная оболочка глаз открывается до тех пор, пока зрачок не станет совсем круглым, пропуская в глаз </a:t>
            </a:r>
            <a:r>
              <a:rPr lang="ru-RU" sz="2400" dirty="0" smtClean="0"/>
              <a:t>максимальное </a:t>
            </a:r>
            <a:r>
              <a:rPr lang="ru-RU" sz="2400" dirty="0" smtClean="0"/>
              <a:t>количество света. </a:t>
            </a:r>
            <a:endParaRPr lang="ru-RU" sz="2400" dirty="0"/>
          </a:p>
        </p:txBody>
      </p:sp>
      <p:pic>
        <p:nvPicPr>
          <p:cNvPr id="9218" name="Picture 2" descr="fonstol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4343400"/>
            <a:ext cx="3533033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6800" y="457200"/>
            <a:ext cx="8077200" cy="4525963"/>
          </a:xfrm>
        </p:spPr>
        <p:txBody>
          <a:bodyPr>
            <a:normAutofit/>
          </a:bodyPr>
          <a:lstStyle/>
          <a:p>
            <a:pPr marL="0" indent="45000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dirty="0" smtClean="0"/>
              <a:t>О настроении </a:t>
            </a:r>
            <a:r>
              <a:rPr lang="ru-RU" sz="2400" dirty="0" smtClean="0"/>
              <a:t>может сигнализировать то, на сколько широко отрыты или, наоборот, сколь плотно прикрыты глаза. У настороженной коши глаза полностью открыты, и такое состояние всегда наблюдается в присутствие посторонних, которым кошка не очень доверяет . Если же её глаза </a:t>
            </a:r>
            <a:r>
              <a:rPr lang="ru-RU" sz="2400" dirty="0" err="1" smtClean="0"/>
              <a:t>полуприкрыты</a:t>
            </a:r>
            <a:r>
              <a:rPr lang="ru-RU" sz="2400" dirty="0" smtClean="0"/>
              <a:t>, это означает полнейшее расслабление</a:t>
            </a:r>
            <a:endParaRPr lang="ru-RU" sz="2400" dirty="0"/>
          </a:p>
        </p:txBody>
      </p:sp>
      <p:pic>
        <p:nvPicPr>
          <p:cNvPr id="10242" name="Picture 2" descr="267095-1024x76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2400" y="3352800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0"/>
            <a:ext cx="7498080" cy="94456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Для чего им усы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6800" y="914400"/>
            <a:ext cx="8077200" cy="4525963"/>
          </a:xfrm>
        </p:spPr>
        <p:txBody>
          <a:bodyPr>
            <a:normAutofit/>
          </a:bodyPr>
          <a:lstStyle/>
          <a:p>
            <a:pPr marL="0" indent="450000">
              <a:spcBef>
                <a:spcPts val="0"/>
              </a:spcBef>
              <a:buNone/>
            </a:pPr>
            <a:r>
              <a:rPr lang="ru-RU" sz="2400" dirty="0" smtClean="0"/>
              <a:t>Усы у кошки растут под прямым углом из </a:t>
            </a:r>
            <a:r>
              <a:rPr lang="ru-RU" sz="2400" dirty="0" smtClean="0"/>
              <a:t>фолликул, которые </a:t>
            </a:r>
            <a:r>
              <a:rPr lang="ru-RU" sz="2400" dirty="0" smtClean="0"/>
              <a:t>имеют множество нервных окончаний . Усы </a:t>
            </a:r>
            <a:r>
              <a:rPr lang="ru-RU" sz="2400" dirty="0" smtClean="0"/>
              <a:t>очень </a:t>
            </a:r>
            <a:r>
              <a:rPr lang="ru-RU" sz="2400" dirty="0" smtClean="0"/>
              <a:t>восприимчивые к прикосновению. Кожа между волосами усов также предельно чувствительна. В зависимости от того, как кошка шевелит усами, означает, что она раздумывает перед прыжком, определяет скорость и направление ветра,   вносит соответствующую коррекцию в прыжок или оценивает расстояние до интересующего её предмета 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11266" name="Picture 2" descr="Usyi-koshk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0" y="4343400"/>
            <a:ext cx="395605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0"/>
            <a:ext cx="7498080" cy="1020762"/>
          </a:xfrm>
        </p:spPr>
        <p:txBody>
          <a:bodyPr/>
          <a:lstStyle/>
          <a:p>
            <a:r>
              <a:rPr lang="ru-RU" dirty="0" smtClean="0"/>
              <a:t>Почему у кошки 9 жизней?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95400" y="990600"/>
            <a:ext cx="7848600" cy="5257800"/>
          </a:xfrm>
        </p:spPr>
        <p:txBody>
          <a:bodyPr>
            <a:normAutofit/>
          </a:bodyPr>
          <a:lstStyle/>
          <a:p>
            <a:pPr marL="0" indent="361950">
              <a:buNone/>
            </a:pPr>
            <a:r>
              <a:rPr lang="ru-RU" sz="2400" dirty="0" smtClean="0"/>
              <a:t>Кошка </a:t>
            </a:r>
            <a:r>
              <a:rPr lang="ru-RU" sz="2400" dirty="0" smtClean="0"/>
              <a:t>снабжена уникальным  вестибулярным аппаратом, позволяющим ей обернутся вокруг своей оси и направить лапы к земле, приняв удар “на все 4". Поскольку скорость падения при приближение к земле увеличивается, кошка в свободном падении инстинктивно изгибает спину и растопыривает лапы, тем самым развивая торможение и уменьшая силу удара. Поэтому чем с большей высоты падает кошка, тем больше у неё времени принять спасительную позицию.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2290" name="Picture 2" descr="кр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4343400"/>
            <a:ext cx="3804883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0"/>
            <a:ext cx="7498080" cy="1143000"/>
          </a:xfrm>
        </p:spPr>
        <p:txBody>
          <a:bodyPr/>
          <a:lstStyle/>
          <a:p>
            <a:pPr algn="ctr"/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295400"/>
            <a:ext cx="7848600" cy="5105400"/>
          </a:xfrm>
        </p:spPr>
        <p:txBody>
          <a:bodyPr>
            <a:normAutofit fontScale="92500" lnSpcReduction="10000"/>
          </a:bodyPr>
          <a:lstStyle/>
          <a:p>
            <a:pPr marL="0" indent="446088">
              <a:buNone/>
            </a:pPr>
            <a:r>
              <a:rPr lang="ru-RU" dirty="0" smtClean="0"/>
              <a:t>Кошки - очень интересные животные. С ними можно играть, дружить, ими можно любоваться и восхищаться. </a:t>
            </a:r>
            <a:r>
              <a:rPr lang="ru-RU" dirty="0" smtClean="0"/>
              <a:t>Кошка </a:t>
            </a:r>
            <a:r>
              <a:rPr lang="ru-RU" dirty="0" smtClean="0"/>
              <a:t>любит полную свободу действий, а если она захочет, чтобы её приласкали, она придёт сама. И всё – таки есть ребята, которые берут себе маленьких котят, но плохо ухаживают за ними. А родители порой ругают не своих детей, а этих котят. </a:t>
            </a:r>
            <a:endParaRPr lang="ru-RU" dirty="0" smtClean="0"/>
          </a:p>
          <a:p>
            <a:pPr marL="0" indent="446088" algn="ctr">
              <a:buNone/>
            </a:pPr>
            <a:r>
              <a:rPr lang="ru-RU" b="1" dirty="0" smtClean="0"/>
              <a:t>Помните</a:t>
            </a:r>
            <a:r>
              <a:rPr lang="ru-RU" b="1" dirty="0" smtClean="0"/>
              <a:t>: если вы взяли в дом маленького питомца, то должны быть в ответе за него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533400"/>
            <a:ext cx="7467600" cy="2438400"/>
          </a:xfrm>
        </p:spPr>
        <p:txBody>
          <a:bodyPr>
            <a:noAutofit/>
          </a:bodyPr>
          <a:lstStyle/>
          <a:p>
            <a:r>
              <a:rPr lang="ru-RU" sz="6000" dirty="0" smtClean="0"/>
              <a:t>Спасибо за внимание</a:t>
            </a:r>
            <a:endParaRPr lang="ru-RU" sz="6000" dirty="0"/>
          </a:p>
        </p:txBody>
      </p:sp>
      <p:pic>
        <p:nvPicPr>
          <p:cNvPr id="13314" name="Picture 2" descr="C:\Users\User\Desktop\Бумага\пока.jpg"/>
          <p:cNvPicPr>
            <a:picLocks noChangeAspect="1" noChangeArrowheads="1"/>
          </p:cNvPicPr>
          <p:nvPr/>
        </p:nvPicPr>
        <p:blipFill>
          <a:blip r:embed="rId2">
            <a:lum bright="20000" contrast="10000"/>
          </a:blip>
          <a:srcRect t="21823"/>
          <a:stretch>
            <a:fillRect/>
          </a:stretch>
        </p:blipFill>
        <p:spPr bwMode="auto">
          <a:xfrm>
            <a:off x="1524000" y="2438400"/>
            <a:ext cx="7017823" cy="40569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43306" y="285728"/>
            <a:ext cx="2605094" cy="7386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200" b="1" dirty="0" smtClean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ЦЕЛЬ:</a:t>
            </a:r>
            <a:endParaRPr lang="ru-RU" sz="4200" b="1" dirty="0">
              <a:ln w="11430"/>
              <a:solidFill>
                <a:schemeClr val="bg2">
                  <a:lumMod val="2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66800" y="1143000"/>
            <a:ext cx="72866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Palatino Linotype" pitchFamily="18" charset="0"/>
              </a:rPr>
              <a:t>Дать первоначальное понятие о домашнем животном кошке.</a:t>
            </a:r>
            <a:endParaRPr lang="ru-RU" sz="2800" b="1" i="1" dirty="0">
              <a:latin typeface="Palatino Linotyp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00430" y="2214554"/>
            <a:ext cx="3052770" cy="7386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200" b="1" dirty="0" smtClean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ЗАДАЧИ:</a:t>
            </a:r>
            <a:endParaRPr lang="ru-RU" sz="4200" b="1" dirty="0">
              <a:ln w="11430"/>
              <a:solidFill>
                <a:schemeClr val="bg2">
                  <a:lumMod val="2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90600" y="3071810"/>
            <a:ext cx="793911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v"/>
            </a:pPr>
            <a:r>
              <a:rPr lang="ru-RU" sz="2800" b="1" i="1" dirty="0" smtClean="0">
                <a:latin typeface="Palatino Linotype" pitchFamily="18" charset="0"/>
              </a:rPr>
              <a:t>Изучить  информационные  источники о жизни кошек и их происхождении.</a:t>
            </a:r>
          </a:p>
          <a:p>
            <a:pPr lvl="0">
              <a:buFont typeface="Wingdings" pitchFamily="2" charset="2"/>
              <a:buChar char="v"/>
            </a:pPr>
            <a:r>
              <a:rPr lang="ru-RU" sz="2800" b="1" i="1" dirty="0" smtClean="0">
                <a:latin typeface="Palatino Linotype" pitchFamily="18" charset="0"/>
              </a:rPr>
              <a:t>Узнать о его повадках  и  особенностях.</a:t>
            </a:r>
          </a:p>
          <a:p>
            <a:pPr lvl="0">
              <a:buFont typeface="Wingdings" pitchFamily="2" charset="2"/>
              <a:buChar char="v"/>
            </a:pPr>
            <a:r>
              <a:rPr lang="ru-RU" sz="2800" b="1" i="1" dirty="0" smtClean="0">
                <a:latin typeface="Palatino Linotype" pitchFamily="18" charset="0"/>
              </a:rPr>
              <a:t>Распространить знания о кошках среди одноклассников.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686800" cy="8382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ЭТАПЫ РАБОТЫ: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6800" y="1142984"/>
            <a:ext cx="8358214" cy="571501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200" b="1" i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Этап </a:t>
            </a:r>
            <a:r>
              <a:rPr lang="en-US" sz="2200" b="1" i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I</a:t>
            </a:r>
            <a:r>
              <a:rPr lang="ru-RU" sz="2200" b="1" i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: </a:t>
            </a:r>
          </a:p>
          <a:p>
            <a:pPr marL="549275" indent="-366713">
              <a:lnSpc>
                <a:spcPct val="150000"/>
              </a:lnSpc>
              <a:spcBef>
                <a:spcPts val="0"/>
              </a:spcBef>
            </a:pPr>
            <a:r>
              <a:rPr lang="ru-RU" sz="2200" b="1" i="1" dirty="0" smtClean="0">
                <a:solidFill>
                  <a:schemeClr val="tx1"/>
                </a:solidFill>
                <a:latin typeface="Palatino Linotype" pitchFamily="18" charset="0"/>
              </a:rPr>
              <a:t>Выбор темы;</a:t>
            </a:r>
          </a:p>
          <a:p>
            <a:pPr marL="549275" indent="-366713">
              <a:lnSpc>
                <a:spcPct val="150000"/>
              </a:lnSpc>
              <a:spcBef>
                <a:spcPts val="0"/>
              </a:spcBef>
            </a:pPr>
            <a:r>
              <a:rPr lang="ru-RU" sz="2200" b="1" i="1" dirty="0" smtClean="0">
                <a:solidFill>
                  <a:schemeClr val="tx1"/>
                </a:solidFill>
                <a:latin typeface="Palatino Linotype" pitchFamily="18" charset="0"/>
              </a:rPr>
              <a:t>Определение целей и задач.</a:t>
            </a:r>
          </a:p>
          <a:p>
            <a:pPr>
              <a:spcBef>
                <a:spcPts val="0"/>
              </a:spcBef>
              <a:buNone/>
            </a:pPr>
            <a:r>
              <a:rPr lang="ru-RU" sz="2200" b="1" i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Этап</a:t>
            </a:r>
            <a:r>
              <a:rPr lang="en-US" sz="2200" b="1" i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II</a:t>
            </a:r>
            <a:r>
              <a:rPr lang="ru-RU" sz="2200" b="1" i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:</a:t>
            </a:r>
          </a:p>
          <a:p>
            <a:pPr marL="549275">
              <a:lnSpc>
                <a:spcPct val="150000"/>
              </a:lnSpc>
              <a:spcBef>
                <a:spcPts val="0"/>
              </a:spcBef>
            </a:pPr>
            <a:r>
              <a:rPr lang="ru-RU" sz="2200" b="1" i="1" dirty="0" smtClean="0">
                <a:solidFill>
                  <a:schemeClr val="tx1"/>
                </a:solidFill>
                <a:latin typeface="Palatino Linotype" pitchFamily="18" charset="0"/>
              </a:rPr>
              <a:t>Проведение социального опроса;</a:t>
            </a:r>
          </a:p>
          <a:p>
            <a:pPr marL="549275">
              <a:lnSpc>
                <a:spcPct val="150000"/>
              </a:lnSpc>
              <a:spcBef>
                <a:spcPts val="0"/>
              </a:spcBef>
            </a:pPr>
            <a:r>
              <a:rPr lang="ru-RU" sz="2200" b="1" i="1" dirty="0" smtClean="0">
                <a:solidFill>
                  <a:schemeClr val="tx1"/>
                </a:solidFill>
                <a:latin typeface="Palatino Linotype" pitchFamily="18" charset="0"/>
              </a:rPr>
              <a:t>Поиск информации с использованием различных ресурсов.</a:t>
            </a:r>
          </a:p>
          <a:p>
            <a:pPr>
              <a:spcBef>
                <a:spcPts val="0"/>
              </a:spcBef>
              <a:buNone/>
            </a:pPr>
            <a:r>
              <a:rPr lang="ru-RU" sz="2200" b="1" i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Этап</a:t>
            </a:r>
            <a:r>
              <a:rPr lang="en-US" sz="2200" b="1" i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III</a:t>
            </a:r>
            <a:r>
              <a:rPr lang="ru-RU" sz="2200" b="1" i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:</a:t>
            </a:r>
          </a:p>
          <a:p>
            <a:pPr marL="549275">
              <a:lnSpc>
                <a:spcPct val="150000"/>
              </a:lnSpc>
              <a:spcBef>
                <a:spcPts val="0"/>
              </a:spcBef>
            </a:pPr>
            <a:r>
              <a:rPr lang="ru-RU" sz="2200" b="1" i="1" dirty="0" smtClean="0">
                <a:solidFill>
                  <a:schemeClr val="tx1"/>
                </a:solidFill>
                <a:latin typeface="Palatino Linotype" pitchFamily="18" charset="0"/>
              </a:rPr>
              <a:t>Создание проекта;</a:t>
            </a:r>
          </a:p>
          <a:p>
            <a:pPr marL="549275">
              <a:lnSpc>
                <a:spcPct val="150000"/>
              </a:lnSpc>
              <a:spcBef>
                <a:spcPts val="0"/>
              </a:spcBef>
            </a:pPr>
            <a:r>
              <a:rPr lang="ru-RU" sz="2200" b="1" i="1" dirty="0" smtClean="0">
                <a:solidFill>
                  <a:schemeClr val="tx1"/>
                </a:solidFill>
                <a:latin typeface="Palatino Linotype" pitchFamily="18" charset="0"/>
              </a:rPr>
              <a:t>Подготовка его публичного представления.</a:t>
            </a:r>
          </a:p>
          <a:p>
            <a:pPr marL="365125">
              <a:spcBef>
                <a:spcPts val="0"/>
              </a:spcBef>
              <a:buNone/>
            </a:pPr>
            <a:r>
              <a:rPr lang="ru-RU" sz="2200" b="1" i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Этап </a:t>
            </a:r>
            <a:r>
              <a:rPr lang="en-US" sz="2200" b="1" i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IV</a:t>
            </a:r>
            <a:r>
              <a:rPr lang="ru-RU" sz="2200" b="1" i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:</a:t>
            </a:r>
          </a:p>
          <a:p>
            <a:pPr marL="549275">
              <a:lnSpc>
                <a:spcPct val="150000"/>
              </a:lnSpc>
              <a:spcBef>
                <a:spcPts val="0"/>
              </a:spcBef>
            </a:pPr>
            <a:r>
              <a:rPr lang="ru-RU" sz="2200" b="1" i="1" dirty="0" smtClean="0">
                <a:solidFill>
                  <a:schemeClr val="tx1"/>
                </a:solidFill>
                <a:latin typeface="Palatino Linotype" pitchFamily="18" charset="0"/>
              </a:rPr>
              <a:t>Защита проекта.</a:t>
            </a:r>
            <a:endParaRPr lang="ru-RU" sz="2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бс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2200" y="2971800"/>
            <a:ext cx="2683532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0"/>
            <a:ext cx="749808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История одомашнивания кошки.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6800" y="990600"/>
            <a:ext cx="8077200" cy="2514600"/>
          </a:xfrm>
        </p:spPr>
        <p:txBody>
          <a:bodyPr>
            <a:normAutofit/>
          </a:bodyPr>
          <a:lstStyle/>
          <a:p>
            <a:pPr marL="0" indent="450000">
              <a:spcBef>
                <a:spcPts val="0"/>
              </a:spcBef>
              <a:buNone/>
            </a:pPr>
            <a:r>
              <a:rPr lang="ru-RU" sz="2400" dirty="0" smtClean="0"/>
              <a:t>Одно из предположений -  кошку одомашнили древние египтяне</a:t>
            </a:r>
            <a:r>
              <a:rPr lang="ru-RU" sz="2400" dirty="0" smtClean="0"/>
              <a:t>. </a:t>
            </a:r>
            <a:r>
              <a:rPr lang="ru-RU" sz="2400" dirty="0" smtClean="0">
                <a:ea typeface="Times New Roman"/>
              </a:rPr>
              <a:t>Египтяне обожествляли кошек, видя в них существ, способных воплощать в себе образы конкретных богов. Они, однако не верили, что каждая кошка – божество, но полагали, что некоторые из богов могут быть воплощены в </a:t>
            </a:r>
            <a:r>
              <a:rPr lang="ru-RU" sz="2400" dirty="0" smtClean="0">
                <a:ea typeface="Times New Roman"/>
              </a:rPr>
              <a:t>ней. </a:t>
            </a:r>
            <a:endParaRPr lang="ru-RU" sz="2400" dirty="0"/>
          </a:p>
        </p:txBody>
      </p:sp>
      <p:pic>
        <p:nvPicPr>
          <p:cNvPr id="1026" name="Picture 2" descr="Mifologiya-i-koshk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3800" y="2971800"/>
            <a:ext cx="2245481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0" y="0"/>
            <a:ext cx="7498080" cy="86836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Хищное животное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914400"/>
            <a:ext cx="8229600" cy="3581400"/>
          </a:xfrm>
        </p:spPr>
        <p:txBody>
          <a:bodyPr>
            <a:normAutofit fontScale="92500" lnSpcReduction="20000"/>
          </a:bodyPr>
          <a:lstStyle/>
          <a:p>
            <a:pPr marL="0" lvl="0" indent="450000">
              <a:spcBef>
                <a:spcPts val="0"/>
              </a:spcBef>
              <a:buNone/>
            </a:pPr>
            <a:r>
              <a:rPr lang="ru-RU" sz="2400" dirty="0" smtClean="0"/>
              <a:t> </a:t>
            </a:r>
            <a:r>
              <a:rPr lang="ru-RU" sz="2800" b="1" dirty="0" smtClean="0"/>
              <a:t>Кошка </a:t>
            </a:r>
            <a:r>
              <a:rPr lang="ru-RU" sz="2800" dirty="0" smtClean="0"/>
              <a:t>– хищное животное. Её тело – высокоразвитый, прекрасно сработанный организм, призванный ловить, поедать и «перерабатывать» тех животных, на которых она охотится. </a:t>
            </a:r>
            <a:endParaRPr lang="ru-RU" sz="2800" dirty="0" smtClean="0"/>
          </a:p>
          <a:p>
            <a:pPr marL="0" lvl="0" indent="450000">
              <a:spcBef>
                <a:spcPts val="0"/>
              </a:spcBef>
              <a:buNone/>
            </a:pPr>
            <a:r>
              <a:rPr lang="ru-RU" sz="2800" dirty="0" smtClean="0"/>
              <a:t>Позвоночник кошки похож на наш, но позволяет ей сгибаться и скручиваться куда лучше, чем нам. Кошка способна поворачивать голову почти на 180 градусов. Её передние лапы могут двигаться во все стороны, что придаёт телу невероятную пластичность. </a:t>
            </a:r>
            <a:endParaRPr lang="ru-RU" sz="2800" dirty="0"/>
          </a:p>
        </p:txBody>
      </p:sp>
      <p:pic>
        <p:nvPicPr>
          <p:cNvPr id="2050" name="Picture 2" descr="ох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0200" y="4316297"/>
            <a:ext cx="3395662" cy="2541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2600" y="0"/>
            <a:ext cx="6190488" cy="944562"/>
          </a:xfrm>
        </p:spPr>
        <p:txBody>
          <a:bodyPr/>
          <a:lstStyle/>
          <a:p>
            <a:pPr algn="ctr"/>
            <a:r>
              <a:rPr lang="ru-RU" b="1" dirty="0" smtClean="0"/>
              <a:t> </a:t>
            </a:r>
            <a:r>
              <a:rPr lang="ru-RU" dirty="0" smtClean="0"/>
              <a:t>Породы кошек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95400" y="990600"/>
            <a:ext cx="7498080" cy="4800600"/>
          </a:xfrm>
        </p:spPr>
        <p:txBody>
          <a:bodyPr>
            <a:normAutofit/>
          </a:bodyPr>
          <a:lstStyle/>
          <a:p>
            <a:pPr marL="0" indent="45000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dirty="0" smtClean="0"/>
              <a:t>Домашняя кошка - законная наследница первых кошек, прирученных древними наследница первых кошек, прирученных египтянами.. Своеобразие характера кошки побудило некоторых ученых высказать утверждение, что не человек приручил кошку, а кошка "приручила" к себе человека 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3074" name="Рисунок 1" descr="http://im8-tub-ru.yandex.net/i?id=193968023-14-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3429000"/>
            <a:ext cx="3569293" cy="3135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C:\Users\User\Desktop\Бумага\дом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7400" y="3657600"/>
            <a:ext cx="2143125" cy="2909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6800" y="609601"/>
            <a:ext cx="8077200" cy="2590800"/>
          </a:xfrm>
        </p:spPr>
        <p:txBody>
          <a:bodyPr>
            <a:normAutofit/>
          </a:bodyPr>
          <a:lstStyle/>
          <a:p>
            <a:pPr marL="0" indent="45000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dirty="0" smtClean="0"/>
              <a:t>Сибирская кошка – первая отечественная порода. На данный момент порода полностью признана крупнейшими европейскими и американскими международными организациями. Кошка: крупная, сильная, тяжелая, с суровым, как будто немного из-под бровей взглядом, независимая, но любящая своего хозяина</a:t>
            </a:r>
            <a:endParaRPr lang="ru-RU" sz="2400" dirty="0"/>
          </a:p>
        </p:txBody>
      </p:sp>
      <p:pic>
        <p:nvPicPr>
          <p:cNvPr id="4098" name="Picture 2" descr="сибкош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3551689"/>
            <a:ext cx="2667000" cy="3306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 descr="C:\Users\User\Desktop\Бумага\сибко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2011" y="3124200"/>
            <a:ext cx="4951989" cy="3733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95400" y="381000"/>
            <a:ext cx="7467600" cy="2895600"/>
          </a:xfrm>
        </p:spPr>
        <p:txBody>
          <a:bodyPr>
            <a:normAutofit/>
          </a:bodyPr>
          <a:lstStyle/>
          <a:p>
            <a:pPr marL="0" indent="450000">
              <a:spcBef>
                <a:spcPts val="0"/>
              </a:spcBef>
              <a:buNone/>
            </a:pPr>
            <a:r>
              <a:rPr lang="ru-RU" sz="2400" dirty="0" smtClean="0"/>
              <a:t>Порода кошек персидская впервые выведена в Великобритании. Характер у персов спокойный, но они могут постоять за себя. Кошки доброжелательны, общительны, а также безгранично преданы своему хозяевам. Чаще они веселы и игривы, прекрасно ладят с людьми, </a:t>
            </a:r>
            <a:r>
              <a:rPr lang="ru-RU" sz="2400" dirty="0" smtClean="0"/>
              <a:t>сородичами, </a:t>
            </a:r>
            <a:r>
              <a:rPr lang="ru-RU" sz="2400" dirty="0" smtClean="0"/>
              <a:t>с другими животными 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5122" name="Picture 2" descr="перс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3505200"/>
            <a:ext cx="4067175" cy="2705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C:\Users\User\Desktop\Бумага\перссс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3558692"/>
            <a:ext cx="3352800" cy="2695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User\Desktop\Бумага\сиамс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03157" y="2514600"/>
            <a:ext cx="3240844" cy="43434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95400" y="304800"/>
            <a:ext cx="7498080" cy="3200400"/>
          </a:xfrm>
        </p:spPr>
        <p:txBody>
          <a:bodyPr>
            <a:normAutofit/>
          </a:bodyPr>
          <a:lstStyle/>
          <a:p>
            <a:endParaRPr lang="ru-RU" sz="2400" dirty="0" smtClean="0"/>
          </a:p>
          <a:p>
            <a:pPr marL="73025" indent="550863">
              <a:buNone/>
            </a:pPr>
            <a:r>
              <a:rPr lang="ru-RU" sz="2400" dirty="0" smtClean="0"/>
              <a:t>Предки </a:t>
            </a:r>
            <a:r>
              <a:rPr lang="ru-RU" sz="2400" dirty="0" smtClean="0"/>
              <a:t>современных сиамских кошек раньше населяли юго-восточную часть Гималаев. </a:t>
            </a:r>
            <a:r>
              <a:rPr lang="ru-RU" sz="2400" dirty="0" smtClean="0"/>
              <a:t>Сиамские </a:t>
            </a:r>
            <a:r>
              <a:rPr lang="ru-RU" sz="2400" dirty="0" smtClean="0"/>
              <a:t>кошечки обладают ярким и довольно уникальным характером. Общеизвестно ошибочное мнение об их агрессивности. Животные ласковы, добры и очень </a:t>
            </a:r>
            <a:r>
              <a:rPr lang="ru-RU" sz="2400" dirty="0" smtClean="0"/>
              <a:t>доверчивы. У </a:t>
            </a:r>
            <a:r>
              <a:rPr lang="ru-RU" sz="2400" dirty="0" smtClean="0"/>
              <a:t>сиамских кошек портиться характер в результате невнимания к ним хозяев. </a:t>
            </a:r>
            <a:endParaRPr lang="ru-RU" sz="2400" dirty="0"/>
          </a:p>
        </p:txBody>
      </p:sp>
      <p:pic>
        <p:nvPicPr>
          <p:cNvPr id="6146" name="Picture 2" descr="сиам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7400" y="3429000"/>
            <a:ext cx="306859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497</TotalTime>
  <Words>876</Words>
  <PresentationFormat>Экран (4:3)</PresentationFormat>
  <Paragraphs>53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Солнцестояние</vt:lpstr>
      <vt:lpstr>Мир кошек</vt:lpstr>
      <vt:lpstr>Слайд 2</vt:lpstr>
      <vt:lpstr>ЭТАПЫ РАБОТЫ:</vt:lpstr>
      <vt:lpstr> История одомашнивания кошки.</vt:lpstr>
      <vt:lpstr>Хищное животное</vt:lpstr>
      <vt:lpstr> Породы кошек</vt:lpstr>
      <vt:lpstr>Слайд 7</vt:lpstr>
      <vt:lpstr>Слайд 8</vt:lpstr>
      <vt:lpstr>Слайд 9</vt:lpstr>
      <vt:lpstr>Слайд 10</vt:lpstr>
      <vt:lpstr>Слайд 11</vt:lpstr>
      <vt:lpstr>Как увидеть мышку в кромешной тьме. </vt:lpstr>
      <vt:lpstr>Слайд 13</vt:lpstr>
      <vt:lpstr>Для чего им усы?</vt:lpstr>
      <vt:lpstr>Почему у кошки 9 жизней?</vt:lpstr>
      <vt:lpstr>Заключение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55</cp:revision>
  <dcterms:modified xsi:type="dcterms:W3CDTF">2013-03-07T14:39:16Z</dcterms:modified>
</cp:coreProperties>
</file>