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78" r:id="rId11"/>
    <p:sldId id="279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718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ipe dir="u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-785842"/>
            <a:ext cx="8929718" cy="42862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000" dirty="0" smtClean="0"/>
              <a:t>КАГАКОВА Е.Г.</a:t>
            </a:r>
            <a:br>
              <a:rPr lang="ru-RU" sz="2000" dirty="0" smtClean="0"/>
            </a:br>
            <a:r>
              <a:rPr lang="ru-RU" sz="2000" dirty="0" smtClean="0"/>
              <a:t>МБОУ СОШ №12 г. Смоленска</a:t>
            </a:r>
            <a:br>
              <a:rPr lang="ru-RU" sz="20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4000" dirty="0" smtClean="0"/>
              <a:t>УРОК - Конкурс по биологии в 8 классе по темам «Нервная система», «Кровь и кровообращение», </a:t>
            </a:r>
            <a:br>
              <a:rPr lang="ru-RU" sz="4000" dirty="0" smtClean="0"/>
            </a:br>
            <a:r>
              <a:rPr lang="ru-RU" sz="4000" dirty="0" smtClean="0"/>
              <a:t>«Опорно-двигательная система».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071942"/>
            <a:ext cx="7896252" cy="2286016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Цели: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обобщить и систематизировать ранее полученные знания по темам «Нервная система», «Кровь и кровообращение», «</a:t>
            </a:r>
            <a:r>
              <a:rPr lang="ru-RU" dirty="0" err="1" smtClean="0"/>
              <a:t>Опорно</a:t>
            </a:r>
            <a:r>
              <a:rPr lang="ru-RU" dirty="0" smtClean="0"/>
              <a:t> - двигательная система»;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развивать познавательные способности учащихся, умение сравнивать, обобщать, анализировать.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«ТЕМА - ТЕРМИН»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/>
            <a:r>
              <a:rPr lang="ru-RU" sz="4000" b="1" dirty="0" smtClean="0"/>
              <a:t>ТЕМА «Кровь и кровообращение».</a:t>
            </a:r>
            <a:endParaRPr lang="ru-RU" sz="4000" dirty="0" smtClean="0"/>
          </a:p>
          <a:p>
            <a:pPr algn="ctr"/>
            <a:r>
              <a:rPr lang="ru-RU" sz="4000" b="1" dirty="0" smtClean="0"/>
              <a:t>ТЕМА «Нервная система»</a:t>
            </a:r>
            <a:endParaRPr lang="ru-RU" sz="4000" dirty="0" smtClean="0"/>
          </a:p>
          <a:p>
            <a:pPr algn="ctr"/>
            <a:r>
              <a:rPr lang="ru-RU" sz="4000" b="1" dirty="0" smtClean="0"/>
              <a:t>ТЕМА «Опорно-двигательная система».</a:t>
            </a:r>
            <a:endParaRPr lang="ru-RU" sz="4000" dirty="0" smtClean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«ТЕМА - ТЕРМИН»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42928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ТЕМА «Кровь и кровообращение».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Эритроцит, фибриноген, фагоцитоз, </a:t>
            </a:r>
            <a:r>
              <a:rPr lang="ru-RU" dirty="0" err="1" smtClean="0"/>
              <a:t>автоматия</a:t>
            </a:r>
            <a:r>
              <a:rPr lang="ru-RU" dirty="0" smtClean="0"/>
              <a:t>, гемоглобин, сыворотка</a:t>
            </a:r>
          </a:p>
          <a:p>
            <a:pPr algn="ctr"/>
            <a:r>
              <a:rPr lang="ru-RU" b="1" dirty="0" smtClean="0"/>
              <a:t>ТЕМА «Нервная система»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Рефлекс, нейрон, аксон, дендрит, блуждающий, миелиновая</a:t>
            </a:r>
          </a:p>
          <a:p>
            <a:r>
              <a:rPr lang="ru-RU" b="1" dirty="0" smtClean="0"/>
              <a:t>ТЕМА «Опорно-двигательная система».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Сустав, вертлужная, связка, рахит, фаланга, атлант.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859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КОНКУРС 5. «Найди ошибку».</a:t>
            </a:r>
            <a:br>
              <a:rPr lang="ru-RU" b="1" dirty="0" smtClean="0"/>
            </a:br>
            <a:r>
              <a:rPr lang="ru-RU" dirty="0" smtClean="0"/>
              <a:t> </a:t>
            </a:r>
            <a:r>
              <a:rPr lang="ru-RU" sz="2700" dirty="0" smtClean="0"/>
              <a:t>На рисунках есть ошибки. Исправьте их, пользуйтесь при этом карточками с цифрами, которые находятся в конвертах на ваших столах.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00438"/>
            <a:ext cx="8858312" cy="2829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857884" y="371475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714612" y="371475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371475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00174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1 Носовая полость </a:t>
            </a:r>
            <a:br>
              <a:rPr lang="ru-RU" sz="2400" dirty="0" smtClean="0"/>
            </a:br>
            <a:r>
              <a:rPr lang="ru-RU" sz="2400" dirty="0" smtClean="0"/>
              <a:t>2. Носоглотка </a:t>
            </a:r>
            <a:br>
              <a:rPr lang="ru-RU" sz="2400" dirty="0" smtClean="0"/>
            </a:br>
            <a:r>
              <a:rPr lang="ru-RU" sz="2400" dirty="0" smtClean="0"/>
              <a:t>3.Гортань</a:t>
            </a:r>
            <a:br>
              <a:rPr lang="ru-RU" sz="2400" dirty="0" smtClean="0"/>
            </a:br>
            <a:r>
              <a:rPr lang="ru-RU" sz="2400" dirty="0" smtClean="0"/>
              <a:t>4.Бронх</a:t>
            </a:r>
            <a:br>
              <a:rPr lang="ru-RU" sz="2400" dirty="0" smtClean="0"/>
            </a:br>
            <a:r>
              <a:rPr lang="ru-RU" sz="2400" dirty="0" smtClean="0"/>
              <a:t>5.Альвеолы</a:t>
            </a:r>
            <a:br>
              <a:rPr lang="ru-RU" sz="2400" dirty="0" smtClean="0"/>
            </a:br>
            <a:r>
              <a:rPr lang="ru-RU" sz="2400" dirty="0" smtClean="0"/>
              <a:t>6.Трахея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32564"/>
            <a:ext cx="5214974" cy="660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857884" y="92867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00694" y="114298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143504" y="135729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857752" y="164305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143504" y="207167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857752" y="207167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-785842"/>
            <a:ext cx="8715436" cy="4786346"/>
          </a:xfrm>
        </p:spPr>
        <p:txBody>
          <a:bodyPr/>
          <a:lstStyle/>
          <a:p>
            <a:r>
              <a:rPr lang="ru-RU" sz="1800" dirty="0" smtClean="0"/>
              <a:t>1 .Ключица </a:t>
            </a:r>
            <a:br>
              <a:rPr lang="ru-RU" sz="1800" dirty="0" smtClean="0"/>
            </a:br>
            <a:r>
              <a:rPr lang="ru-RU" sz="1800" dirty="0" smtClean="0"/>
              <a:t>2. Лопатка </a:t>
            </a:r>
            <a:br>
              <a:rPr lang="ru-RU" sz="1800" dirty="0" smtClean="0"/>
            </a:br>
            <a:r>
              <a:rPr lang="ru-RU" sz="1800" dirty="0" smtClean="0"/>
              <a:t>3.Плечевая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71013"/>
            <a:ext cx="3357586" cy="668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643306" y="6072206"/>
          <a:ext cx="1785949" cy="1214422"/>
        </p:xfrm>
        <a:graphic>
          <a:graphicData uri="http://schemas.openxmlformats.org/drawingml/2006/table">
            <a:tbl>
              <a:tblPr/>
              <a:tblGrid>
                <a:gridCol w="1785949"/>
              </a:tblGrid>
              <a:tr h="1214422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ts val="1370"/>
                        </a:lnSpc>
                        <a:spcAft>
                          <a:spcPts val="0"/>
                        </a:spcAft>
                        <a:buFont typeface="Courier New"/>
                        <a:buAutoNum type="arabicPeriod" startAt="4"/>
                        <a:tabLst>
                          <a:tab pos="113030" algn="l"/>
                        </a:tabLst>
                      </a:pPr>
                      <a:r>
                        <a:rPr lang="ru-RU" sz="2000" spc="-75" dirty="0">
                          <a:latin typeface="+mn-lt"/>
                          <a:ea typeface="Times New Roman"/>
                          <a:cs typeface="Times New Roman"/>
                        </a:rPr>
                        <a:t>Локтевая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1370"/>
                        </a:lnSpc>
                        <a:spcAft>
                          <a:spcPts val="0"/>
                        </a:spcAft>
                        <a:buFont typeface="Courier New"/>
                        <a:buAutoNum type="arabicPeriod" startAt="4"/>
                        <a:tabLst>
                          <a:tab pos="113030" algn="l"/>
                        </a:tabLst>
                      </a:pPr>
                      <a:r>
                        <a:rPr lang="ru-RU" sz="2000" spc="-55" dirty="0">
                          <a:latin typeface="+mn-lt"/>
                          <a:ea typeface="Times New Roman"/>
                          <a:cs typeface="Times New Roman"/>
                        </a:rPr>
                        <a:t>Лучевая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ts val="1370"/>
                        </a:lnSpc>
                        <a:spcAft>
                          <a:spcPts val="0"/>
                        </a:spcAft>
                        <a:buFont typeface="Courier New"/>
                        <a:buAutoNum type="arabicPeriod" startAt="4"/>
                        <a:tabLst>
                          <a:tab pos="113030" algn="l"/>
                        </a:tabLst>
                      </a:pPr>
                      <a:r>
                        <a:rPr lang="ru-RU" sz="2000" spc="-45" dirty="0">
                          <a:latin typeface="+mn-lt"/>
                          <a:ea typeface="Times New Roman"/>
                          <a:cs typeface="Times New Roman"/>
                        </a:rPr>
                        <a:t>Кисть</a:t>
                      </a:r>
                      <a:r>
                        <a:rPr lang="ru-RU" sz="2000" spc="-45" dirty="0"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2000" spc="-45" dirty="0">
                          <a:latin typeface="+mn-lt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214554"/>
            <a:ext cx="39290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Думаем,</a:t>
            </a:r>
          </a:p>
          <a:p>
            <a:r>
              <a:rPr lang="ru-RU" sz="3200" dirty="0" smtClean="0"/>
              <a:t> думаем….</a:t>
            </a:r>
            <a:endParaRPr lang="ru-RU" sz="32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00174"/>
            <a:ext cx="8686800" cy="838200"/>
          </a:xfrm>
        </p:spPr>
        <p:txBody>
          <a:bodyPr>
            <a:noAutofit/>
          </a:bodyPr>
          <a:lstStyle/>
          <a:p>
            <a:r>
              <a:rPr lang="ru-RU" sz="2800" dirty="0" smtClean="0"/>
              <a:t>1.Правое предсердие</a:t>
            </a:r>
            <a:br>
              <a:rPr lang="ru-RU" sz="2800" dirty="0" smtClean="0"/>
            </a:br>
            <a:r>
              <a:rPr lang="ru-RU" sz="2800" dirty="0" smtClean="0"/>
              <a:t>2.Левое предсердие</a:t>
            </a:r>
            <a:br>
              <a:rPr lang="ru-RU" sz="2800" dirty="0" smtClean="0"/>
            </a:br>
            <a:r>
              <a:rPr lang="ru-RU" sz="2800" dirty="0" smtClean="0"/>
              <a:t>3. Створчатые </a:t>
            </a:r>
            <a:r>
              <a:rPr lang="ru-RU" sz="2800" dirty="0" err="1" smtClean="0"/>
              <a:t>кл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4.Полулунные </a:t>
            </a:r>
            <a:r>
              <a:rPr lang="ru-RU" sz="2800" dirty="0" err="1" smtClean="0"/>
              <a:t>кл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5.Левый желудочек</a:t>
            </a:r>
            <a:br>
              <a:rPr lang="ru-RU" sz="2800" dirty="0" smtClean="0"/>
            </a:br>
            <a:r>
              <a:rPr lang="ru-RU" sz="2800" dirty="0" smtClean="0"/>
              <a:t>6.Правый желудочек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000892" y="214311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429256" y="221455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429256" y="5286388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6357950" y="3429000"/>
            <a:ext cx="79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7" idx="2"/>
          </p:cNvCxnSpPr>
          <p:nvPr/>
        </p:nvCxnSpPr>
        <p:spPr>
          <a:xfrm rot="5400000">
            <a:off x="6312404" y="3772440"/>
            <a:ext cx="59296" cy="111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7" idx="3"/>
          </p:cNvCxnSpPr>
          <p:nvPr/>
        </p:nvCxnSpPr>
        <p:spPr>
          <a:xfrm rot="10800000">
            <a:off x="6357950" y="3357562"/>
            <a:ext cx="1588" cy="25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15206" y="335756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0" y="442913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09" y="1285860"/>
            <a:ext cx="4600429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5214942" y="307181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7072330" y="300037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 rot="16200000" flipV="1">
            <a:off x="6723532" y="3920674"/>
            <a:ext cx="71438" cy="882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143636" y="478632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 rot="16200000" flipV="1">
            <a:off x="6215074" y="4643446"/>
            <a:ext cx="21431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25" idx="1"/>
          </p:cNvCxnSpPr>
          <p:nvPr/>
        </p:nvCxnSpPr>
        <p:spPr>
          <a:xfrm rot="10800000" flipV="1">
            <a:off x="6000760" y="4970988"/>
            <a:ext cx="142876" cy="296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715140" y="407194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7072330" y="435769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6572264" y="500063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290"/>
            <a:ext cx="3695696" cy="6643710"/>
          </a:xfrm>
        </p:spPr>
        <p:txBody>
          <a:bodyPr/>
          <a:lstStyle/>
          <a:p>
            <a:r>
              <a:rPr lang="ru-RU" dirty="0" smtClean="0"/>
              <a:t>1 .Капиллярное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2. Артериальное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3. Венозное</a:t>
            </a:r>
          </a:p>
          <a:p>
            <a:endParaRPr lang="ru-RU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14291"/>
            <a:ext cx="295847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357430"/>
            <a:ext cx="2786082" cy="204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485776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КОНКУРС 6. «Конкурс эрудитов».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5" name="Picture 3" descr="C:\Documents and Settings\Ghetto WorkOut\Рабочий стол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578647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55000" lnSpcReduction="20000"/>
          </a:bodyPr>
          <a:lstStyle/>
          <a:p>
            <a:r>
              <a:rPr lang="ru-RU" sz="3600" b="1" dirty="0" smtClean="0"/>
              <a:t>Вопросы:</a:t>
            </a:r>
            <a:endParaRPr lang="ru-RU" sz="3600" dirty="0" smtClean="0"/>
          </a:p>
          <a:p>
            <a:r>
              <a:rPr lang="ru-RU" sz="4400" dirty="0" smtClean="0"/>
              <a:t>1.Папа римский Иннокентий 8, удрученный старостью, приказал</a:t>
            </a:r>
            <a:br>
              <a:rPr lang="ru-RU" sz="4400" dirty="0" smtClean="0"/>
            </a:br>
            <a:r>
              <a:rPr lang="ru-RU" sz="4400" dirty="0" smtClean="0"/>
              <a:t>влить себе кровь трех юношей. Это стало причиной его смерти.</a:t>
            </a:r>
            <a:br>
              <a:rPr lang="ru-RU" sz="4400" dirty="0" smtClean="0"/>
            </a:br>
            <a:r>
              <a:rPr lang="ru-RU" sz="4400" dirty="0" smtClean="0"/>
              <a:t>Почему?</a:t>
            </a:r>
          </a:p>
          <a:p>
            <a:r>
              <a:rPr lang="ru-RU" sz="4400" dirty="0" smtClean="0"/>
              <a:t>2.После гибели Ю.А.Гагарина ученые установили, что он даже не успел испугаться. Как удалось это определить</a:t>
            </a:r>
            <a:r>
              <a:rPr lang="ru-RU" sz="4400" baseline="30000" dirty="0" smtClean="0"/>
              <a:t>?</a:t>
            </a:r>
            <a:endParaRPr lang="ru-RU" sz="4400" dirty="0" smtClean="0"/>
          </a:p>
          <a:p>
            <a:r>
              <a:rPr lang="ru-RU" sz="4400" dirty="0" smtClean="0"/>
              <a:t>З.В известном опыте итальянского ученого </a:t>
            </a:r>
            <a:r>
              <a:rPr lang="ru-RU" sz="4400" dirty="0" err="1" smtClean="0"/>
              <a:t>Моссо</a:t>
            </a:r>
            <a:r>
              <a:rPr lang="ru-RU" sz="4400" dirty="0" smtClean="0"/>
              <a:t> человека кладут на платформу очень чувствительных весов и уравновешивают их. Стоит испытуемому пошевелить пальцами ног, как стрелка прибора покажет, что та сторона платформы, где лежат ноги, опустилась, а при решении им сложной алгебраической задачи опускается другой конец платформы. Почему?</a:t>
            </a:r>
          </a:p>
          <a:p>
            <a:r>
              <a:rPr lang="ru-RU" sz="4400" dirty="0" smtClean="0"/>
              <a:t>4.Почему у женщин, имеющих резус - отрицательный фактор (если у отца резус - фактор положительный), иногда возникают осложнения во время второй, третьей и последующих беременностей?</a:t>
            </a:r>
            <a:endParaRPr lang="ru-RU" sz="4400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848756" cy="5865835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КОНКУРС 7. «Поле чудес».</a:t>
            </a:r>
          </a:p>
          <a:p>
            <a:endParaRPr lang="ru-RU" dirty="0" smtClean="0"/>
          </a:p>
          <a:p>
            <a:r>
              <a:rPr lang="ru-RU" dirty="0" smtClean="0"/>
              <a:t>В следующем конкурсе, наверное, много говорить не надо. Все вы хорошо знаете передачу «Поле чудес» и легко сможете сыграть в нее. Но необходимо сделать уточнение: команды называют буквы по очереди. За каждую правильно угаданную букву команда получа­ет 1 балл, и ей предоставляется право назвать следующую. Команда же, правильно назвавшая слово целиком, получает баллы за все еще не угаданные буквы плюс еще один балл. Итак, задание.</a:t>
            </a:r>
          </a:p>
          <a:p>
            <a:endParaRPr lang="ru-RU" dirty="0"/>
          </a:p>
        </p:txBody>
      </p:sp>
      <p:pic>
        <p:nvPicPr>
          <p:cNvPr id="1026" name="Picture 2" descr="C:\Documents and Settings\Ghetto WorkOut\Рабочий стол\f73dfff066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00108"/>
            <a:ext cx="6858048" cy="51435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64294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 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  		КОНКУРС 1.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86868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Что всегда предшествует всем конкурсам? Ну, конечно, разминка. Кроссворд, который вам предлагается разгадать, и будет своеобразной разминкой, которая поможет настроиться на игру. Вам дается 10 минут.</a:t>
            </a:r>
          </a:p>
          <a:p>
            <a:r>
              <a:rPr lang="ru-RU" dirty="0" smtClean="0"/>
              <a:t> Одно правильно угаданное слово оценивается в один балл.</a:t>
            </a:r>
          </a:p>
          <a:p>
            <a:pPr>
              <a:buNone/>
            </a:pPr>
            <a:r>
              <a:rPr lang="ru-RU" dirty="0" smtClean="0"/>
              <a:t>        			        Удачи!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Часть головного мозга, в которой происходит </a:t>
            </a:r>
            <a:r>
              <a:rPr lang="ru-RU" smtClean="0"/>
              <a:t>переключение нервных </a:t>
            </a:r>
            <a:r>
              <a:rPr lang="ru-RU" dirty="0" smtClean="0"/>
              <a:t>импульсов на гормональные сигналы…</a:t>
            </a:r>
            <a:endParaRPr lang="ru-RU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Английский ученый, врач, который впервые объяснил циркуляцию крови в замкнутой системе кровообращения. Он слушал лекции Галилео Галилея по математике. Годы жизни 1578 - 1657.</a:t>
            </a:r>
            <a:endParaRPr lang="ru-RU" dirty="0"/>
          </a:p>
        </p:txBody>
      </p:sp>
    </p:spTree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Наука, изучающая строение и функции кровеносной системы и ее болезни.</a:t>
            </a:r>
            <a:endParaRPr lang="ru-RU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711212">
            <a:off x="943693" y="2629851"/>
            <a:ext cx="8686800" cy="4525963"/>
          </a:xfrm>
        </p:spPr>
        <p:txBody>
          <a:bodyPr>
            <a:normAutofit/>
          </a:bodyPr>
          <a:lstStyle/>
          <a:p>
            <a:r>
              <a:rPr lang="en-US" sz="7200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END</a:t>
            </a:r>
            <a:endParaRPr lang="ru-RU" sz="7200" strike="sngStrik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0" y="0"/>
          <a:ext cx="9144000" cy="6858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</a:tblGrid>
              <a:tr h="403412"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03412"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5</a:t>
                      </a:r>
                      <a:endParaRPr lang="ru-RU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03412"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03412"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03412"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03412"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13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14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03412"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15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16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17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03412"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03412"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18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19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3412"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20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3412"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21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403412"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22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23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3412"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071670" y="357166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</a:t>
            </a:r>
            <a:r>
              <a:rPr lang="ru-RU" sz="2800" dirty="0" smtClean="0"/>
              <a:t>б   е    л     о   к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5072066" y="357166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</a:t>
            </a:r>
            <a:r>
              <a:rPr lang="ru-RU" sz="2800" dirty="0" err="1" smtClean="0"/>
              <a:t>д</a:t>
            </a:r>
            <a:r>
              <a:rPr lang="ru-RU" sz="2800" dirty="0" smtClean="0"/>
              <a:t>   и   а    б    е   т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42984"/>
            <a:ext cx="3571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800" dirty="0" err="1" smtClean="0"/>
              <a:t>н</a:t>
            </a:r>
            <a:r>
              <a:rPr lang="ru-RU" sz="2800" dirty="0" smtClean="0"/>
              <a:t>   и    к    о    т    и    </a:t>
            </a:r>
            <a:r>
              <a:rPr lang="ru-RU" sz="2800" dirty="0" err="1" smtClean="0"/>
              <a:t>н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143240" y="1571612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</a:t>
            </a:r>
            <a:r>
              <a:rPr lang="ru-RU" sz="2800" dirty="0" smtClean="0"/>
              <a:t>а   </a:t>
            </a:r>
            <a:r>
              <a:rPr lang="ru-RU" sz="2800" dirty="0" err="1" smtClean="0"/>
              <a:t>д</a:t>
            </a:r>
            <a:r>
              <a:rPr lang="ru-RU" sz="2800" dirty="0" smtClean="0"/>
              <a:t>   </a:t>
            </a:r>
            <a:r>
              <a:rPr lang="ru-RU" sz="2800" dirty="0" err="1" smtClean="0"/>
              <a:t>р</a:t>
            </a:r>
            <a:r>
              <a:rPr lang="ru-RU" sz="2800" dirty="0" smtClean="0"/>
              <a:t>   е     </a:t>
            </a:r>
            <a:r>
              <a:rPr lang="ru-RU" sz="2800" dirty="0" err="1" smtClean="0"/>
              <a:t>н</a:t>
            </a:r>
            <a:r>
              <a:rPr lang="ru-RU" sz="2800" dirty="0" smtClean="0"/>
              <a:t>   а    л    и    </a:t>
            </a:r>
            <a:r>
              <a:rPr lang="ru-RU" sz="2800" dirty="0" err="1" smtClean="0"/>
              <a:t>н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071934" y="2357430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в    е    </a:t>
            </a:r>
            <a:r>
              <a:rPr lang="ru-RU" sz="2800" dirty="0" err="1" smtClean="0"/>
              <a:t>н</a:t>
            </a:r>
            <a:r>
              <a:rPr lang="ru-RU" sz="2800" dirty="0" smtClean="0"/>
              <a:t>   а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000232" y="2786058"/>
            <a:ext cx="2643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т    к    а   </a:t>
            </a:r>
            <a:r>
              <a:rPr lang="ru-RU" sz="2800" dirty="0" err="1" smtClean="0"/>
              <a:t>н</a:t>
            </a:r>
            <a:r>
              <a:rPr lang="ru-RU" sz="2800" dirty="0" smtClean="0"/>
              <a:t>   </a:t>
            </a:r>
            <a:r>
              <a:rPr lang="ru-RU" sz="2800" dirty="0" err="1" smtClean="0"/>
              <a:t>ь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571876"/>
            <a:ext cx="4071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а  </a:t>
            </a:r>
            <a:r>
              <a:rPr lang="ru-RU" sz="2800" dirty="0" err="1" smtClean="0"/>
              <a:t>н</a:t>
            </a:r>
            <a:r>
              <a:rPr lang="ru-RU" sz="2800" dirty="0" smtClean="0"/>
              <a:t>   </a:t>
            </a:r>
            <a:r>
              <a:rPr lang="ru-RU" sz="2800" dirty="0" err="1" smtClean="0"/>
              <a:t>а</a:t>
            </a:r>
            <a:r>
              <a:rPr lang="ru-RU" sz="2800" dirty="0" smtClean="0"/>
              <a:t>    т     о    м   и   я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3571876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а   </a:t>
            </a:r>
            <a:r>
              <a:rPr lang="ru-RU" sz="2800" dirty="0" err="1" smtClean="0"/>
              <a:t>р</a:t>
            </a:r>
            <a:r>
              <a:rPr lang="ru-RU" sz="2800" dirty="0" smtClean="0"/>
              <a:t>    т    е    </a:t>
            </a:r>
            <a:r>
              <a:rPr lang="ru-RU" sz="2800" dirty="0" err="1" smtClean="0"/>
              <a:t>р</a:t>
            </a:r>
            <a:r>
              <a:rPr lang="ru-RU" sz="2800" dirty="0" smtClean="0"/>
              <a:t>    и   я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1500166" y="4357694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с  к    е     л    е   т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072166" y="4786322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л    ё   г    к    и   е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2571736" y="5214950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т    </a:t>
            </a:r>
            <a:r>
              <a:rPr lang="ru-RU" sz="2800" dirty="0" err="1" smtClean="0"/>
              <a:t>р</a:t>
            </a:r>
            <a:r>
              <a:rPr lang="ru-RU" sz="2800" dirty="0" smtClean="0"/>
              <a:t>    а   </a:t>
            </a:r>
            <a:r>
              <a:rPr lang="ru-RU" sz="2800" dirty="0" err="1" smtClean="0"/>
              <a:t>х</a:t>
            </a:r>
            <a:r>
              <a:rPr lang="ru-RU" sz="2800" dirty="0" smtClean="0"/>
              <a:t>    е   я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6000768"/>
            <a:ext cx="2571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а   с     т   м   а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4071934" y="6000768"/>
            <a:ext cx="5072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т   у    б    е   </a:t>
            </a:r>
            <a:r>
              <a:rPr lang="ru-RU" sz="2800" dirty="0" err="1" smtClean="0"/>
              <a:t>р</a:t>
            </a:r>
            <a:r>
              <a:rPr lang="ru-RU" sz="2800" dirty="0" smtClean="0"/>
              <a:t>    к    у    л    е   </a:t>
            </a:r>
            <a:r>
              <a:rPr lang="ru-RU" sz="2800" dirty="0" err="1" smtClean="0"/>
              <a:t>з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857224" y="0"/>
            <a:ext cx="6429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 м</a:t>
            </a:r>
          </a:p>
          <a:p>
            <a:pPr algn="ctr"/>
            <a:r>
              <a:rPr lang="ru-RU" sz="2400" dirty="0" smtClean="0"/>
              <a:t>  и</a:t>
            </a:r>
          </a:p>
          <a:p>
            <a:pPr algn="ctr"/>
            <a:r>
              <a:rPr lang="ru-RU" sz="2400" dirty="0" smtClean="0"/>
              <a:t>  о     </a:t>
            </a:r>
          </a:p>
          <a:p>
            <a:pPr algn="ctr"/>
            <a:r>
              <a:rPr lang="ru-RU" sz="2400" dirty="0" smtClean="0"/>
              <a:t>   </a:t>
            </a:r>
          </a:p>
          <a:p>
            <a:pPr algn="ctr"/>
            <a:r>
              <a:rPr lang="ru-RU" sz="2800" dirty="0" smtClean="0"/>
              <a:t>  а        </a:t>
            </a:r>
          </a:p>
          <a:p>
            <a:pPr algn="ctr"/>
            <a:r>
              <a:rPr lang="ru-RU" sz="2800" dirty="0" smtClean="0"/>
              <a:t>  </a:t>
            </a:r>
            <a:r>
              <a:rPr lang="ru-RU" sz="2800" dirty="0" err="1" smtClean="0"/>
              <a:t>р</a:t>
            </a:r>
            <a:endParaRPr lang="ru-RU" sz="2800" dirty="0" smtClean="0"/>
          </a:p>
          <a:p>
            <a:pPr algn="ctr"/>
            <a:r>
              <a:rPr lang="ru-RU" sz="2800" dirty="0" smtClean="0"/>
              <a:t>  </a:t>
            </a:r>
            <a:r>
              <a:rPr lang="ru-RU" sz="2800" dirty="0" err="1" smtClean="0"/>
              <a:t>д</a:t>
            </a:r>
            <a:endParaRPr lang="ru-RU" sz="28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2928926" y="0"/>
            <a:ext cx="64294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 </a:t>
            </a:r>
            <a:r>
              <a:rPr lang="ru-RU" sz="2800" dirty="0" smtClean="0"/>
              <a:t>с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  </a:t>
            </a:r>
            <a:r>
              <a:rPr lang="ru-RU" sz="2400" dirty="0" err="1" smtClean="0"/>
              <a:t>ю</a:t>
            </a:r>
            <a:endParaRPr lang="ru-RU" sz="24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5500694" y="0"/>
            <a:ext cx="5715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 </a:t>
            </a:r>
            <a:r>
              <a:rPr lang="ru-RU" sz="2800" dirty="0" err="1" smtClean="0"/>
              <a:t>ц</a:t>
            </a:r>
            <a:endParaRPr lang="ru-RU" sz="2800" dirty="0" smtClean="0"/>
          </a:p>
          <a:p>
            <a:pPr algn="ctr"/>
            <a:r>
              <a:rPr lang="ru-RU" sz="2400" dirty="0" smtClean="0"/>
              <a:t>    </a:t>
            </a:r>
          </a:p>
          <a:p>
            <a:pPr algn="ctr"/>
            <a:r>
              <a:rPr lang="ru-RU" sz="2400" dirty="0" smtClean="0"/>
              <a:t>  </a:t>
            </a:r>
            <a:r>
              <a:rPr lang="ru-RU" sz="2800" dirty="0" err="1" smtClean="0"/>
              <a:t>н</a:t>
            </a:r>
            <a:endParaRPr lang="ru-RU" sz="2800" dirty="0" smtClean="0"/>
          </a:p>
          <a:p>
            <a:pPr algn="ctr"/>
            <a:r>
              <a:rPr lang="ru-RU" sz="2400" dirty="0" smtClean="0"/>
              <a:t>  </a:t>
            </a:r>
            <a:r>
              <a:rPr lang="ru-RU" sz="2800" dirty="0" smtClean="0"/>
              <a:t>г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72330" y="0"/>
            <a:ext cx="57150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 </a:t>
            </a:r>
            <a:r>
              <a:rPr lang="ru-RU" sz="2400" dirty="0" err="1" smtClean="0"/>
              <a:t>п</a:t>
            </a:r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  ч</a:t>
            </a:r>
          </a:p>
          <a:p>
            <a:pPr algn="ctr"/>
            <a:r>
              <a:rPr lang="ru-RU" sz="2400" dirty="0" smtClean="0"/>
              <a:t>  </a:t>
            </a:r>
            <a:r>
              <a:rPr lang="ru-RU" sz="2800" dirty="0" smtClean="0"/>
              <a:t>е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  </a:t>
            </a:r>
            <a:r>
              <a:rPr lang="ru-RU" sz="2800" dirty="0" err="1" smtClean="0"/>
              <a:t>ь</a:t>
            </a:r>
            <a:endParaRPr lang="ru-RU" sz="28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4071934" y="1142984"/>
            <a:ext cx="5000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800" dirty="0" smtClean="0"/>
              <a:t>к</a:t>
            </a:r>
          </a:p>
          <a:p>
            <a:endParaRPr lang="ru-RU" sz="2800" dirty="0" smtClean="0"/>
          </a:p>
          <a:p>
            <a:r>
              <a:rPr lang="ru-RU" sz="2800" dirty="0" smtClean="0"/>
              <a:t> о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00364" y="2357430"/>
            <a:ext cx="57150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к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  </a:t>
            </a:r>
            <a:r>
              <a:rPr lang="ru-RU" sz="2800" dirty="0" err="1" smtClean="0"/>
              <a:t>п</a:t>
            </a:r>
            <a:endParaRPr lang="ru-RU" sz="28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 </a:t>
            </a:r>
            <a:r>
              <a:rPr lang="ru-RU" sz="2800" dirty="0" smtClean="0"/>
              <a:t>л    </a:t>
            </a:r>
          </a:p>
          <a:p>
            <a:pPr algn="ctr"/>
            <a:r>
              <a:rPr lang="ru-RU" sz="2800" dirty="0" smtClean="0"/>
              <a:t>          </a:t>
            </a:r>
          </a:p>
          <a:p>
            <a:pPr algn="ctr"/>
            <a:r>
              <a:rPr lang="ru-RU" sz="2800" dirty="0" smtClean="0"/>
              <a:t> я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572132" y="2857496"/>
            <a:ext cx="5000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о</a:t>
            </a:r>
          </a:p>
          <a:p>
            <a:pPr algn="ctr"/>
            <a:r>
              <a:rPr lang="ru-RU" sz="2400" dirty="0" smtClean="0"/>
              <a:t> </a:t>
            </a:r>
            <a:r>
              <a:rPr lang="ru-RU" sz="2400" dirty="0" err="1" smtClean="0"/>
              <a:t>р</a:t>
            </a:r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 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0" y="2857496"/>
            <a:ext cx="50003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</a:t>
            </a:r>
            <a:r>
              <a:rPr lang="ru-RU" sz="2400" dirty="0" err="1" smtClean="0"/>
              <a:t>д</a:t>
            </a:r>
            <a:endParaRPr lang="ru-RU" sz="2400" dirty="0" smtClean="0"/>
          </a:p>
          <a:p>
            <a:pPr algn="ctr"/>
            <a:r>
              <a:rPr lang="ru-RU" sz="2400" dirty="0" smtClean="0"/>
              <a:t>и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err="1" smtClean="0"/>
              <a:t>ф</a:t>
            </a:r>
            <a:endParaRPr lang="ru-RU" sz="2400" dirty="0" smtClean="0"/>
          </a:p>
          <a:p>
            <a:pPr algn="ctr"/>
            <a:r>
              <a:rPr lang="ru-RU" sz="2800" dirty="0" err="1" smtClean="0"/>
              <a:t>р</a:t>
            </a:r>
            <a:endParaRPr lang="ru-RU" sz="2800" dirty="0" smtClean="0"/>
          </a:p>
          <a:p>
            <a:pPr algn="ctr"/>
            <a:r>
              <a:rPr lang="ru-RU" sz="2800" dirty="0" smtClean="0"/>
              <a:t>а</a:t>
            </a:r>
          </a:p>
          <a:p>
            <a:pPr algn="ctr"/>
            <a:r>
              <a:rPr lang="ru-RU" sz="2800" dirty="0" smtClean="0"/>
              <a:t>г</a:t>
            </a:r>
          </a:p>
          <a:p>
            <a:pPr algn="ctr"/>
            <a:r>
              <a:rPr lang="ru-RU" sz="2800" dirty="0" smtClean="0"/>
              <a:t>м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43834" y="4000504"/>
            <a:ext cx="5000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800" dirty="0" err="1" smtClean="0"/>
              <a:t>з</a:t>
            </a:r>
            <a:endParaRPr lang="ru-RU" sz="2800" dirty="0" smtClean="0"/>
          </a:p>
          <a:p>
            <a:r>
              <a:rPr lang="ru-RU" sz="2800" dirty="0" err="1" smtClean="0"/>
              <a:t>ы</a:t>
            </a:r>
            <a:endParaRPr lang="ru-RU" sz="280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6072198" y="4429133"/>
            <a:ext cx="57150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 </a:t>
            </a:r>
            <a:r>
              <a:rPr lang="ru-RU" sz="2400" dirty="0" err="1" smtClean="0"/>
              <a:t>п</a:t>
            </a:r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 </a:t>
            </a:r>
            <a:r>
              <a:rPr lang="ru-RU" sz="2800" dirty="0" smtClean="0"/>
              <a:t>е</a:t>
            </a:r>
          </a:p>
          <a:p>
            <a:pPr algn="ctr"/>
            <a:r>
              <a:rPr lang="ru-RU" sz="2800" dirty="0" smtClean="0"/>
              <a:t> в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а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5" grpId="0"/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1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КОНКУРС 2."</a:t>
            </a:r>
            <a:r>
              <a:rPr lang="ru-RU" sz="3200" b="1" dirty="0" err="1" smtClean="0"/>
              <a:t>ДАЛьшЕ</a:t>
            </a:r>
            <a:r>
              <a:rPr lang="ru-RU" sz="3200" b="1" dirty="0" smtClean="0"/>
              <a:t>, ДАЛЬШЕ, ДАЛЬШЕ..."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438912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Условия: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Игру «Счастливый случай» вы все знаете. Для второго конкурса мы используем элемент этой игры «Дальше, дальше...» Команды должны поочередно за 1 минуту дать ответы на возможно большее количество вопросов. За каждый правильный ответ присуждается 1 балл. Я называю правильный ответ, если команда допусти­ла ошибку.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Вопросы 1 команде</a:t>
            </a:r>
            <a:r>
              <a:rPr lang="ru-RU" dirty="0" smtClean="0"/>
              <a:t>: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1</a:t>
            </a:r>
            <a:r>
              <a:rPr lang="ru-RU" b="1" dirty="0" smtClean="0"/>
              <a:t>.</a:t>
            </a:r>
            <a:r>
              <a:rPr lang="ru-RU" dirty="0" smtClean="0"/>
              <a:t>Наука о сохранении и укреплении здоровья человека.</a:t>
            </a:r>
            <a:endParaRPr lang="ru-RU" i="1" dirty="0" smtClean="0"/>
          </a:p>
          <a:p>
            <a:r>
              <a:rPr lang="ru-RU" dirty="0" smtClean="0"/>
              <a:t>2.Единственная подвижная часть черепа .</a:t>
            </a:r>
          </a:p>
          <a:p>
            <a:r>
              <a:rPr lang="ru-RU" dirty="0" smtClean="0"/>
              <a:t>3.Главные клетки нервной системы.</a:t>
            </a:r>
          </a:p>
          <a:p>
            <a:r>
              <a:rPr lang="ru-RU" dirty="0" smtClean="0"/>
              <a:t>4.Биологически активные вещества желез внутренней секреции .</a:t>
            </a:r>
          </a:p>
          <a:p>
            <a:r>
              <a:rPr lang="ru-RU" dirty="0" smtClean="0"/>
              <a:t>5.Основной строительный материал живой клетки .</a:t>
            </a:r>
          </a:p>
          <a:p>
            <a:r>
              <a:rPr lang="ru-RU" dirty="0" smtClean="0"/>
              <a:t>6.Сосуды, по которым кровь движется к сердцу.</a:t>
            </a:r>
          </a:p>
          <a:p>
            <a:r>
              <a:rPr lang="ru-RU" dirty="0" smtClean="0"/>
              <a:t>7.Неправильное развитие стопы, когда ее свод уплощается.</a:t>
            </a:r>
          </a:p>
          <a:p>
            <a:r>
              <a:rPr lang="ru-RU" dirty="0" smtClean="0"/>
              <a:t>8.Самая крупная железа нашего тела .</a:t>
            </a:r>
          </a:p>
          <a:p>
            <a:r>
              <a:rPr lang="ru-RU" dirty="0" smtClean="0"/>
              <a:t>9.Растворитель и среда для </a:t>
            </a:r>
            <a:r>
              <a:rPr lang="ru-RU" dirty="0" err="1" smtClean="0"/>
              <a:t>химичских</a:t>
            </a:r>
            <a:r>
              <a:rPr lang="ru-RU" dirty="0" smtClean="0"/>
              <a:t> реакций в клетке.</a:t>
            </a:r>
          </a:p>
          <a:p>
            <a:r>
              <a:rPr lang="ru-RU" dirty="0" smtClean="0"/>
              <a:t>10. Свойство сердечной мышцы ритмически сокращаться и расслабляться независимо от сознания.</a:t>
            </a:r>
          </a:p>
          <a:p>
            <a:r>
              <a:rPr lang="ru-RU" dirty="0" smtClean="0"/>
              <a:t>11. Кровь, богатая кислородом.</a:t>
            </a:r>
          </a:p>
          <a:p>
            <a:r>
              <a:rPr lang="ru-RU" dirty="0" smtClean="0"/>
              <a:t>12.Путь крови от правого желудочка через капилляры легких до левого предсердия.</a:t>
            </a:r>
          </a:p>
          <a:p>
            <a:r>
              <a:rPr lang="ru-RU" dirty="0" smtClean="0"/>
              <a:t>13.Заболевание, симптомом которого является повышение артериального давления.</a:t>
            </a:r>
          </a:p>
          <a:p>
            <a:r>
              <a:rPr lang="ru-RU" dirty="0" smtClean="0"/>
              <a:t>14. Давление, которое оказывает кровь на стенки кровеносных сосудов.</a:t>
            </a:r>
          </a:p>
          <a:p>
            <a:endParaRPr lang="ru-RU" dirty="0" smtClean="0"/>
          </a:p>
          <a:p>
            <a:r>
              <a:rPr lang="ru-RU" dirty="0" smtClean="0"/>
              <a:t>15.Вспышка массового заболевания.</a:t>
            </a:r>
          </a:p>
          <a:p>
            <a:r>
              <a:rPr lang="ru-RU" dirty="0" smtClean="0"/>
              <a:t>16.Иммунитет врожденный или приобретенный в результате перенесенного заболевания. 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929850" y="857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572264" y="57148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(гигиена)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143504" y="85723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(нижнечелюстная кость)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429124" y="114298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(нейроны)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643834" y="1428736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(гормоны)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072198" y="1785926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(белки)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643570" y="2071678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(вены)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000892" y="235743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(плоскостопие)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714876" y="271462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(печень)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786578" y="300037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(вода)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286116" y="3571876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</a:t>
            </a:r>
            <a:r>
              <a:rPr lang="ru-RU" dirty="0" err="1" smtClean="0"/>
              <a:t>автоматия</a:t>
            </a:r>
            <a:r>
              <a:rPr lang="ru-RU" dirty="0" smtClean="0"/>
              <a:t> сердца)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929058" y="3857628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(артериальная)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785918" y="4429132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(малый круг кровообращения)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571604" y="500063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(гипертония)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28596" y="5572140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(кровяное давление)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0" y="585789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(эпидемия)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000232" y="6488668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(естественный)</a:t>
            </a:r>
            <a:endParaRPr lang="ru-RU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7072338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Вопросы 2 команде</a:t>
            </a:r>
            <a:r>
              <a:rPr lang="ru-RU" dirty="0" smtClean="0"/>
              <a:t>:</a:t>
            </a:r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1</a:t>
            </a:r>
            <a:r>
              <a:rPr lang="ru-RU" b="1" dirty="0" smtClean="0"/>
              <a:t>.</a:t>
            </a:r>
            <a:r>
              <a:rPr lang="ru-RU" dirty="0" smtClean="0"/>
              <a:t>Наука о строении и форме организма и его органов .</a:t>
            </a:r>
          </a:p>
          <a:p>
            <a:r>
              <a:rPr lang="ru-RU" dirty="0" smtClean="0"/>
              <a:t>2.Подвижные соединения костей.</a:t>
            </a:r>
          </a:p>
          <a:p>
            <a:r>
              <a:rPr lang="ru-RU" dirty="0" smtClean="0"/>
              <a:t>3.Железы, не имеющие специальных протоков и выделяющие вещества в протекающую кровь .</a:t>
            </a:r>
          </a:p>
          <a:p>
            <a:r>
              <a:rPr lang="ru-RU" dirty="0" smtClean="0"/>
              <a:t>4. Длинный, чаще всего </a:t>
            </a:r>
            <a:r>
              <a:rPr lang="ru-RU" dirty="0" err="1" smtClean="0"/>
              <a:t>маловетвящийся</a:t>
            </a:r>
            <a:r>
              <a:rPr lang="ru-RU" dirty="0" smtClean="0"/>
              <a:t> отросток, по которому импульсы идут от тела нервной клетки.</a:t>
            </a:r>
          </a:p>
          <a:p>
            <a:r>
              <a:rPr lang="ru-RU" dirty="0" smtClean="0"/>
              <a:t>5.Скопление тел нервных клеток за пределами ЦНС .</a:t>
            </a:r>
          </a:p>
          <a:p>
            <a:r>
              <a:rPr lang="ru-RU" dirty="0" smtClean="0"/>
              <a:t>6.Основной источник энергии живой клетки.</a:t>
            </a:r>
          </a:p>
          <a:p>
            <a:r>
              <a:rPr lang="ru-RU" dirty="0" smtClean="0"/>
              <a:t>7.Сосуды, по которым кровь движется от сердца .</a:t>
            </a:r>
          </a:p>
          <a:p>
            <a:r>
              <a:rPr lang="ru-RU" dirty="0" smtClean="0"/>
              <a:t>8.Ответная реакция организма на раздражение, осуществляемая и контролируемая ЦНС .</a:t>
            </a:r>
          </a:p>
          <a:p>
            <a:r>
              <a:rPr lang="ru-RU" dirty="0" smtClean="0"/>
              <a:t>9.Поверхность костей покрыта ... .</a:t>
            </a:r>
          </a:p>
          <a:p>
            <a:r>
              <a:rPr lang="ru-RU" dirty="0" smtClean="0"/>
              <a:t>10.Главная артерия большого круга кровообращения .</a:t>
            </a:r>
          </a:p>
          <a:p>
            <a:r>
              <a:rPr lang="ru-RU" dirty="0" smtClean="0"/>
              <a:t>11.Кровь с большим содержанием углекислого газа .</a:t>
            </a:r>
          </a:p>
          <a:p>
            <a:r>
              <a:rPr lang="ru-RU" dirty="0" smtClean="0"/>
              <a:t>12.Путь крови от левого желудочка через артерии, капилляры и вены всех органов тела до правого предсердия.</a:t>
            </a:r>
          </a:p>
          <a:p>
            <a:r>
              <a:rPr lang="ru-RU" dirty="0" smtClean="0"/>
              <a:t>13. Наследственное заболевание, которое выражается в склонности к кровотечениям в результате несвертываемости ...</a:t>
            </a:r>
          </a:p>
          <a:p>
            <a:r>
              <a:rPr lang="ru-RU" dirty="0" smtClean="0"/>
              <a:t>14.Периодическое толчкообразное напряжение стенок артерии, синхронное с сокращением сердца .</a:t>
            </a:r>
          </a:p>
          <a:p>
            <a:r>
              <a:rPr lang="ru-RU" dirty="0" smtClean="0"/>
              <a:t>15.Процесс поглощения и переваривания микробов и других чужеродных частиц белыми кровяными клетками.</a:t>
            </a:r>
          </a:p>
          <a:p>
            <a:r>
              <a:rPr lang="ru-RU" dirty="0" smtClean="0"/>
              <a:t>16.Иммунитет, приобретенный в результате предупредительных прививок или введения лечебных сывороток 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929322" y="21429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(анатомия)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857620" y="50004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(суставы)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643174" y="1000108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(железы внутренней секреции)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3108" y="150017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(аксон)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15008" y="171448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(нервные узлы)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929190" y="200024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(углеводы)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357818" y="228599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(артерии)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2786058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(рефлекс)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857620" y="307181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(надкостницей)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929322" y="335756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(аорта)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786446" y="364331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(венозная)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357554" y="4143380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(большой круг кровообращения)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929058" y="4643446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(крови)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714612" y="507207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(пульс)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500430" y="564357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(фагоцитоз)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643306" y="614364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</a:t>
            </a:r>
            <a:r>
              <a:rPr lang="ru-RU" dirty="0" err="1" smtClean="0"/>
              <a:t>искуственный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671514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Вопросы 3 команде</a:t>
            </a:r>
            <a:r>
              <a:rPr lang="ru-RU" dirty="0" smtClean="0"/>
              <a:t>: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1.Наука, изучающая </a:t>
            </a:r>
            <a:r>
              <a:rPr lang="ru-RU" dirty="0" err="1" smtClean="0"/>
              <a:t>жизненноважные</a:t>
            </a:r>
            <a:r>
              <a:rPr lang="ru-RU" dirty="0" smtClean="0"/>
              <a:t> процессы, протекающие в организме и его органах .</a:t>
            </a:r>
          </a:p>
          <a:p>
            <a:r>
              <a:rPr lang="ru-RU" dirty="0" smtClean="0"/>
              <a:t>2.Неподвижное соединение костей .</a:t>
            </a:r>
          </a:p>
          <a:p>
            <a:r>
              <a:rPr lang="ru-RU" dirty="0" smtClean="0"/>
              <a:t>3.Длинные отростки нейронов, которые собираются в пучки и выходят за пределы ЦНС .</a:t>
            </a:r>
          </a:p>
          <a:p>
            <a:r>
              <a:rPr lang="ru-RU" dirty="0" smtClean="0"/>
              <a:t>4. Железа внутренней секреции, вырабатывающая гормон роста .</a:t>
            </a:r>
          </a:p>
          <a:p>
            <a:r>
              <a:rPr lang="ru-RU" sz="2900" dirty="0" smtClean="0"/>
              <a:t>5.3аболевание, вызванное уменьшением выработки инсулина </a:t>
            </a:r>
            <a:r>
              <a:rPr lang="ru-RU" dirty="0" smtClean="0"/>
              <a:t>.</a:t>
            </a:r>
          </a:p>
          <a:p>
            <a:r>
              <a:rPr lang="ru-RU" dirty="0" smtClean="0"/>
              <a:t>6.Вязкое, полужидкое вещество, входящее в состав клетки .</a:t>
            </a:r>
          </a:p>
          <a:p>
            <a:r>
              <a:rPr lang="ru-RU" dirty="0" smtClean="0"/>
              <a:t>7.0,9% раствор хлорида натрия .</a:t>
            </a:r>
          </a:p>
          <a:p>
            <a:r>
              <a:rPr lang="ru-RU" dirty="0" smtClean="0"/>
              <a:t>8.Человек, дающий кровь для переливания .</a:t>
            </a:r>
          </a:p>
          <a:p>
            <a:r>
              <a:rPr lang="ru-RU" dirty="0" smtClean="0"/>
              <a:t>9.Невосприимчивость организма к заболеваниям .</a:t>
            </a:r>
          </a:p>
          <a:p>
            <a:r>
              <a:rPr lang="ru-RU" dirty="0" smtClean="0"/>
              <a:t>10.Мощная мышца, составляющая основную массу сердца .</a:t>
            </a:r>
          </a:p>
          <a:p>
            <a:r>
              <a:rPr lang="ru-RU" dirty="0" smtClean="0"/>
              <a:t>11. Человек, которому переливают кровь донора .</a:t>
            </a:r>
          </a:p>
          <a:p>
            <a:r>
              <a:rPr lang="ru-RU" dirty="0" smtClean="0"/>
              <a:t>12.Резкий рефлекторный выдох через нос .</a:t>
            </a:r>
          </a:p>
          <a:p>
            <a:r>
              <a:rPr lang="ru-RU" dirty="0" smtClean="0"/>
              <a:t>13.Измерение жизненной емкости легких с помощью аппарата .</a:t>
            </a:r>
          </a:p>
          <a:p>
            <a:r>
              <a:rPr lang="ru-RU" sz="2900" dirty="0" smtClean="0"/>
              <a:t>14.В каком отделе головного мозга находится центр дыхания?</a:t>
            </a:r>
          </a:p>
          <a:p>
            <a:r>
              <a:rPr lang="ru-RU" dirty="0" smtClean="0"/>
              <a:t>15.Большой круг кровообращения начинается в … желудочке.</a:t>
            </a:r>
          </a:p>
          <a:p>
            <a:r>
              <a:rPr lang="ru-RU" dirty="0" smtClean="0"/>
              <a:t>16.Ежегодное массовое заболевание (эпидемия) дыхательных органов и организма в целом.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71670" y="100010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(физиология)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500562" y="128586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(шов)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00232" y="185736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(нервы)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786710" y="2143116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(гипофиз)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000892" y="2428868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(сахарный диабет)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000892" y="271462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(цитоплазма)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000496" y="3000372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(физиологический)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57818" y="335756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(донор)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143636" y="364331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(иммунитет)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215206" y="3929066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(миокард)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000760" y="428625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(реципиент)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214942" y="4572008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(чихание)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500958" y="485776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(спирометрия)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858016" y="514351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(в продолговатом)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7286644" y="542926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(левом)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643174" y="6000768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(грипп)</a:t>
            </a:r>
            <a:endParaRPr lang="ru-RU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7" dur="2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2" dur="2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</a:t>
            </a:r>
            <a:r>
              <a:rPr lang="ru-RU" sz="3600" b="1" dirty="0" smtClean="0"/>
              <a:t>КОНКУРС 3. "ПОВТОРИ И ПРОДОЛЖИ"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142984"/>
            <a:ext cx="8472518" cy="518161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Этот конкурс для капитанов, которые должны показать в нем не только свои знания, но и отменную память.</a:t>
            </a:r>
          </a:p>
          <a:p>
            <a:r>
              <a:rPr lang="ru-RU" dirty="0" smtClean="0"/>
              <a:t> </a:t>
            </a:r>
            <a:r>
              <a:rPr lang="ru-RU" b="1" dirty="0" smtClean="0"/>
              <a:t> Условия:</a:t>
            </a:r>
            <a:endParaRPr lang="ru-RU" dirty="0" smtClean="0"/>
          </a:p>
          <a:p>
            <a:r>
              <a:rPr lang="ru-RU" dirty="0" smtClean="0"/>
              <a:t>Капитан первой команды называет термин из курса "Человек и его здоровье''. Капитан второй команды должен повторить уже названный термин и назвать свой. И так до тех пор, пока один из капитанов не перепутает последовательность уже названных терминов или не сможет в течение 5секунд придумать свой. Капитан, выбывший первым, получает 1 балл, победитель конкурса - 3 балла. Пример: 1 – кровь, 2-кровь, скелет 3-кровь, скелет, лимфа 4-кровь, скелет, лимфа, нейрон и т.д.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КОНКУРС 4. «ТЕМА - ТЕРМИН».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Капитаны команд выбирают запечатанные конверты, где обозначено название изученной темы, по которой их команды будут работать в этом конкурсе. Названия тем прикреплены к доске. Под ней на столе карточки с терминами. По команде учителя члены команд поочеред­но подходят к столу и среди карточек выбирают те, которые имеют отношение к их теме. Выигрывает команда, быстро и правильно нашедшая нужные карточки с терминами и прикрепившая их к дос­ке под названием своей темы. За каждый правильно прикрепленный термин команда получает 1 балл.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302</TotalTime>
  <Words>921</Words>
  <PresentationFormat>Экран (4:3)</PresentationFormat>
  <Paragraphs>273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  КАГАКОВА Е.Г. МБОУ СОШ №12 г. Смоленска  УРОК - Конкурс по биологии в 8 классе по темам «Нервная система», «Кровь и кровообращение»,  «Опорно-двигательная система». </vt:lpstr>
      <vt:lpstr>                                     КОНКУРС 1. </vt:lpstr>
      <vt:lpstr>Слайд 3</vt:lpstr>
      <vt:lpstr>КОНКУРС 2."ДАЛьшЕ, ДАЛЬШЕ, ДАЛЬШЕ..." </vt:lpstr>
      <vt:lpstr>Слайд 5</vt:lpstr>
      <vt:lpstr>Слайд 6</vt:lpstr>
      <vt:lpstr>Слайд 7</vt:lpstr>
      <vt:lpstr>       КОНКУРС 3. "ПОВТОРИ И ПРОДОЛЖИ" </vt:lpstr>
      <vt:lpstr>КОНКУРС 4. «ТЕМА - ТЕРМИН». </vt:lpstr>
      <vt:lpstr>«ТЕМА - ТЕРМИН»</vt:lpstr>
      <vt:lpstr>«ТЕМА - ТЕРМИН»</vt:lpstr>
      <vt:lpstr>КОНКУРС 5. «Найди ошибку».  На рисунках есть ошибки. Исправьте их, пользуйтесь при этом карточками с цифрами, которые находятся в конвертах на ваших столах.    </vt:lpstr>
      <vt:lpstr>  1 Носовая полость  2. Носоглотка  3.Гортань 4.Бронх 5.Альвеолы 6.Трахея </vt:lpstr>
      <vt:lpstr>1 .Ключица  2. Лопатка  3.Плечевая </vt:lpstr>
      <vt:lpstr>1.Правое предсердие 2.Левое предсердие 3. Створчатые кл. 4.Полулунные кл. 5.Левый желудочек 6.Правый желудочек </vt:lpstr>
      <vt:lpstr>Слайд 16</vt:lpstr>
      <vt:lpstr>КОНКУРС 6. «Конкурс эрудитов». 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УРОК - Конкурс по биологии в 8 классе по темам «Нервная система», «Кровь и кровообращение»,  «Опорно-двигательная система». </dc:title>
  <cp:lastModifiedBy>Кагакова Елена</cp:lastModifiedBy>
  <cp:revision>56</cp:revision>
  <dcterms:modified xsi:type="dcterms:W3CDTF">2011-11-14T04:30:54Z</dcterms:modified>
</cp:coreProperties>
</file>