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61" r:id="rId4"/>
    <p:sldId id="295" r:id="rId5"/>
    <p:sldId id="285" r:id="rId6"/>
    <p:sldId id="296" r:id="rId7"/>
    <p:sldId id="297" r:id="rId8"/>
    <p:sldId id="273" r:id="rId9"/>
    <p:sldId id="262" r:id="rId10"/>
    <p:sldId id="263" r:id="rId11"/>
    <p:sldId id="292" r:id="rId12"/>
    <p:sldId id="269" r:id="rId13"/>
    <p:sldId id="275" r:id="rId14"/>
    <p:sldId id="265" r:id="rId15"/>
    <p:sldId id="267" r:id="rId16"/>
    <p:sldId id="293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812"/>
    <a:srgbClr val="37422A"/>
    <a:srgbClr val="662210"/>
    <a:srgbClr val="531C0D"/>
    <a:srgbClr val="61210F"/>
    <a:srgbClr val="6951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0C7E0D4-853F-4BF7-A1FE-C65F7AC255D6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2306DF-E7C1-4085-BAE6-C0AD3F2816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wipe dir="d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www.deutscheforschungsakademie.de/pictures/Komponisten_uA/Pythagoras_B2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43702" y="0"/>
            <a:ext cx="1799362" cy="243363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img-fotki.yandex.ru/get/3303/janet1981.8/0_18b02_3225d7b8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428604"/>
            <a:ext cx="2762269" cy="2071702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71472" y="2571744"/>
            <a:ext cx="79636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28575" cmpd="sng">
                  <a:solidFill>
                    <a:srgbClr val="69512D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ПРИМЕНЕНИЕ </a:t>
            </a:r>
          </a:p>
          <a:p>
            <a:pPr algn="ctr"/>
            <a:r>
              <a:rPr lang="ru-RU" sz="5400" b="1" cap="all" spc="0" dirty="0" smtClean="0">
                <a:ln w="28575" cmpd="sng">
                  <a:solidFill>
                    <a:srgbClr val="69512D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теоремы Пифагора</a:t>
            </a:r>
            <a:endParaRPr lang="ru-RU" sz="5400" b="1" cap="all" spc="0" dirty="0">
              <a:ln w="28575" cmpd="sng">
                <a:solidFill>
                  <a:srgbClr val="69512D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8686800" cy="59269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700" dirty="0" smtClean="0"/>
              <a:t>	</a:t>
            </a:r>
            <a:r>
              <a:rPr lang="ru-RU" b="1" i="1" dirty="0" smtClean="0">
                <a:solidFill>
                  <a:srgbClr val="782812"/>
                </a:solidFill>
              </a:rPr>
              <a:t>Для построения прямого угла египтянами  использовался шнур или верёвка, разделённая отметками  на 12 (3+4+5) частей: треугольник, построенный натяжением такого шнура, с весьма высокой точностью оказывался прямоугольным и сами шнуры-катеты являлись направляющими для кладки прямого угла сооружения.</a:t>
            </a:r>
            <a:endParaRPr lang="ru-RU" b="1" i="1" dirty="0">
              <a:solidFill>
                <a:srgbClr val="782812"/>
              </a:solidFill>
            </a:endParaRPr>
          </a:p>
        </p:txBody>
      </p:sp>
      <p:pic>
        <p:nvPicPr>
          <p:cNvPr id="4" name="Picture 8" descr="http://lib2.podelise.ru/tw_files2/urls_1/6/d-5944/5944_html_m69d72a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3786190"/>
            <a:ext cx="488283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20481" name="Picture 1" descr="C:\Users\ЛА\Desktop\Новая папка\59788_html_m40e388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4136574" cy="2714622"/>
          </a:xfrm>
          <a:prstGeom prst="round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500034" y="1428736"/>
            <a:ext cx="2714644" cy="2500330"/>
          </a:xfrm>
          <a:prstGeom prst="roundRect">
            <a:avLst>
              <a:gd name="adj" fmla="val 46206"/>
            </a:avLst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071678"/>
            <a:ext cx="2000264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42910" y="642918"/>
            <a:ext cx="81439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61210F"/>
                </a:solidFill>
              </a:rPr>
              <a:t>Интересно, что при начертании сводов египтяне  тоже использовали этот «священный» треугольник. </a:t>
            </a:r>
            <a:endParaRPr lang="ru-RU" sz="2800" b="1" i="1" dirty="0">
              <a:solidFill>
                <a:srgbClr val="61210F"/>
              </a:solidFill>
            </a:endParaRPr>
          </a:p>
        </p:txBody>
      </p:sp>
      <p:sp useBgFill="1">
        <p:nvSpPr>
          <p:cNvPr id="18" name="Месяц 17"/>
          <p:cNvSpPr/>
          <p:nvPr/>
        </p:nvSpPr>
        <p:spPr>
          <a:xfrm rot="3923227">
            <a:off x="902398" y="189075"/>
            <a:ext cx="357190" cy="642942"/>
          </a:xfrm>
          <a:prstGeom prst="moon">
            <a:avLst>
              <a:gd name="adj" fmla="val 875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Арка 8"/>
          <p:cNvSpPr/>
          <p:nvPr/>
        </p:nvSpPr>
        <p:spPr>
          <a:xfrm>
            <a:off x="1000100" y="1214422"/>
            <a:ext cx="1857388" cy="914400"/>
          </a:xfrm>
          <a:prstGeom prst="blockArc">
            <a:avLst>
              <a:gd name="adj1" fmla="val 10201639"/>
              <a:gd name="adj2" fmla="val 1142743"/>
              <a:gd name="adj3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2928958" cy="207170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357158" y="3929066"/>
            <a:ext cx="3143272" cy="714380"/>
          </a:xfrm>
          <a:prstGeom prst="roundRect">
            <a:avLst>
              <a:gd name="adj" fmla="val 26513"/>
            </a:avLst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214282" y="3857628"/>
            <a:ext cx="642942" cy="50006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1643042" y="4000504"/>
            <a:ext cx="642942" cy="50006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b="1" i="1" dirty="0" smtClean="0">
                <a:solidFill>
                  <a:srgbClr val="61210F"/>
                </a:solidFill>
              </a:rPr>
              <a:t>С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2928926" y="3929066"/>
            <a:ext cx="642942" cy="50006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1714488"/>
            <a:ext cx="5214974" cy="3108543"/>
          </a:xfrm>
          <a:prstGeom prst="rect">
            <a:avLst/>
          </a:prstGeom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61210F"/>
                </a:solidFill>
              </a:rPr>
              <a:t>Они  поступали следующим образом:  </a:t>
            </a:r>
          </a:p>
          <a:p>
            <a:r>
              <a:rPr lang="ru-RU" sz="2800" b="1" i="1" dirty="0" smtClean="0">
                <a:solidFill>
                  <a:srgbClr val="61210F"/>
                </a:solidFill>
              </a:rPr>
              <a:t>кривая сводов описывалась циркулем из трех центров, взятых в точках А, О и В  </a:t>
            </a:r>
          </a:p>
          <a:p>
            <a:r>
              <a:rPr lang="ru-RU" sz="2800" b="1" i="1" dirty="0" smtClean="0">
                <a:solidFill>
                  <a:srgbClr val="61210F"/>
                </a:solidFill>
              </a:rPr>
              <a:t>(</a:t>
            </a:r>
            <a:r>
              <a:rPr lang="en-US" sz="2800" b="1" i="1" dirty="0" smtClean="0">
                <a:solidFill>
                  <a:srgbClr val="61210F"/>
                </a:solidFill>
              </a:rPr>
              <a:t>r</a:t>
            </a:r>
            <a:r>
              <a:rPr lang="ru-RU" sz="2800" b="1" i="1" dirty="0" smtClean="0">
                <a:solidFill>
                  <a:srgbClr val="61210F"/>
                </a:solidFill>
              </a:rPr>
              <a:t> </a:t>
            </a:r>
            <a:r>
              <a:rPr lang="en-US" sz="2800" b="1" i="1" dirty="0" smtClean="0">
                <a:solidFill>
                  <a:srgbClr val="61210F"/>
                </a:solidFill>
              </a:rPr>
              <a:t>= 8  </a:t>
            </a:r>
            <a:r>
              <a:rPr lang="ru-RU" sz="2800" b="1" i="1" dirty="0" smtClean="0">
                <a:solidFill>
                  <a:srgbClr val="61210F"/>
                </a:solidFill>
              </a:rPr>
              <a:t>и</a:t>
            </a:r>
            <a:r>
              <a:rPr lang="en-US" sz="2800" b="1" i="1" dirty="0" smtClean="0">
                <a:solidFill>
                  <a:srgbClr val="61210F"/>
                </a:solidFill>
              </a:rPr>
              <a:t> r</a:t>
            </a:r>
            <a:r>
              <a:rPr lang="ru-RU" sz="2800" b="1" i="1" dirty="0" smtClean="0">
                <a:solidFill>
                  <a:srgbClr val="61210F"/>
                </a:solidFill>
              </a:rPr>
              <a:t> </a:t>
            </a:r>
            <a:r>
              <a:rPr lang="en-US" sz="2800" b="1" i="1" dirty="0" smtClean="0">
                <a:solidFill>
                  <a:srgbClr val="61210F"/>
                </a:solidFill>
              </a:rPr>
              <a:t>= 3</a:t>
            </a:r>
            <a:r>
              <a:rPr lang="ru-RU" sz="2800" b="1" i="1" dirty="0" smtClean="0">
                <a:solidFill>
                  <a:srgbClr val="61210F"/>
                </a:solidFill>
              </a:rPr>
              <a:t>) двух египетских треугольников АОС и ВОС. </a:t>
            </a:r>
            <a:endParaRPr lang="ru-RU" sz="2800" b="1" i="1" dirty="0">
              <a:solidFill>
                <a:srgbClr val="61210F"/>
              </a:solidFill>
            </a:endParaRPr>
          </a:p>
        </p:txBody>
      </p:sp>
      <p:pic>
        <p:nvPicPr>
          <p:cNvPr id="19" name="Picture 10" descr="http://www.symbolsbook.ru/images/T/PifagorTriangle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649927"/>
            <a:ext cx="2000254" cy="220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572560" cy="63579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61210F"/>
                </a:solidFill>
              </a:rPr>
              <a:t>Разбивка контура здания - обязательный процесс, который выполняли и строители пирамид, и мастера Древней Руси. Выполняют его и современные производители работ. Всё те же колышки с натянутыми веревками, как и несколько тысяч лет назад.</a:t>
            </a:r>
          </a:p>
          <a:p>
            <a:endParaRPr lang="ru-RU" dirty="0" smtClean="0"/>
          </a:p>
        </p:txBody>
      </p:sp>
      <p:pic>
        <p:nvPicPr>
          <p:cNvPr id="4" name="Picture 2" descr="C:\Users\ЛА\Desktop\Новая папка\twr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3500438"/>
            <a:ext cx="3571900" cy="282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Picture 2" descr="http://stat11.privet.ru/lr/082e351499a0a7c1f266a1e5e8b7f4d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714752"/>
            <a:ext cx="3800156" cy="240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773796"/>
          </a:xfrm>
        </p:spPr>
        <p:txBody>
          <a:bodyPr/>
          <a:lstStyle/>
          <a:p>
            <a:pPr algn="ctr"/>
            <a:r>
              <a:rPr lang="ru-RU" dirty="0" smtClean="0"/>
              <a:t>Строительство крыши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214554"/>
            <a:ext cx="4186238" cy="3143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782812"/>
                </a:solidFill>
              </a:rPr>
              <a:t>При строительстве домов, коттеджей часто встает вопрос о длине стропил для крыши, если уже изготовлены балки. </a:t>
            </a:r>
            <a:endParaRPr lang="ru-RU" b="1" i="1" dirty="0">
              <a:solidFill>
                <a:srgbClr val="782812"/>
              </a:solidFill>
            </a:endParaRPr>
          </a:p>
        </p:txBody>
      </p:sp>
      <p:pic>
        <p:nvPicPr>
          <p:cNvPr id="10244" name="Picture 4" descr="http://krovla.ucoz.com/librery/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1916" y="2428868"/>
            <a:ext cx="4343009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929718" cy="299802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61210F"/>
                </a:solidFill>
              </a:rPr>
              <a:t>Разметка фундамента – серьёзное дело, которое требует высокой точности. Вот тут то и пригодятся школьные знания. С помощью теоремы Пифагора можно выставлять прямые углы в разметке фундамента.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</a:t>
            </a:r>
            <a:endParaRPr lang="ru-RU" dirty="0"/>
          </a:p>
        </p:txBody>
      </p:sp>
      <p:pic>
        <p:nvPicPr>
          <p:cNvPr id="5" name="Picture 10" descr="http://www.symbolsbook.ru/images/T/PifagorTriangle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4286256"/>
            <a:ext cx="2000254" cy="2208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" name="Picture 2" descr="http://www.facade-project.ru/images/cms/content/slovar/treugolnik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71546">
            <a:off x="928662" y="4429132"/>
            <a:ext cx="2786082" cy="182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773796"/>
          </a:xfrm>
        </p:spPr>
        <p:txBody>
          <a:bodyPr/>
          <a:lstStyle/>
          <a:p>
            <a:pPr algn="ctr"/>
            <a:r>
              <a:rPr lang="ru-RU" dirty="0" smtClean="0"/>
              <a:t>Разметка фундамента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ЛА\Desktop\Новая папка\59788_html_m40e388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928934"/>
            <a:ext cx="3571900" cy="2714622"/>
          </a:xfrm>
          <a:prstGeom prst="round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401080" cy="50006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b="1" i="1" dirty="0" smtClean="0">
                <a:solidFill>
                  <a:srgbClr val="61210F"/>
                </a:solidFill>
              </a:rPr>
              <a:t>Сумма указанных чисел (3+4+5=12) с древних времен использовалась как единица кратности при построении прямых углов с помощью веревки, размеченной узлами на 3/12 и 7/12 ее длины.</a:t>
            </a:r>
          </a:p>
          <a:p>
            <a:pPr>
              <a:spcBef>
                <a:spcPts val="0"/>
              </a:spcBef>
              <a:buNone/>
            </a:pPr>
            <a:endParaRPr lang="ru-RU" b="1" i="1" dirty="0" smtClean="0">
              <a:solidFill>
                <a:srgbClr val="61210F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61210F"/>
                </a:solidFill>
              </a:rPr>
              <a:t>Для построения на земле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больших прямоугольников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можно отмерить на веревке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3м,  4м  и 5 м.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285860"/>
            <a:ext cx="7143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662210"/>
                </a:solidFill>
              </a:rPr>
              <a:t>Теорема Пифагора имела неоценимое значение в древности.  В наши дни она тоже очень актуальна.</a:t>
            </a:r>
            <a:endParaRPr lang="ru-RU" sz="2400" b="1" i="1" dirty="0" smtClean="0">
              <a:solidFill>
                <a:srgbClr val="531C0D"/>
              </a:solidFill>
            </a:endParaRPr>
          </a:p>
          <a:p>
            <a:pPr algn="just"/>
            <a:r>
              <a:rPr lang="ru-RU" sz="2400" b="1" i="1" dirty="0" smtClean="0">
                <a:solidFill>
                  <a:srgbClr val="662210"/>
                </a:solidFill>
              </a:rPr>
              <a:t>Исключительная важность теоремы состоит в том, что она позволяет находить высоту объектов и расстояния до недоступных предметов. А благодаря возможности вычислять стороны прямоугольных треугольников и строить прямые углы, теорема Пифагора  и египетский треугольник находят применение в нашей повседневной жизни.</a:t>
            </a:r>
          </a:p>
          <a:p>
            <a:endParaRPr lang="ru-RU" sz="2400" b="1" i="1" dirty="0" smtClean="0">
              <a:solidFill>
                <a:srgbClr val="662210"/>
              </a:solidFill>
            </a:endParaRPr>
          </a:p>
          <a:p>
            <a:endParaRPr lang="ru-RU" sz="2400" b="1" i="1" dirty="0" smtClean="0">
              <a:solidFill>
                <a:srgbClr val="66221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57224" y="214290"/>
            <a:ext cx="7772400" cy="77379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Заключение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000504"/>
            <a:ext cx="7772400" cy="92869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bg1"/>
                </a:solidFill>
              </a:rPr>
              <a:t>Спасибо за внимание!!!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785786" y="500042"/>
            <a:ext cx="7772400" cy="92869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Источники: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643050"/>
            <a:ext cx="750099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 </a:t>
            </a:r>
            <a:endParaRPr lang="ru-RU" dirty="0" smtClean="0"/>
          </a:p>
          <a:p>
            <a:r>
              <a:rPr lang="ru-RU" sz="2800" i="1" dirty="0" err="1" smtClean="0">
                <a:solidFill>
                  <a:srgbClr val="61210F"/>
                </a:solidFill>
              </a:rPr>
              <a:t>Атанасян</a:t>
            </a:r>
            <a:r>
              <a:rPr lang="ru-RU" sz="2800" i="1" dirty="0" smtClean="0">
                <a:solidFill>
                  <a:srgbClr val="61210F"/>
                </a:solidFill>
              </a:rPr>
              <a:t> Л.С. Геометрия 7-9</a:t>
            </a:r>
          </a:p>
          <a:p>
            <a:r>
              <a:rPr lang="en-US" sz="2800" i="1" dirty="0" smtClean="0">
                <a:solidFill>
                  <a:srgbClr val="61210F"/>
                </a:solidFill>
              </a:rPr>
              <a:t>http://ru.wikipedia.org</a:t>
            </a:r>
            <a:endParaRPr lang="ru-RU" sz="2800" i="1" dirty="0" smtClean="0">
              <a:solidFill>
                <a:srgbClr val="61210F"/>
              </a:solidFill>
            </a:endParaRPr>
          </a:p>
          <a:p>
            <a:r>
              <a:rPr lang="en-US" sz="2800" i="1" dirty="0" smtClean="0">
                <a:solidFill>
                  <a:srgbClr val="61210F"/>
                </a:solidFill>
              </a:rPr>
              <a:t>http://moypifagor.narod.ru/use.htm</a:t>
            </a:r>
          </a:p>
          <a:p>
            <a:r>
              <a:rPr lang="en-US" sz="2800" i="1" dirty="0" smtClean="0">
                <a:solidFill>
                  <a:srgbClr val="61210F"/>
                </a:solidFill>
              </a:rPr>
              <a:t> http://moypifagor.narod.ru/literature.htm</a:t>
            </a:r>
            <a:endParaRPr lang="ru-RU" sz="2800" i="1" dirty="0" smtClean="0">
              <a:solidFill>
                <a:srgbClr val="61210F"/>
              </a:solidFill>
            </a:endParaRPr>
          </a:p>
          <a:p>
            <a:r>
              <a:rPr lang="en-US" sz="2800" i="1" dirty="0" smtClean="0">
                <a:solidFill>
                  <a:srgbClr val="61210F"/>
                </a:solidFill>
              </a:rPr>
              <a:t>http://xreferat.ru/54/2139-2-teorema-pifagora.html</a:t>
            </a:r>
            <a:endParaRPr lang="ru-RU" sz="2800" i="1" dirty="0" smtClean="0">
              <a:solidFill>
                <a:srgbClr val="61210F"/>
              </a:solidFill>
            </a:endParaRPr>
          </a:p>
          <a:p>
            <a:endParaRPr lang="en-US" sz="2800" b="1" i="1" dirty="0">
              <a:solidFill>
                <a:srgbClr val="61210F"/>
              </a:solidFill>
            </a:endParaRPr>
          </a:p>
        </p:txBody>
      </p:sp>
      <p:pic>
        <p:nvPicPr>
          <p:cNvPr id="7" name="Picture 2" descr="http://blogs-images.forbes.com/billsinger/files/2011/02/Pythagora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464118">
            <a:off x="7602097" y="4998459"/>
            <a:ext cx="1112730" cy="119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guide-online.it/wp-content/uploads/2011/02/teorema-di-pitagora.jpg"/>
          <p:cNvPicPr>
            <a:picLocks noChangeAspect="1" noChangeArrowheads="1"/>
          </p:cNvPicPr>
          <p:nvPr/>
        </p:nvPicPr>
        <p:blipFill>
          <a:blip r:embed="rId2" cstate="print"/>
          <a:srcRect l="-10349" t="-6267"/>
          <a:stretch>
            <a:fillRect/>
          </a:stretch>
        </p:blipFill>
        <p:spPr bwMode="auto">
          <a:xfrm>
            <a:off x="4929190" y="285728"/>
            <a:ext cx="4214810" cy="3633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8358246" cy="592695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Пифагору повезло больше,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чем другим ученым древности.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О нем сохранились десятки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легенд и мифов, правдивых и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выдуманных, реальных и </a:t>
            </a:r>
          </a:p>
          <a:p>
            <a:pPr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61210F"/>
                </a:solidFill>
              </a:rPr>
              <a:t>	вымышленных. Рассказывают, что Пифагор, доказав свою знаменитую теорему, </a:t>
            </a:r>
            <a:r>
              <a:rPr lang="ru-RU" b="1" i="1" dirty="0" err="1" smtClean="0">
                <a:solidFill>
                  <a:srgbClr val="61210F"/>
                </a:solidFill>
              </a:rPr>
              <a:t>отблагода-рил</a:t>
            </a:r>
            <a:r>
              <a:rPr lang="ru-RU" b="1" i="1" dirty="0" smtClean="0">
                <a:solidFill>
                  <a:srgbClr val="61210F"/>
                </a:solidFill>
              </a:rPr>
              <a:t> богов, принеся им в жертву 100 быков. </a:t>
            </a:r>
            <a:endParaRPr lang="ru-RU" b="1" i="1" dirty="0">
              <a:solidFill>
                <a:srgbClr val="61210F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ЛА\Desktop\Новая папка\teorema_pifag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250397" y="-1893131"/>
            <a:ext cx="2000264" cy="635798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2532" name="Picture 4" descr="C:\Users\ЛА\Desktop\Новая папка\teorema_pifago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062320" y="1580830"/>
            <a:ext cx="3733212" cy="514353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7272334" cy="107157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bg1"/>
                </a:solidFill>
              </a:rPr>
              <a:t>Теорема Пифагора</a:t>
            </a:r>
          </a:p>
          <a:p>
            <a:pPr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	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pic>
        <p:nvPicPr>
          <p:cNvPr id="7" name="Picture 6" descr="http://www.math-e.com/wp-content/uploads/2011/11/pythagoras-ab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143116"/>
            <a:ext cx="2428892" cy="267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500034" y="3071810"/>
            <a:ext cx="4643470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lvl="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прямоугольном </a:t>
            </a:r>
            <a:r>
              <a:rPr lang="ru-RU" sz="2800" b="1" i="1" dirty="0" smtClean="0">
                <a:solidFill>
                  <a:schemeClr val="bg1"/>
                </a:solidFill>
              </a:rPr>
              <a:t>треугольнике квадрат гипотенузы равен сумме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квадратов катетов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1" name="Picture 3" descr="C:\Users\ЛА\Desktop\Новая папка\teorema_pifagor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4786322"/>
            <a:ext cx="3569840" cy="121444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vokrugsveta.ru/img/bx/blog/5d8/5d8411602e7dff72dee1587c4459a93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143248"/>
            <a:ext cx="3429000" cy="250507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0186" name="Picture 10" descr="http://900igr.net/datai/geometrija/Teorema-Pifagora-geometrija/0016-009-Sredi-mnogochislennykh-dokazatelstv-teoremy-Pifagora-metod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4429132"/>
            <a:ext cx="1346880" cy="16596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0184" name="Picture 8" descr="http://900igr.net/datai/geometrija/Teorema-Pifagora-po-geometrii/0029-016-Sredi-mnogochislennykh-dokazatelstv-teoremy-Pifagora-metodo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00892" y="2285992"/>
            <a:ext cx="1603952" cy="197643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0182" name="Picture 6" descr="http://xreferat.ru/image/54/1306460305_85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00438"/>
            <a:ext cx="2357454" cy="161882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2643174" y="428604"/>
            <a:ext cx="6500826" cy="1714512"/>
          </a:xfrm>
          <a:prstGeom prst="rect">
            <a:avLst/>
          </a:prstGeom>
        </p:spPr>
        <p:txBody>
          <a:bodyPr/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Существуют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сотни способов доказательства теоремы. Среди них не только геометрические,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2800" b="1" i="1" dirty="0" smtClean="0">
                <a:solidFill>
                  <a:srgbClr val="61210F"/>
                </a:solidFill>
              </a:rPr>
              <a:t>	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 и алгебраические и </a:t>
            </a:r>
            <a:r>
              <a:rPr lang="ru-RU" sz="2800" b="1" i="1" dirty="0" smtClean="0">
                <a:solidFill>
                  <a:srgbClr val="61210F"/>
                </a:solidFill>
              </a:rPr>
              <a:t>механически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0188" name="Picture 12" descr="http://www.distedu.ru/mirror/_math/circ-works.mgpu.ru/20/KirushkinaOV/rrill0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857232"/>
            <a:ext cx="1266823" cy="16709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ttp://cdn.dipity.com/uploads/timelines/93d6c087e60e8c680ccf300b3e823b91_1M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195500" cy="2142977"/>
          </a:xfrm>
          <a:prstGeom prst="ellipse">
            <a:avLst/>
          </a:prstGeom>
          <a:noFill/>
          <a:effectLst>
            <a:softEdge rad="317500"/>
          </a:effectLst>
        </p:spPr>
      </p:pic>
      <p:pic>
        <p:nvPicPr>
          <p:cNvPr id="5" name="Picture 14" descr="http://forum.vgd.ru/file.php?a=preview&amp;fid=68970&amp;key=11200622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642918"/>
            <a:ext cx="3071834" cy="353381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Овал 8"/>
          <p:cNvSpPr/>
          <p:nvPr/>
        </p:nvSpPr>
        <p:spPr>
          <a:xfrm>
            <a:off x="6572264" y="2786058"/>
            <a:ext cx="2357454" cy="2357454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  <p:pic>
        <p:nvPicPr>
          <p:cNvPr id="2050" name="Picture 2" descr="http://static.diary.ru/userdir/2/9/4/5/2945392/7422259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000372"/>
            <a:ext cx="1781572" cy="1785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2071678"/>
            <a:ext cx="62865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82812"/>
                </a:solidFill>
              </a:rPr>
              <a:t>Многие при имени Пифагор вспоминают его теорему. </a:t>
            </a:r>
          </a:p>
          <a:p>
            <a:r>
              <a:rPr lang="ru-RU" sz="2800" b="1" i="1" dirty="0" smtClean="0">
                <a:solidFill>
                  <a:srgbClr val="782812"/>
                </a:solidFill>
              </a:rPr>
              <a:t>Но неужели мы можем встретить </a:t>
            </a:r>
          </a:p>
          <a:p>
            <a:r>
              <a:rPr lang="ru-RU" sz="2800" b="1" i="1" dirty="0" smtClean="0">
                <a:solidFill>
                  <a:srgbClr val="782812"/>
                </a:solidFill>
              </a:rPr>
              <a:t>эту теорему только в геометрии? Конечно, нет! Теорема Пифагора встречается в разных областях науки. Например,  в физике, астрономии, архитектуре и в других. </a:t>
            </a:r>
            <a:endParaRPr lang="ru-RU" sz="2800" b="1" i="1" dirty="0">
              <a:solidFill>
                <a:srgbClr val="782812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tainy.net/wp-content/uploads/2012/12/1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143371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357686" y="1357298"/>
            <a:ext cx="4572032" cy="398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rgbClr val="002060"/>
                </a:solidFill>
              </a:rPr>
              <a:t>12 апреля 1961 г.   космический корабль с Юрием Алексеевичем Гагариным на борту был поднят над Землей  на максимальную высоту 327км.</a:t>
            </a:r>
          </a:p>
          <a:p>
            <a:pPr>
              <a:lnSpc>
                <a:spcPct val="80000"/>
              </a:lnSpc>
            </a:pPr>
            <a:r>
              <a:rPr lang="ru-RU" sz="2400" b="1" i="1" dirty="0" smtClean="0">
                <a:solidFill>
                  <a:srgbClr val="002060"/>
                </a:solidFill>
              </a:rPr>
              <a:t>С помощью теоремы Пифагора можно рассчитать, на каком расстоянии от корабля находились наиболее отдаленные от него и видимые космонавтом участки поверхности Земли?</a:t>
            </a:r>
          </a:p>
          <a:p>
            <a:pPr>
              <a:lnSpc>
                <a:spcPct val="80000"/>
              </a:lnSpc>
            </a:pPr>
            <a:endParaRPr lang="ru-RU" sz="2800" b="1" i="1" dirty="0" smtClean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071810"/>
            <a:ext cx="3571900" cy="330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029" name="Picture 5" descr="http://www.profi-forex.org/system/news/A06-5_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857224" y="214290"/>
            <a:ext cx="2143140" cy="279008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2" descr="http://blogs-images.forbes.com/billsinger/files/2011/02/Pythagoras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274840">
            <a:off x="7602097" y="5212773"/>
            <a:ext cx="1112730" cy="119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806014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3000372"/>
            <a:ext cx="257176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928934"/>
            <a:ext cx="1285884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71472" y="3643314"/>
            <a:ext cx="8001056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6121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архитектуре при</a:t>
            </a:r>
            <a:r>
              <a:rPr lang="ru-RU" sz="2800" b="1" i="1" dirty="0" smtClean="0">
                <a:solidFill>
                  <a:srgbClr val="61210F"/>
                </a:solidFill>
              </a:rPr>
              <a:t> конструировании рамы окон, зная радиус большого круга, можно с помощью теоремы Пифагора рассчитать радиус малого круга. 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61210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 descr="http://blogs-images.forbes.com/billsinger/files/2011/02/Pythagoras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238635">
            <a:off x="7602097" y="5212773"/>
            <a:ext cx="1112730" cy="1195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Применение теоремы Пифагора в строительстве</a:t>
            </a:r>
            <a:endParaRPr lang="ru-RU" dirty="0"/>
          </a:p>
        </p:txBody>
      </p:sp>
      <p:pic>
        <p:nvPicPr>
          <p:cNvPr id="8" name="Picture 1" descr="C:\Users\ЛА\Desktop\Новая папка\еу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135176" cy="207170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276" name="Picture 12" descr="http://i079.radikal.ru/1108/8b/295c0cfa2e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786190"/>
            <a:ext cx="3833839" cy="2875380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" name="Picture 4" descr="http://discovery-intour.com.ua/images/news.1310972302.1.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286124"/>
            <a:ext cx="35242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11278" name="Picture 14" descr="http://club.foto.ru/gallery/images/photo/2006/06/19/6390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785926"/>
            <a:ext cx="2214578" cy="2768223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280" name="Picture 16" descr="http://smotra.ru/data/img/users_imgs/7166/sm_users_img-3122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857232"/>
            <a:ext cx="2928958" cy="307183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yaptro.ucoz.org/Pyfagor/3-4-5-treugolnik.png"/>
          <p:cNvPicPr>
            <a:picLocks noChangeAspect="1" noChangeArrowheads="1"/>
          </p:cNvPicPr>
          <p:nvPr/>
        </p:nvPicPr>
        <p:blipFill>
          <a:blip r:embed="rId2" cstate="email"/>
          <a:srcRect t="-33228" r="-12122" b="-9494"/>
          <a:stretch>
            <a:fillRect/>
          </a:stretch>
        </p:blipFill>
        <p:spPr bwMode="auto">
          <a:xfrm>
            <a:off x="357158" y="3643314"/>
            <a:ext cx="3143272" cy="2143140"/>
          </a:xfrm>
          <a:prstGeom prst="rtTriangle">
            <a:avLst/>
          </a:prstGeom>
          <a:noFill/>
          <a:effectLst>
            <a:softEdge rad="63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3714752"/>
            <a:ext cx="6000792" cy="1928826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	</a:t>
            </a:r>
            <a:r>
              <a:rPr lang="ru-RU" b="1" i="1" dirty="0" smtClean="0">
                <a:solidFill>
                  <a:srgbClr val="61210F"/>
                </a:solidFill>
              </a:rPr>
              <a:t>О прямоугольном треугольнике со сторонами 3, 4, 5 единиц длины за 200 лет до нашей эры знали и египтяне, считая его магическим. А греческие философы назвали его </a:t>
            </a:r>
            <a:r>
              <a:rPr lang="ru-RU" b="1" i="1" dirty="0" smtClean="0">
                <a:solidFill>
                  <a:srgbClr val="531C0D"/>
                </a:solidFill>
              </a:rPr>
              <a:t>«египетским». </a:t>
            </a:r>
          </a:p>
          <a:p>
            <a:endParaRPr lang="ru-RU" b="1" i="1" dirty="0">
              <a:solidFill>
                <a:srgbClr val="61210F"/>
              </a:solidFill>
            </a:endParaRPr>
          </a:p>
        </p:txBody>
      </p:sp>
      <p:pic>
        <p:nvPicPr>
          <p:cNvPr id="9" name="Picture 6" descr="http://www.zaetc.ru/sites/default/files/previe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500042"/>
            <a:ext cx="3884645" cy="2740145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Picture 2" descr="http://www.saltur.com.tr/en/img/tour/2012/38/14_02_551_l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285728"/>
            <a:ext cx="3924293" cy="3096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1040</TotalTime>
  <Words>225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Применение теоремы Пифагора в строительстве</vt:lpstr>
      <vt:lpstr>Слайд 9</vt:lpstr>
      <vt:lpstr>Слайд 10</vt:lpstr>
      <vt:lpstr>Слайд 11</vt:lpstr>
      <vt:lpstr>Слайд 12</vt:lpstr>
      <vt:lpstr>Строительство крыши</vt:lpstr>
      <vt:lpstr>Разметка фундамента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ЛА</cp:lastModifiedBy>
  <cp:revision>113</cp:revision>
  <dcterms:created xsi:type="dcterms:W3CDTF">2013-03-19T14:58:23Z</dcterms:created>
  <dcterms:modified xsi:type="dcterms:W3CDTF">2013-04-11T17:48:59Z</dcterms:modified>
</cp:coreProperties>
</file>