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2"/>
  </p:notesMasterIdLst>
  <p:sldIdLst>
    <p:sldId id="270" r:id="rId2"/>
    <p:sldId id="267" r:id="rId3"/>
    <p:sldId id="271" r:id="rId4"/>
    <p:sldId id="269" r:id="rId5"/>
    <p:sldId id="272" r:id="rId6"/>
    <p:sldId id="257" r:id="rId7"/>
    <p:sldId id="273" r:id="rId8"/>
    <p:sldId id="268" r:id="rId9"/>
    <p:sldId id="259" r:id="rId10"/>
    <p:sldId id="274" r:id="rId11"/>
    <p:sldId id="275" r:id="rId12"/>
    <p:sldId id="276" r:id="rId13"/>
    <p:sldId id="277" r:id="rId14"/>
    <p:sldId id="278" r:id="rId15"/>
    <p:sldId id="279" r:id="rId16"/>
    <p:sldId id="281" r:id="rId17"/>
    <p:sldId id="283" r:id="rId18"/>
    <p:sldId id="284" r:id="rId19"/>
    <p:sldId id="285" r:id="rId20"/>
    <p:sldId id="28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244" autoAdjust="0"/>
    <p:restoredTop sz="94660"/>
  </p:normalViewPr>
  <p:slideViewPr>
    <p:cSldViewPr>
      <p:cViewPr>
        <p:scale>
          <a:sx n="77" d="100"/>
          <a:sy n="77" d="100"/>
        </p:scale>
        <p:origin x="-1386" y="-6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EC141C-49C5-478E-8E86-13B4EBA4CACD}" type="datetimeFigureOut">
              <a:rPr lang="ru-RU" smtClean="0"/>
              <a:pPr/>
              <a:t>05.04.2013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EF9170-FCCB-49D4-B0F9-05AFE43D4B2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A21D9A82-4E8D-4407-A98E-A1F3324613BF}" type="datetimeFigureOut">
              <a:rPr lang="ru-RU" smtClean="0"/>
              <a:pPr/>
              <a:t>05.04.2013</a:t>
            </a:fld>
            <a:endParaRPr lang="ru-RU"/>
          </a:p>
        </p:txBody>
      </p:sp>
      <p:sp>
        <p:nvSpPr>
          <p:cNvPr id="16" name="Номер слайда 15"/>
          <p:cNvSpPr>
            <a:spLocks noGrp="1"/>
          </p:cNvSpPr>
          <p:nvPr>
            <p:ph type="sldNum" sz="quarter" idx="11"/>
          </p:nvPr>
        </p:nvSpPr>
        <p:spPr/>
        <p:txBody>
          <a:bodyPr/>
          <a:lstStyle/>
          <a:p>
            <a:fld id="{24AEB056-A774-4120-851C-E365B6FCA19C}"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transition spd="med" advClick="0" advTm="10000">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1D9A82-4E8D-4407-A98E-A1F3324613BF}" type="datetimeFigureOut">
              <a:rPr lang="ru-RU" smtClean="0"/>
              <a:pPr/>
              <a:t>05.04.2013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AEB056-A774-4120-851C-E365B6FCA19C}" type="slidenum">
              <a:rPr lang="ru-RU" smtClean="0"/>
              <a:pPr/>
              <a:t>‹#›</a:t>
            </a:fld>
            <a:endParaRPr lang="ru-RU"/>
          </a:p>
        </p:txBody>
      </p:sp>
    </p:spTree>
  </p:cSld>
  <p:clrMapOvr>
    <a:masterClrMapping/>
  </p:clrMapOvr>
  <p:transition spd="med" advClick="0" advTm="10000">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1D9A82-4E8D-4407-A98E-A1F3324613BF}" type="datetimeFigureOut">
              <a:rPr lang="ru-RU" smtClean="0"/>
              <a:pPr/>
              <a:t>05.04.2013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AEB056-A774-4120-851C-E365B6FCA19C}" type="slidenum">
              <a:rPr lang="ru-RU" smtClean="0"/>
              <a:pPr/>
              <a:t>‹#›</a:t>
            </a:fld>
            <a:endParaRPr lang="ru-RU"/>
          </a:p>
        </p:txBody>
      </p:sp>
    </p:spTree>
  </p:cSld>
  <p:clrMapOvr>
    <a:masterClrMapping/>
  </p:clrMapOvr>
  <p:transition spd="med" advClick="0" advTm="10000">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transition spd="med" advClick="0" advTm="10000">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8400"/>
            <a:ext cx="21336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8400"/>
            <a:ext cx="2133600" cy="457200"/>
          </a:xfrm>
        </p:spPr>
        <p:txBody>
          <a:bodyPr/>
          <a:lstStyle>
            <a:lvl1pPr>
              <a:defRPr/>
            </a:lvl1pPr>
          </a:lstStyle>
          <a:p>
            <a:fld id="{C0B4B88F-EBB6-476A-9AB4-EBC2BB3178EB}" type="slidenum">
              <a:rPr lang="ru-RU"/>
              <a:pPr/>
              <a:t>‹#›</a:t>
            </a:fld>
            <a:endParaRPr lang="ru-RU"/>
          </a:p>
        </p:txBody>
      </p:sp>
    </p:spTree>
  </p:cSld>
  <p:clrMapOvr>
    <a:masterClrMapping/>
  </p:clrMapOvr>
  <p:transition spd="med" advClick="0" advTm="10000">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A21D9A82-4E8D-4407-A98E-A1F3324613BF}" type="datetimeFigureOut">
              <a:rPr lang="ru-RU" smtClean="0"/>
              <a:pPr/>
              <a:t>05.04.2013</a:t>
            </a:fld>
            <a:endParaRPr lang="ru-RU"/>
          </a:p>
        </p:txBody>
      </p:sp>
      <p:sp>
        <p:nvSpPr>
          <p:cNvPr id="15" name="Номер слайда 14"/>
          <p:cNvSpPr>
            <a:spLocks noGrp="1"/>
          </p:cNvSpPr>
          <p:nvPr>
            <p:ph type="sldNum" sz="quarter" idx="15"/>
          </p:nvPr>
        </p:nvSpPr>
        <p:spPr/>
        <p:txBody>
          <a:bodyPr/>
          <a:lstStyle>
            <a:lvl1pPr algn="ctr">
              <a:defRPr/>
            </a:lvl1pPr>
          </a:lstStyle>
          <a:p>
            <a:fld id="{24AEB056-A774-4120-851C-E365B6FCA19C}"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spd="med" advClick="0" advTm="10000">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A21D9A82-4E8D-4407-A98E-A1F3324613BF}" type="datetimeFigureOut">
              <a:rPr lang="ru-RU" smtClean="0"/>
              <a:pPr/>
              <a:t>05.04.2013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AEB056-A774-4120-851C-E365B6FCA19C}"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10000">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A21D9A82-4E8D-4407-A98E-A1F3324613BF}" type="datetimeFigureOut">
              <a:rPr lang="ru-RU" smtClean="0"/>
              <a:pPr/>
              <a:t>05.04.2013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AEB056-A774-4120-851C-E365B6FCA19C}"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advClick="0" advTm="10000">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24AEB056-A774-4120-851C-E365B6FCA19C}"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A21D9A82-4E8D-4407-A98E-A1F3324613BF}" type="datetimeFigureOut">
              <a:rPr lang="ru-RU" smtClean="0"/>
              <a:pPr/>
              <a:t>05.04.2013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10000">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A21D9A82-4E8D-4407-A98E-A1F3324613BF}" type="datetimeFigureOut">
              <a:rPr lang="ru-RU" smtClean="0"/>
              <a:pPr/>
              <a:t>05.04.2013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4AEB056-A774-4120-851C-E365B6FCA19C}"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spd="med" advClick="0" advTm="10000">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21D9A82-4E8D-4407-A98E-A1F3324613BF}" type="datetimeFigureOut">
              <a:rPr lang="ru-RU" smtClean="0"/>
              <a:pPr/>
              <a:t>05.04.2013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4AEB056-A774-4120-851C-E365B6FCA19C}" type="slidenum">
              <a:rPr lang="ru-RU" smtClean="0"/>
              <a:pPr/>
              <a:t>‹#›</a:t>
            </a:fld>
            <a:endParaRPr lang="ru-RU"/>
          </a:p>
        </p:txBody>
      </p:sp>
    </p:spTree>
  </p:cSld>
  <p:clrMapOvr>
    <a:masterClrMapping/>
  </p:clrMapOvr>
  <p:transition spd="med" advClick="0" advTm="10000">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A21D9A82-4E8D-4407-A98E-A1F3324613BF}" type="datetimeFigureOut">
              <a:rPr lang="ru-RU" smtClean="0"/>
              <a:pPr/>
              <a:t>05.04.2013</a:t>
            </a:fld>
            <a:endParaRPr lang="ru-RU"/>
          </a:p>
        </p:txBody>
      </p:sp>
      <p:sp>
        <p:nvSpPr>
          <p:cNvPr id="9" name="Номер слайда 8"/>
          <p:cNvSpPr>
            <a:spLocks noGrp="1"/>
          </p:cNvSpPr>
          <p:nvPr>
            <p:ph type="sldNum" sz="quarter" idx="15"/>
          </p:nvPr>
        </p:nvSpPr>
        <p:spPr/>
        <p:txBody>
          <a:bodyPr/>
          <a:lstStyle/>
          <a:p>
            <a:fld id="{24AEB056-A774-4120-851C-E365B6FCA19C}"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transition spd="med" advClick="0" advTm="10000">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A21D9A82-4E8D-4407-A98E-A1F3324613BF}" type="datetimeFigureOut">
              <a:rPr lang="ru-RU" smtClean="0"/>
              <a:pPr/>
              <a:t>05.04.2013</a:t>
            </a:fld>
            <a:endParaRPr lang="ru-RU"/>
          </a:p>
        </p:txBody>
      </p:sp>
      <p:sp>
        <p:nvSpPr>
          <p:cNvPr id="9" name="Номер слайда 8"/>
          <p:cNvSpPr>
            <a:spLocks noGrp="1"/>
          </p:cNvSpPr>
          <p:nvPr>
            <p:ph type="sldNum" sz="quarter" idx="11"/>
          </p:nvPr>
        </p:nvSpPr>
        <p:spPr/>
        <p:txBody>
          <a:bodyPr/>
          <a:lstStyle/>
          <a:p>
            <a:fld id="{24AEB056-A774-4120-851C-E365B6FCA19C}"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transition spd="med" advClick="0" advTm="10000">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21D9A82-4E8D-4407-A98E-A1F3324613BF}" type="datetimeFigureOut">
              <a:rPr lang="ru-RU" smtClean="0"/>
              <a:pPr/>
              <a:t>05.04.2013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4AEB056-A774-4120-851C-E365B6FCA19C}"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60" r:id="rId12"/>
    <p:sldLayoutId id="2147483685" r:id="rId13"/>
  </p:sldLayoutIdLst>
  <p:transition spd="med" advClick="0" advTm="10000">
    <p:wipe dir="r"/>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13.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17.jpeg"/><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gi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gi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071934" y="4071942"/>
            <a:ext cx="4691066" cy="2143140"/>
          </a:xfrm>
        </p:spPr>
        <p:txBody>
          <a:bodyPr/>
          <a:lstStyle/>
          <a:p>
            <a:r>
              <a:rPr lang="ru-RU" sz="4000" b="1" i="1" dirty="0" smtClean="0">
                <a:solidFill>
                  <a:srgbClr val="FF0000"/>
                </a:solidFill>
                <a:latin typeface="Arial Narrow" pitchFamily="34" charset="0"/>
              </a:rPr>
              <a:t>Герои- </a:t>
            </a:r>
            <a:r>
              <a:rPr lang="ru-RU" sz="4000" b="1" i="1" dirty="0" err="1" smtClean="0">
                <a:solidFill>
                  <a:srgbClr val="FF0000"/>
                </a:solidFill>
                <a:latin typeface="Arial Narrow" pitchFamily="34" charset="0"/>
              </a:rPr>
              <a:t>удомельцы</a:t>
            </a:r>
            <a:endParaRPr lang="ru-RU" sz="4000" b="1" i="1" dirty="0" smtClean="0">
              <a:solidFill>
                <a:srgbClr val="FF0000"/>
              </a:solidFill>
              <a:latin typeface="Arial Narrow" pitchFamily="34" charset="0"/>
            </a:endParaRPr>
          </a:p>
          <a:p>
            <a:endParaRPr lang="ru-RU" dirty="0" smtClean="0"/>
          </a:p>
          <a:p>
            <a:r>
              <a:rPr lang="ru-RU" dirty="0" smtClean="0"/>
              <a:t>Петренко Всеслава</a:t>
            </a:r>
          </a:p>
          <a:p>
            <a:r>
              <a:rPr lang="ru-RU" dirty="0" smtClean="0"/>
              <a:t>МБОУ УСОШ № 4</a:t>
            </a:r>
          </a:p>
          <a:p>
            <a:r>
              <a:rPr lang="ru-RU" sz="1600" dirty="0" smtClean="0"/>
              <a:t> г. Удомля</a:t>
            </a:r>
          </a:p>
          <a:p>
            <a:r>
              <a:rPr lang="ru-RU" sz="1600" dirty="0" smtClean="0"/>
              <a:t>2013 г.</a:t>
            </a:r>
          </a:p>
          <a:p>
            <a:endParaRPr lang="ru-RU" dirty="0"/>
          </a:p>
        </p:txBody>
      </p:sp>
      <p:sp>
        <p:nvSpPr>
          <p:cNvPr id="3" name="Заголовок 2"/>
          <p:cNvSpPr>
            <a:spLocks noGrp="1"/>
          </p:cNvSpPr>
          <p:nvPr>
            <p:ph type="ctrTitle"/>
          </p:nvPr>
        </p:nvSpPr>
        <p:spPr>
          <a:xfrm>
            <a:off x="2786050" y="928670"/>
            <a:ext cx="5976950" cy="1357322"/>
          </a:xfrm>
        </p:spPr>
        <p:txBody>
          <a:bodyPr/>
          <a:lstStyle/>
          <a:p>
            <a:r>
              <a:rPr lang="ru-RU" b="1" dirty="0" smtClean="0">
                <a:solidFill>
                  <a:srgbClr val="FF0000"/>
                </a:solidFill>
              </a:rPr>
              <a:t>Память за собою позови…</a:t>
            </a:r>
            <a:endParaRPr lang="ru-RU" b="1" dirty="0">
              <a:solidFill>
                <a:srgbClr val="FF0000"/>
              </a:solidFill>
            </a:endParaRPr>
          </a:p>
        </p:txBody>
      </p:sp>
      <p:pic>
        <p:nvPicPr>
          <p:cNvPr id="2050" name="Picture 2" descr="C:\Documents and Settings\Анастасия\Мои документы\Мои рисунки\1-webbig копия.gif"/>
          <p:cNvPicPr>
            <a:picLocks noChangeAspect="1" noChangeArrowheads="1"/>
          </p:cNvPicPr>
          <p:nvPr/>
        </p:nvPicPr>
        <p:blipFill>
          <a:blip r:embed="rId2" cstate="print"/>
          <a:srcRect/>
          <a:stretch>
            <a:fillRect/>
          </a:stretch>
        </p:blipFill>
        <p:spPr bwMode="auto">
          <a:xfrm>
            <a:off x="0" y="1785926"/>
            <a:ext cx="6858048" cy="3571875"/>
          </a:xfrm>
          <a:prstGeom prst="rect">
            <a:avLst/>
          </a:prstGeom>
          <a:noFill/>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8229600" cy="6215106"/>
          </a:xfrm>
        </p:spPr>
        <p:txBody>
          <a:bodyPr>
            <a:noAutofit/>
          </a:bodyPr>
          <a:lstStyle/>
          <a:p>
            <a:r>
              <a:rPr lang="ru-RU" sz="1600" dirty="0" smtClean="0"/>
              <a:t>На войне Андреев был сапером. Эта военная профессия требует кроме смелости хладнокровия, внутренней собранности, осмотрительности. Ошибаться саперам нельзя. Они идут впереди, прокладывают во вражеских минных полях пути для наступающей пехоты, снимают проволочные заграждения, строят переправы. Окончив офицерские курсы военно-инженерного училища, Андреев весной 1944 года принял командование взводом. А в июне 21-я армия возобновила бои по прорыву оборонительной полосы противника северно-восточнее Выборга.</a:t>
            </a:r>
          </a:p>
          <a:p>
            <a:r>
              <a:rPr lang="ru-RU" sz="1600" dirty="0" smtClean="0"/>
              <a:t>Командир батальона поставил взводу Андреева задачу — проделать два прохода в обороне врага: снять противопехотные и противотанковые мины, проволочные заграждения, взорвать надолбы. Под грохот артиллерийской подготовки саперы вышли к переднему краю. Они работали меж двух огней — били наши пушки, стреляли по нашим позициям ожившие огневые точки гитлеровцев. Лейтенант Андреев, обливаясь потом, торопил подчиненных: "Быстрее, торопитесь, братцы, пользуйтесь моментом, пока враг не опомнился!" Саперы действовали решительно: подорвали надолбы, обезвредили сотни мин, срыли скаты противотанкового рва.</a:t>
            </a:r>
          </a:p>
          <a:p>
            <a:r>
              <a:rPr lang="ru-RU" sz="1600" dirty="0" smtClean="0"/>
              <a:t>Обстрел усиливался. Осколки разорвавшегося поблизости снаряда зацепили лейтенанта. Друзья встревожились. "Пустяки,—сказал он,—поспешим доделать проход!"</a:t>
            </a:r>
          </a:p>
          <a:p>
            <a:r>
              <a:rPr lang="ru-RU" sz="1600" dirty="0" smtClean="0"/>
              <a:t>И, когда все было закончено, когда наши танки, поддержанные пехотой, пошли в наступление, Андреев облегченно вздохнул.</a:t>
            </a:r>
          </a:p>
          <a:p>
            <a:r>
              <a:rPr lang="ru-RU" sz="1600" dirty="0" smtClean="0"/>
              <a:t>Его отправили в санитарную часть. И только там выяснилось, что ранение тяжелее и опаснее, чем он думал. После длительного лечения он в феврале 1945 года уволен в запас.</a:t>
            </a:r>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1000"/>
                                        <p:tgtEl>
                                          <p:spTgt spid="2">
                                            <p:txEl>
                                              <p:pRg st="0" end="0"/>
                                            </p:txEl>
                                          </p:spTgt>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dissolve">
                                      <p:cBhvr>
                                        <p:cTn id="11" dur="1000"/>
                                        <p:tgtEl>
                                          <p:spTgt spid="2">
                                            <p:txEl>
                                              <p:pRg st="1" end="1"/>
                                            </p:txEl>
                                          </p:spTgt>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dissolve">
                                      <p:cBhvr>
                                        <p:cTn id="15" dur="1000"/>
                                        <p:tgtEl>
                                          <p:spTgt spid="2">
                                            <p:txEl>
                                              <p:pRg st="2" end="2"/>
                                            </p:txEl>
                                          </p:spTgt>
                                        </p:tgtEl>
                                      </p:cBhvr>
                                    </p:animEffect>
                                  </p:childTnLst>
                                </p:cTn>
                              </p:par>
                            </p:childTnLst>
                          </p:cTn>
                        </p:par>
                        <p:par>
                          <p:cTn id="16" fill="hold">
                            <p:stCondLst>
                              <p:cond delay="3000"/>
                            </p:stCondLst>
                            <p:childTnLst>
                              <p:par>
                                <p:cTn id="17" presetID="9"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dissolve">
                                      <p:cBhvr>
                                        <p:cTn id="19" dur="1000"/>
                                        <p:tgtEl>
                                          <p:spTgt spid="2">
                                            <p:txEl>
                                              <p:pRg st="3" end="3"/>
                                            </p:txEl>
                                          </p:spTgt>
                                        </p:tgtEl>
                                      </p:cBhvr>
                                    </p:animEffect>
                                  </p:childTnLst>
                                </p:cTn>
                              </p:par>
                            </p:childTnLst>
                          </p:cTn>
                        </p:par>
                        <p:par>
                          <p:cTn id="20" fill="hold">
                            <p:stCondLst>
                              <p:cond delay="4000"/>
                            </p:stCondLst>
                            <p:childTnLst>
                              <p:par>
                                <p:cTn id="21" presetID="9"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dissolve">
                                      <p:cBhvr>
                                        <p:cTn id="23" dur="1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http://www.history.tver.ru/sr/hero/AVI.jpg"/>
          <p:cNvPicPr>
            <a:picLocks noGrp="1"/>
          </p:cNvPicPr>
          <p:nvPr>
            <p:ph sz="half"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14348" y="928670"/>
            <a:ext cx="2968652" cy="4572032"/>
          </a:xfrm>
          <a:prstGeom prst="rect">
            <a:avLst/>
          </a:prstGeom>
          <a:noFill/>
          <a:ln>
            <a:noFill/>
          </a:ln>
        </p:spPr>
      </p:pic>
      <p:pic>
        <p:nvPicPr>
          <p:cNvPr id="1026" name="Picture 2" descr="C:\Documents and Settings\Анастасия\Мои документы\Мои рисунки\п77.gif"/>
          <p:cNvPicPr>
            <a:picLocks noChangeAspect="1" noChangeArrowheads="1"/>
          </p:cNvPicPr>
          <p:nvPr/>
        </p:nvPicPr>
        <p:blipFill>
          <a:blip r:embed="rId3" cstate="print"/>
          <a:srcRect t="42526"/>
          <a:stretch>
            <a:fillRect/>
          </a:stretch>
        </p:blipFill>
        <p:spPr bwMode="auto">
          <a:xfrm>
            <a:off x="357158" y="5500702"/>
            <a:ext cx="5429280" cy="1008936"/>
          </a:xfrm>
          <a:prstGeom prst="rect">
            <a:avLst/>
          </a:prstGeom>
          <a:noFill/>
        </p:spPr>
      </p:pic>
      <p:sp>
        <p:nvSpPr>
          <p:cNvPr id="2052" name="Rectangle 4"/>
          <p:cNvSpPr>
            <a:spLocks noGrp="1" noChangeArrowheads="1"/>
          </p:cNvSpPr>
          <p:nvPr>
            <p:ph type="title"/>
          </p:nvPr>
        </p:nvSpPr>
        <p:spPr>
          <a:xfrm>
            <a:off x="285720" y="79357"/>
            <a:ext cx="8229600" cy="777875"/>
          </a:xfrm>
        </p:spPr>
        <p:txBody>
          <a:bodyPr/>
          <a:lstStyle/>
          <a:p>
            <a:r>
              <a:rPr lang="ru-RU" dirty="0" smtClean="0"/>
              <a:t>           Громов Иван Петрович</a:t>
            </a:r>
            <a:endParaRPr lang="ru-RU" dirty="0"/>
          </a:p>
        </p:txBody>
      </p:sp>
      <p:sp>
        <p:nvSpPr>
          <p:cNvPr id="2054" name="Rectangle 6"/>
          <p:cNvSpPr>
            <a:spLocks noGrp="1" noChangeArrowheads="1"/>
          </p:cNvSpPr>
          <p:nvPr>
            <p:ph type="body" sz="half" idx="2"/>
          </p:nvPr>
        </p:nvSpPr>
        <p:spPr>
          <a:xfrm>
            <a:off x="4000496" y="857232"/>
            <a:ext cx="4786346" cy="4857784"/>
          </a:xfrm>
        </p:spPr>
        <p:txBody>
          <a:bodyPr>
            <a:normAutofit/>
          </a:bodyPr>
          <a:lstStyle/>
          <a:p>
            <a:r>
              <a:rPr lang="ru-RU" sz="1600" dirty="0" smtClean="0"/>
              <a:t>Родился в 1913 г. в д. </a:t>
            </a:r>
            <a:r>
              <a:rPr lang="ru-RU" sz="1600" dirty="0" err="1" smtClean="0"/>
              <a:t>Верляйской</a:t>
            </a:r>
            <a:r>
              <a:rPr lang="ru-RU" sz="1600" dirty="0" smtClean="0"/>
              <a:t> Удомельского района. Русский. В Советской Армии с 1935 г. Окончил военное училище в 1939 г. Член КПСС. На фронте Великой Отечественной войны неоднократно был ранен и контужен. В боях против империалистической Японии — капитан, командир стрелкового батальона 586-го полка 396-й стрелковой дивизии 2-й Краснознаменной армии. После войны нес службу в войсках Министерства внутренних дел. Подполковник в отставке. </a:t>
            </a:r>
          </a:p>
          <a:p>
            <a:endParaRPr lang="ru-RU" sz="1600" dirty="0" smtClean="0"/>
          </a:p>
          <a:p>
            <a:r>
              <a:rPr lang="ru-RU" sz="1600" dirty="0" smtClean="0"/>
              <a:t>Звание Героя Советского Союза И.П. Громову присвоено 8 сентября 1945 г.</a:t>
            </a:r>
            <a:endParaRPr lang="ru-RU" sz="1600" dirty="0"/>
          </a:p>
        </p:txBody>
      </p:sp>
      <p:pic>
        <p:nvPicPr>
          <p:cNvPr id="6" name="Рисунок 5" descr="http://www.history.tver.ru/sr/Hero2/GIP.jpg"/>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14348" y="928670"/>
            <a:ext cx="2928958" cy="45720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500" fill="hold"/>
                                        <p:tgtEl>
                                          <p:spTgt spid="2052"/>
                                        </p:tgtEl>
                                        <p:attrNameLst>
                                          <p:attrName>ppt_x</p:attrName>
                                        </p:attrNameLst>
                                      </p:cBhvr>
                                      <p:tavLst>
                                        <p:tav tm="0">
                                          <p:val>
                                            <p:strVal val="0-#ppt_w/2"/>
                                          </p:val>
                                        </p:tav>
                                        <p:tav tm="100000">
                                          <p:val>
                                            <p:strVal val="#ppt_x"/>
                                          </p:val>
                                        </p:tav>
                                      </p:tavLst>
                                    </p:anim>
                                    <p:anim calcmode="lin" valueType="num">
                                      <p:cBhvr additive="base">
                                        <p:cTn id="8"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ox(i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a:blip r:embed="rId2" cstate="print"/>
          <a:stretch>
            <a:fillRect/>
          </a:stretch>
        </p:blipFill>
        <p:spPr>
          <a:xfrm>
            <a:off x="428596" y="4000504"/>
            <a:ext cx="8358246" cy="2643206"/>
          </a:xfrm>
          <a:prstGeom prst="rect">
            <a:avLst/>
          </a:prstGeom>
          <a:ln>
            <a:noFill/>
          </a:ln>
          <a:effectLst>
            <a:softEdge rad="112500"/>
          </a:effectLst>
        </p:spPr>
      </p:pic>
      <p:sp>
        <p:nvSpPr>
          <p:cNvPr id="7" name="Прямоугольник 6"/>
          <p:cNvSpPr/>
          <p:nvPr/>
        </p:nvSpPr>
        <p:spPr>
          <a:xfrm>
            <a:off x="428596" y="285728"/>
            <a:ext cx="8286808" cy="3754874"/>
          </a:xfrm>
          <a:prstGeom prst="rect">
            <a:avLst/>
          </a:prstGeom>
        </p:spPr>
        <p:txBody>
          <a:bodyPr wrap="square">
            <a:spAutoFit/>
          </a:bodyPr>
          <a:lstStyle/>
          <a:p>
            <a:pPr algn="just"/>
            <a:r>
              <a:rPr lang="ru-RU" sz="1400" dirty="0" smtClean="0"/>
              <a:t>Миновав Москву, эшелоны двигались на восток. Воинские части в условиях строгой секретности перебазировались из-под Берлина, из-под Праги. И хотя никто не говорил о войне, чувствовало солдатское сердце — быть боям. И противник всем известен: японские милитаристы, развязавшие когда-то конфликты на Дальнем Востоке, хозяйничающие в Маньчжурии, продолжающие войну против союзников СССР. Советские воины, закаленные в битвах против немецких захватчиков, были готовы выполнить свой долг и здесь, на дальневосточных рубежах.</a:t>
            </a:r>
          </a:p>
          <a:p>
            <a:pPr algn="just"/>
            <a:r>
              <a:rPr lang="ru-RU" sz="1400" dirty="0" smtClean="0"/>
              <a:t>Среди них был и капитан Громов. Десять лет он прослужил в армии, из них четыре года — на фронте. Он командовал взводом, ротой, батальоном, ходил в разведку, форсировал реки, лежал в госпиталях. Все это еще свежо в памяти. Дивизия, в которой служил Иван Петрович, вошла в состав 2-й Краснознаменной армии. Эта дальневосточная армия, усиленная частями, прибывшими с запада, имела задачу форсировать в районе Благовещенска Амур, прорвать </a:t>
            </a:r>
            <a:r>
              <a:rPr lang="ru-RU" sz="1400" dirty="0" err="1" smtClean="0"/>
              <a:t>Ганцзинский</a:t>
            </a:r>
            <a:r>
              <a:rPr lang="ru-RU" sz="1400" dirty="0" smtClean="0"/>
              <a:t> укрепленный район японцев и нанести удар на </a:t>
            </a:r>
            <a:r>
              <a:rPr lang="ru-RU" sz="1400" dirty="0" err="1" smtClean="0"/>
              <a:t>Бейань</a:t>
            </a:r>
            <a:r>
              <a:rPr lang="ru-RU" sz="1400" dirty="0" smtClean="0"/>
              <a:t> -</a:t>
            </a:r>
            <a:r>
              <a:rPr lang="ru-RU" sz="1400" dirty="0" err="1" smtClean="0"/>
              <a:t>Цицикар</a:t>
            </a:r>
            <a:r>
              <a:rPr lang="ru-RU" sz="1400" dirty="0" smtClean="0"/>
              <a:t>. Здесь им предстояло соединиться с войсками Забайкальского фронта, наступавшими из района Даурии. Все это было выполнено в стремительном темпе, в сжатые сроки. Создававшиеся длительное время укрепления врага в течение двух недель были советскими воинами преодолены.Успешно действовал и батальон капитана Громова. Иван Петрович, проявив мужество, умело руководил боями, мастерски применил свой боевой опыт в новых условиях.</a:t>
            </a:r>
            <a:endParaRPr lang="ru-RU" sz="1400" dirty="0"/>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http://www.history.tver.ru/sr/hero/AVI.jpg"/>
          <p:cNvPicPr>
            <a:picLocks noGrp="1"/>
          </p:cNvPicPr>
          <p:nvPr>
            <p:ph sz="half"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14348" y="928670"/>
            <a:ext cx="2968652" cy="4572032"/>
          </a:xfrm>
          <a:prstGeom prst="rect">
            <a:avLst/>
          </a:prstGeom>
          <a:noFill/>
          <a:ln>
            <a:noFill/>
          </a:ln>
        </p:spPr>
      </p:pic>
      <p:pic>
        <p:nvPicPr>
          <p:cNvPr id="1026" name="Picture 2" descr="C:\Documents and Settings\Анастасия\Мои документы\Мои рисунки\п77.gif"/>
          <p:cNvPicPr>
            <a:picLocks noChangeAspect="1" noChangeArrowheads="1"/>
          </p:cNvPicPr>
          <p:nvPr/>
        </p:nvPicPr>
        <p:blipFill>
          <a:blip r:embed="rId3" cstate="print"/>
          <a:srcRect t="42526"/>
          <a:stretch>
            <a:fillRect/>
          </a:stretch>
        </p:blipFill>
        <p:spPr bwMode="auto">
          <a:xfrm>
            <a:off x="357158" y="5500702"/>
            <a:ext cx="5429280" cy="1008936"/>
          </a:xfrm>
          <a:prstGeom prst="rect">
            <a:avLst/>
          </a:prstGeom>
          <a:noFill/>
        </p:spPr>
      </p:pic>
      <p:sp>
        <p:nvSpPr>
          <p:cNvPr id="2052" name="Rectangle 4"/>
          <p:cNvSpPr>
            <a:spLocks noGrp="1" noChangeArrowheads="1"/>
          </p:cNvSpPr>
          <p:nvPr>
            <p:ph type="title"/>
          </p:nvPr>
        </p:nvSpPr>
        <p:spPr>
          <a:xfrm>
            <a:off x="285720" y="79357"/>
            <a:ext cx="8229600" cy="777875"/>
          </a:xfrm>
        </p:spPr>
        <p:txBody>
          <a:bodyPr/>
          <a:lstStyle/>
          <a:p>
            <a:r>
              <a:rPr lang="ru-RU" dirty="0" smtClean="0"/>
              <a:t>       Дмитриев Пётр Дмитриевич</a:t>
            </a:r>
            <a:endParaRPr lang="ru-RU" dirty="0"/>
          </a:p>
        </p:txBody>
      </p:sp>
      <p:sp>
        <p:nvSpPr>
          <p:cNvPr id="2054" name="Rectangle 6"/>
          <p:cNvSpPr>
            <a:spLocks noGrp="1" noChangeArrowheads="1"/>
          </p:cNvSpPr>
          <p:nvPr>
            <p:ph type="body" sz="half" idx="2"/>
          </p:nvPr>
        </p:nvSpPr>
        <p:spPr>
          <a:xfrm>
            <a:off x="4000496" y="857232"/>
            <a:ext cx="4786346" cy="4857784"/>
          </a:xfrm>
        </p:spPr>
        <p:txBody>
          <a:bodyPr>
            <a:normAutofit/>
          </a:bodyPr>
          <a:lstStyle/>
          <a:p>
            <a:r>
              <a:rPr lang="ru-RU" sz="1600" dirty="0" smtClean="0"/>
              <a:t>Родился в 1912 г. в д.Петрово Удомельского района. Русский. Окончил неполную среднюю школу. В 1931—1934гг. работал в совхозе «Ударник» шорником. В 1934г. призван в Советскую Армию. На фронте с июля 1941г. Дважды ранен. Член КПСС с 1944 г. Лейтенант, командир роты 212-го стрелкового полка 49-й </a:t>
            </a:r>
            <a:r>
              <a:rPr lang="ru-RU" sz="1600" dirty="0" err="1" smtClean="0"/>
              <a:t>Рославльской</a:t>
            </a:r>
            <a:r>
              <a:rPr lang="ru-RU" sz="1600" dirty="0" smtClean="0"/>
              <a:t> стрелковой дивизии 33-й армии. В 1946г. по инвалидности уволен в запас. После войны окончил Высшую кооперативную школу и много лет работал в Центросоюзе. </a:t>
            </a:r>
          </a:p>
          <a:p>
            <a:r>
              <a:rPr lang="ru-RU" sz="1600" dirty="0" smtClean="0"/>
              <a:t> </a:t>
            </a:r>
          </a:p>
          <a:p>
            <a:r>
              <a:rPr lang="ru-RU" sz="1600" dirty="0" smtClean="0"/>
              <a:t>Звание Героя Советского Союза П.Д. Дмитриеву присвоено 27 февраля 1945 г.</a:t>
            </a:r>
            <a:endParaRPr lang="ru-RU" sz="1600" dirty="0"/>
          </a:p>
        </p:txBody>
      </p:sp>
      <p:pic>
        <p:nvPicPr>
          <p:cNvPr id="6" name="Рисунок 5" descr="http://www.history.tver.ru/sr/Hero2/GIP.jpg"/>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14348" y="928670"/>
            <a:ext cx="2928958" cy="4572032"/>
          </a:xfrm>
          <a:prstGeom prst="rect">
            <a:avLst/>
          </a:prstGeom>
          <a:noFill/>
          <a:ln>
            <a:noFill/>
          </a:ln>
        </p:spPr>
      </p:pic>
      <p:pic>
        <p:nvPicPr>
          <p:cNvPr id="7" name="Рисунок 6" descr="http://www.history.tver.ru/sr/Hero2/DPD.jpg"/>
          <p:cNvPicPr/>
          <p:nvPr/>
        </p:nvPicPr>
        <p:blipFill>
          <a:blip r:embed="rId5"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571472" y="857232"/>
            <a:ext cx="3143272" cy="45720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1000" fill="hold"/>
                                        <p:tgtEl>
                                          <p:spTgt spid="2052"/>
                                        </p:tgtEl>
                                        <p:attrNameLst>
                                          <p:attrName>ppt_x</p:attrName>
                                        </p:attrNameLst>
                                      </p:cBhvr>
                                      <p:tavLst>
                                        <p:tav tm="0">
                                          <p:val>
                                            <p:strVal val="0-#ppt_w/2"/>
                                          </p:val>
                                        </p:tav>
                                        <p:tav tm="100000">
                                          <p:val>
                                            <p:strVal val="#ppt_x"/>
                                          </p:val>
                                        </p:tav>
                                      </p:tavLst>
                                    </p:anim>
                                    <p:anim calcmode="lin" valueType="num">
                                      <p:cBhvr additive="base">
                                        <p:cTn id="8" dur="1000" fill="hold"/>
                                        <p:tgtEl>
                                          <p:spTgt spid="205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a:blip r:embed="rId2" cstate="print"/>
          <a:stretch>
            <a:fillRect/>
          </a:stretch>
        </p:blipFill>
        <p:spPr>
          <a:xfrm>
            <a:off x="642910" y="3286124"/>
            <a:ext cx="8001056" cy="3286143"/>
          </a:xfrm>
          <a:prstGeom prst="rect">
            <a:avLst/>
          </a:prstGeom>
          <a:ln>
            <a:noFill/>
          </a:ln>
          <a:effectLst>
            <a:softEdge rad="112500"/>
          </a:effectLst>
        </p:spPr>
      </p:pic>
      <p:sp>
        <p:nvSpPr>
          <p:cNvPr id="3" name="Содержимое 2"/>
          <p:cNvSpPr>
            <a:spLocks noGrp="1"/>
          </p:cNvSpPr>
          <p:nvPr>
            <p:ph sz="half" idx="1"/>
          </p:nvPr>
        </p:nvSpPr>
        <p:spPr>
          <a:xfrm>
            <a:off x="457200" y="285728"/>
            <a:ext cx="8258204" cy="3857652"/>
          </a:xfrm>
        </p:spPr>
        <p:txBody>
          <a:bodyPr>
            <a:normAutofit/>
          </a:bodyPr>
          <a:lstStyle/>
          <a:p>
            <a:pPr marL="0" indent="358775" algn="just">
              <a:buNone/>
            </a:pPr>
            <a:r>
              <a:rPr lang="ru-RU" sz="1600" dirty="0" smtClean="0"/>
              <a:t>Дивизия, где служил Дмитриев, 14 января 1945 года с </a:t>
            </a:r>
            <a:r>
              <a:rPr lang="ru-RU" sz="1600" dirty="0" err="1" smtClean="0"/>
              <a:t>Пулавского</a:t>
            </a:r>
            <a:r>
              <a:rPr lang="ru-RU" sz="1600" dirty="0" smtClean="0"/>
              <a:t> плацдарма Вислы пошла в наступление. Роте лейтенанта придали артиллерийскую батарею и несколько самоходно-артиллерийских установок. Автоматчики Петра Дмитриева при активной поддержке артиллеристов первыми ворвались во вражеские траншеи, уничтожив уцелевшие после артиллерийской подготовки огневые точки — минометный и пять пулеметных расчетов. Прорвав две полосы обороны гитлеровцев, рота к концу дня выбила фашистов из трех населенных пунктов.</a:t>
            </a:r>
          </a:p>
          <a:p>
            <a:pPr marL="0" indent="358775" algn="just">
              <a:buNone/>
            </a:pPr>
            <a:r>
              <a:rPr lang="ru-RU" sz="1600" dirty="0" smtClean="0"/>
              <a:t>В одном из последующих боев Петр Дмитриевич был тяжело ранен. Его увезли в госпиталь. А весной, уже выздоравливая, он узнал о присвоении ему звания Героя Советского Союза. К предыдущим наградам за многие ратные подвиги — орденам Красной Звезды, Отечественной войны II степени, медалям «За отвагу» и «За боевые заслуги» - добавились орден Ленина и Золотая Звезда.</a:t>
            </a:r>
          </a:p>
          <a:p>
            <a:endParaRPr lang="ru-RU" dirty="0"/>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p:txBody>
          <a:bodyPr/>
          <a:lstStyle/>
          <a:p>
            <a:endParaRPr lang="ru-RU"/>
          </a:p>
        </p:txBody>
      </p:sp>
      <p:pic>
        <p:nvPicPr>
          <p:cNvPr id="5" name="Содержимое 4"/>
          <p:cNvPicPr>
            <a:picLocks noGrp="1"/>
          </p:cNvPicPr>
          <p:nvPr>
            <p:ph sz="half" idx="1"/>
          </p:nvPr>
        </p:nvPicPr>
        <p:blipFill>
          <a:blip r:embed="rId2" cstate="print"/>
          <a:stretch>
            <a:fillRect/>
          </a:stretch>
        </p:blipFill>
        <p:spPr>
          <a:xfrm>
            <a:off x="457200" y="714356"/>
            <a:ext cx="8258204" cy="5429287"/>
          </a:xfrm>
          <a:prstGeom prst="rect">
            <a:avLst/>
          </a:prstGeom>
          <a:ln>
            <a:noFill/>
          </a:ln>
          <a:effectLst>
            <a:softEdge rad="112500"/>
          </a:effectLst>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http://www.history.tver.ru/sr/hero/AVI.jpg"/>
          <p:cNvPicPr>
            <a:picLocks noGrp="1"/>
          </p:cNvPicPr>
          <p:nvPr>
            <p:ph sz="half"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14348" y="928670"/>
            <a:ext cx="2968652" cy="4572032"/>
          </a:xfrm>
          <a:prstGeom prst="rect">
            <a:avLst/>
          </a:prstGeom>
          <a:noFill/>
          <a:ln>
            <a:noFill/>
          </a:ln>
        </p:spPr>
      </p:pic>
      <p:pic>
        <p:nvPicPr>
          <p:cNvPr id="1026" name="Picture 2" descr="C:\Documents and Settings\Анастасия\Мои документы\Мои рисунки\п77.gif"/>
          <p:cNvPicPr>
            <a:picLocks noChangeAspect="1" noChangeArrowheads="1"/>
          </p:cNvPicPr>
          <p:nvPr/>
        </p:nvPicPr>
        <p:blipFill>
          <a:blip r:embed="rId3" cstate="print"/>
          <a:srcRect t="42526"/>
          <a:stretch>
            <a:fillRect/>
          </a:stretch>
        </p:blipFill>
        <p:spPr bwMode="auto">
          <a:xfrm>
            <a:off x="357158" y="5500702"/>
            <a:ext cx="5429280" cy="1008936"/>
          </a:xfrm>
          <a:prstGeom prst="rect">
            <a:avLst/>
          </a:prstGeom>
          <a:noFill/>
        </p:spPr>
      </p:pic>
      <p:sp>
        <p:nvSpPr>
          <p:cNvPr id="2052" name="Rectangle 4"/>
          <p:cNvSpPr>
            <a:spLocks noGrp="1" noChangeArrowheads="1"/>
          </p:cNvSpPr>
          <p:nvPr>
            <p:ph type="title"/>
          </p:nvPr>
        </p:nvSpPr>
        <p:spPr>
          <a:xfrm>
            <a:off x="285720" y="79357"/>
            <a:ext cx="8229600" cy="777875"/>
          </a:xfrm>
        </p:spPr>
        <p:txBody>
          <a:bodyPr/>
          <a:lstStyle/>
          <a:p>
            <a:r>
              <a:rPr lang="ru-RU" dirty="0" smtClean="0"/>
              <a:t>       Егоров Иван </a:t>
            </a:r>
            <a:r>
              <a:rPr lang="ru-RU" dirty="0" err="1" smtClean="0"/>
              <a:t>Клавдиевич</a:t>
            </a:r>
            <a:endParaRPr lang="ru-RU" dirty="0"/>
          </a:p>
        </p:txBody>
      </p:sp>
      <p:sp>
        <p:nvSpPr>
          <p:cNvPr id="2054" name="Rectangle 6"/>
          <p:cNvSpPr>
            <a:spLocks noGrp="1" noChangeArrowheads="1"/>
          </p:cNvSpPr>
          <p:nvPr>
            <p:ph type="body" sz="half" idx="2"/>
          </p:nvPr>
        </p:nvSpPr>
        <p:spPr>
          <a:xfrm>
            <a:off x="4000496" y="857232"/>
            <a:ext cx="4786346" cy="4857784"/>
          </a:xfrm>
        </p:spPr>
        <p:txBody>
          <a:bodyPr>
            <a:normAutofit lnSpcReduction="10000"/>
          </a:bodyPr>
          <a:lstStyle/>
          <a:p>
            <a:r>
              <a:rPr lang="ru-RU" sz="1600" dirty="0" smtClean="0"/>
              <a:t>Родился в 1908 г. в д. </a:t>
            </a:r>
            <a:r>
              <a:rPr lang="ru-RU" sz="1600" dirty="0" err="1" smtClean="0"/>
              <a:t>Ножкине</a:t>
            </a:r>
            <a:r>
              <a:rPr lang="ru-RU" sz="1600" dirty="0" smtClean="0"/>
              <a:t> Удомельского района. Русский. Окончил сельскую школу. Пять лет работал подпаском и пастухом. С 1924 г. рабочий </a:t>
            </a:r>
            <a:r>
              <a:rPr lang="ru-RU" sz="1600" dirty="0" err="1" smtClean="0"/>
              <a:t>Вышневолоцкой</a:t>
            </a:r>
            <a:r>
              <a:rPr lang="ru-RU" sz="1600" dirty="0" smtClean="0"/>
              <a:t> текстильной фабрики, а с 1928 г. рабочий ленинградского завода «Знамя труда». В 1929 г. призван в Советскую Армию. В 1935 г. окончил училище зенитной артиллерии в Севастополе. Член КПСС с 1932 г. На фронте с 1941г. Подполковник, командир 303-го гвардейского зенитного артиллерийского полка 2-й гвардейской </a:t>
            </a:r>
            <a:r>
              <a:rPr lang="ru-RU" sz="1600" dirty="0" err="1" smtClean="0"/>
              <a:t>Барановичской</a:t>
            </a:r>
            <a:r>
              <a:rPr lang="ru-RU" sz="1600" dirty="0" smtClean="0"/>
              <a:t> Краснознаменной зенитной артиллерийской дивизии РГК. Дважды ранен и контужен. В 1953 г. по состоянию здоровья уволен в запас в звании полковника. </a:t>
            </a:r>
          </a:p>
          <a:p>
            <a:endParaRPr lang="ru-RU" sz="1600" dirty="0" smtClean="0"/>
          </a:p>
          <a:p>
            <a:r>
              <a:rPr lang="ru-RU" sz="1600" dirty="0" smtClean="0"/>
              <a:t>Звание Героя Советского Союза И.К. Егорову присвоено 31 мая 1945 г.</a:t>
            </a:r>
            <a:endParaRPr lang="ru-RU" sz="1600" dirty="0"/>
          </a:p>
        </p:txBody>
      </p:sp>
      <p:pic>
        <p:nvPicPr>
          <p:cNvPr id="6" name="Рисунок 5" descr="http://www.history.tver.ru/sr/Hero2/GIP.jpg"/>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14348" y="928670"/>
            <a:ext cx="2928958" cy="4572032"/>
          </a:xfrm>
          <a:prstGeom prst="rect">
            <a:avLst/>
          </a:prstGeom>
          <a:noFill/>
          <a:ln>
            <a:noFill/>
          </a:ln>
        </p:spPr>
      </p:pic>
      <p:pic>
        <p:nvPicPr>
          <p:cNvPr id="7" name="Рисунок 6" descr="http://www.history.tver.ru/sr/Hero2/DPD.jpg"/>
          <p:cNvPicPr/>
          <p:nvPr/>
        </p:nvPicPr>
        <p:blipFill>
          <a:blip r:embed="rId5"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571472" y="928670"/>
            <a:ext cx="3143272" cy="4572032"/>
          </a:xfrm>
          <a:prstGeom prst="rect">
            <a:avLst/>
          </a:prstGeom>
          <a:noFill/>
          <a:ln>
            <a:noFill/>
          </a:ln>
        </p:spPr>
      </p:pic>
      <p:pic>
        <p:nvPicPr>
          <p:cNvPr id="10" name="Рисунок 9" descr="http://www.history.tver.ru/sr/Hero2/EIK.jpg"/>
          <p:cNvPicPr/>
          <p:nvPr/>
        </p:nvPicPr>
        <p:blipFill>
          <a:blip r:embed="rId6"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571472" y="928670"/>
            <a:ext cx="3143272" cy="45720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1000" fill="hold"/>
                                        <p:tgtEl>
                                          <p:spTgt spid="2052"/>
                                        </p:tgtEl>
                                        <p:attrNameLst>
                                          <p:attrName>ppt_x</p:attrName>
                                        </p:attrNameLst>
                                      </p:cBhvr>
                                      <p:tavLst>
                                        <p:tav tm="0">
                                          <p:val>
                                            <p:strVal val="0-#ppt_w/2"/>
                                          </p:val>
                                        </p:tav>
                                        <p:tav tm="100000">
                                          <p:val>
                                            <p:strVal val="#ppt_x"/>
                                          </p:val>
                                        </p:tav>
                                      </p:tavLst>
                                    </p:anim>
                                    <p:anim calcmode="lin" valueType="num">
                                      <p:cBhvr additive="base">
                                        <p:cTn id="8" dur="1000" fill="hold"/>
                                        <p:tgtEl>
                                          <p:spTgt spid="205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a:blip r:embed="rId2" cstate="print"/>
          <a:stretch>
            <a:fillRect/>
          </a:stretch>
        </p:blipFill>
        <p:spPr>
          <a:xfrm>
            <a:off x="500034" y="2786058"/>
            <a:ext cx="8358245" cy="3762015"/>
          </a:xfrm>
          <a:prstGeom prst="rect">
            <a:avLst/>
          </a:prstGeom>
          <a:ln>
            <a:noFill/>
          </a:ln>
          <a:effectLst>
            <a:softEdge rad="112500"/>
          </a:effectLst>
        </p:spPr>
      </p:pic>
      <p:sp>
        <p:nvSpPr>
          <p:cNvPr id="3" name="Содержимое 2"/>
          <p:cNvSpPr>
            <a:spLocks noGrp="1"/>
          </p:cNvSpPr>
          <p:nvPr>
            <p:ph sz="half" idx="1"/>
          </p:nvPr>
        </p:nvSpPr>
        <p:spPr>
          <a:xfrm>
            <a:off x="457200" y="285728"/>
            <a:ext cx="8258204" cy="5810272"/>
          </a:xfrm>
        </p:spPr>
        <p:txBody>
          <a:bodyPr>
            <a:normAutofit/>
          </a:bodyPr>
          <a:lstStyle/>
          <a:p>
            <a:pPr marL="0" indent="0" algn="just">
              <a:buNone/>
            </a:pPr>
            <a:r>
              <a:rPr lang="ru-RU" sz="1400" dirty="0" smtClean="0"/>
              <a:t>Когда началась война, зенитчик Иван Егоров был подготовленным, волевым командиром, прошедшим большую школу в зенитных войсках: он отлично стрелял, командовал взводом, служил начальником штаба дивизиона, а затем начальником штаба полка. Почти всю войну он провел на передовых позициях, участвуя в жестоких сражениях. </a:t>
            </a:r>
            <a:r>
              <a:rPr lang="ru-RU" sz="1400" dirty="0" err="1" smtClean="0"/>
              <a:t>Moсква</a:t>
            </a:r>
            <a:r>
              <a:rPr lang="ru-RU" sz="1400" dirty="0" smtClean="0"/>
              <a:t>, Сталинград, Курская дуга, днепровский плацдарм, наступательные бои в Белоруссии. Сколько горячих точек, сколько огневых поединков с воздушными армадами врага!</a:t>
            </a:r>
          </a:p>
          <a:p>
            <a:pPr marL="0" indent="0" algn="just">
              <a:buNone/>
            </a:pPr>
            <a:r>
              <a:rPr lang="ru-RU" sz="1400" dirty="0" smtClean="0"/>
              <a:t>Но главные испытания выпали на его долю в конце войны, в составе войск 1-го Белорусского фронта, в великих завершающих наступлениях по разгрому врага в Польше и Германии. На </a:t>
            </a:r>
            <a:r>
              <a:rPr lang="ru-RU" sz="1400" dirty="0" err="1" smtClean="0"/>
              <a:t>Магнушевском</a:t>
            </a:r>
            <a:r>
              <a:rPr lang="ru-RU" sz="1400" dirty="0" smtClean="0"/>
              <a:t> плацдарме зенитный полк Егорова умело, бесстрашно прикрывал авангардные части наступающей 5-й ударной армии. Гвардейцы-зенитчики стойко отразили многочисленные налеты вражеской авиации.</a:t>
            </a:r>
          </a:p>
          <a:p>
            <a:endParaRPr lang="ru-RU" sz="1600" dirty="0"/>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Иванов Алексей Петрович</a:t>
            </a:r>
            <a:endParaRPr lang="ru-RU" dirty="0"/>
          </a:p>
        </p:txBody>
      </p:sp>
      <p:sp>
        <p:nvSpPr>
          <p:cNvPr id="4" name="Текст 3"/>
          <p:cNvSpPr>
            <a:spLocks noGrp="1"/>
          </p:cNvSpPr>
          <p:nvPr>
            <p:ph type="body" sz="half" idx="2"/>
          </p:nvPr>
        </p:nvSpPr>
        <p:spPr>
          <a:xfrm>
            <a:off x="4648200" y="1500174"/>
            <a:ext cx="4038600" cy="4595826"/>
          </a:xfrm>
        </p:spPr>
        <p:txBody>
          <a:bodyPr>
            <a:normAutofit/>
          </a:bodyPr>
          <a:lstStyle/>
          <a:p>
            <a:r>
              <a:rPr lang="ru-RU" sz="1600" dirty="0" smtClean="0"/>
              <a:t>Родился в 1909 г. в д. Дмитриево Удомельского района. Русский. Окончил Дмитриевскую сельскую школу. Работал на железной дороге в г. Бологое. На войне с июня 1941 г. В ноябре 1942 г. окончил армейские курсы. Командовал взводом, ротой, а с февраля 1945 г.— батальоном 218-го полка 77-й гвардейской Краснознаменной орденов Ленина и Суворова стрелковой дивизии 69-й армии. Член КПСС с 1943 года. Имеет четыре ранения и одну контузию. В 1946 г. уволен в запас. </a:t>
            </a:r>
          </a:p>
          <a:p>
            <a:r>
              <a:rPr lang="ru-RU" sz="1600" dirty="0" smtClean="0"/>
              <a:t> </a:t>
            </a:r>
          </a:p>
          <a:p>
            <a:r>
              <a:rPr lang="ru-RU" sz="1600" dirty="0" smtClean="0"/>
              <a:t>Звание Героя Советского Союза А. П. Иванову присвоено 27 февраля 1945 г.</a:t>
            </a:r>
          </a:p>
          <a:p>
            <a:endParaRPr lang="ru-RU" sz="1600" dirty="0"/>
          </a:p>
        </p:txBody>
      </p:sp>
      <p:pic>
        <p:nvPicPr>
          <p:cNvPr id="5" name="Содержимое 4" descr="http://www.history.tver.ru/sr/Hero2/IAP.jpg"/>
          <p:cNvPicPr>
            <a:picLocks noGrp="1"/>
          </p:cNvPicPr>
          <p:nvPr>
            <p:ph sz="half"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14348" y="1571612"/>
            <a:ext cx="2987702" cy="4124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2" descr="C:\Documents and Settings\Анастасия\Мои документы\Мои рисунки\п77.gif"/>
          <p:cNvPicPr>
            <a:picLocks noChangeAspect="1" noChangeArrowheads="1"/>
          </p:cNvPicPr>
          <p:nvPr/>
        </p:nvPicPr>
        <p:blipFill>
          <a:blip r:embed="rId3" cstate="print"/>
          <a:srcRect t="42526"/>
          <a:stretch>
            <a:fillRect/>
          </a:stretch>
        </p:blipFill>
        <p:spPr bwMode="auto">
          <a:xfrm>
            <a:off x="357158" y="5643578"/>
            <a:ext cx="6000792" cy="1008936"/>
          </a:xfrm>
          <a:prstGeom prst="rect">
            <a:avLst/>
          </a:prstGeom>
          <a:noFill/>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a:blip r:embed="rId2" cstate="print"/>
          <a:stretch>
            <a:fillRect/>
          </a:stretch>
        </p:blipFill>
        <p:spPr>
          <a:xfrm>
            <a:off x="285720" y="4143380"/>
            <a:ext cx="8715436" cy="2571768"/>
          </a:xfrm>
          <a:prstGeom prst="rect">
            <a:avLst/>
          </a:prstGeom>
          <a:ln>
            <a:noFill/>
          </a:ln>
          <a:effectLst>
            <a:softEdge rad="112500"/>
          </a:effectLst>
        </p:spPr>
      </p:pic>
      <p:sp>
        <p:nvSpPr>
          <p:cNvPr id="3" name="Содержимое 2"/>
          <p:cNvSpPr>
            <a:spLocks noGrp="1"/>
          </p:cNvSpPr>
          <p:nvPr>
            <p:ph sz="half" idx="1"/>
          </p:nvPr>
        </p:nvSpPr>
        <p:spPr>
          <a:xfrm>
            <a:off x="500034" y="285728"/>
            <a:ext cx="8258204" cy="4071966"/>
          </a:xfrm>
        </p:spPr>
        <p:txBody>
          <a:bodyPr>
            <a:noAutofit/>
          </a:bodyPr>
          <a:lstStyle/>
          <a:p>
            <a:pPr marL="0" indent="358775" algn="just">
              <a:buNone/>
            </a:pPr>
            <a:r>
              <a:rPr lang="ru-RU" sz="1400" dirty="0" smtClean="0"/>
              <a:t>Рота капитана Алексея Иванова и в полку и в дивизии славилась образцовым воинским порядком, постоянной боевой готовностью. Дружный костяк бывалых, смелых воинов во главе с коммунистами во всем задавал свой тон. При поступлении новичков ветераны брали их под свою опеку, учили солдатским навыкам и боевой закалке. За отвагу многие стрелки роты были награждены орденами и медалями.</a:t>
            </a:r>
          </a:p>
          <a:p>
            <a:pPr marL="0" indent="358775" algn="just">
              <a:buNone/>
            </a:pPr>
            <a:r>
              <a:rPr lang="ru-RU" sz="1400" dirty="0" smtClean="0"/>
              <a:t>Пример сержанты и солдаты брали со своего командира. Алексей Петрович воевал на Северо-Западном фронте в трудные времена начала войны, был трижды там ранен, возвратился в строй, водил в атаку бойцов на Брянском и Центральном фронтах, а на 1-м Белорусском его рота все время шла впереди наступающих. Ротный со своими верными сподвижниками форсировал реки Оку, Десну, Днепр, Западный Буг, Вислу. На его гимнастерке награды за подвиги – ордена Красного Знамени, Отечественной войны I и II степени и Красной Звезды.</a:t>
            </a:r>
          </a:p>
          <a:p>
            <a:pPr marL="0" indent="358775" algn="just">
              <a:buNone/>
            </a:pPr>
            <a:r>
              <a:rPr lang="ru-RU" sz="1400" dirty="0" smtClean="0"/>
              <a:t>При январском наступлении 1945 года с </a:t>
            </a:r>
            <a:r>
              <a:rPr lang="ru-RU" sz="1400" dirty="0" err="1" smtClean="0"/>
              <a:t>Пулавского</a:t>
            </a:r>
            <a:r>
              <a:rPr lang="ru-RU" sz="1400" dirty="0" smtClean="0"/>
              <a:t> плацдарма Вислы рота Иванова умелым маневром смяла боевые порядки обороняющихся гитлеровцев, ворвалась в траншеи и обратила фашистов в бегство. В этом бою бойцы Иванова взяли в плен 29 немецких солдат и двух офицеров, захватили 12 тяжелых орудий, 8 автомашин и много другого военного имущества. Развивая успех, рота обходным маневром с фланга внезапно вышла к городу </a:t>
            </a:r>
            <a:r>
              <a:rPr lang="ru-RU" sz="1400" dirty="0" err="1" smtClean="0"/>
              <a:t>Зволень</a:t>
            </a:r>
            <a:r>
              <a:rPr lang="ru-RU" sz="1400" dirty="0" smtClean="0"/>
              <a:t>, нанесла противнику большие потери, заставив врага в беспорядке отступить. При этом было взято в плен 18 гитлеровцев.</a:t>
            </a:r>
          </a:p>
          <a:p>
            <a:pPr marL="0" indent="358775" algn="just"/>
            <a:endParaRPr lang="ru-RU" sz="1400" dirty="0"/>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http://www.history.tver.ru/sr/hero/AVI.jpg"/>
          <p:cNvPicPr>
            <a:picLocks noGrp="1"/>
          </p:cNvPicPr>
          <p:nvPr>
            <p:ph sz="half"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14348" y="928670"/>
            <a:ext cx="2968652" cy="46605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descr="C:\Documents and Settings\Анастасия\Мои документы\Мои рисунки\п77.gif"/>
          <p:cNvPicPr>
            <a:picLocks noChangeAspect="1" noChangeArrowheads="1"/>
          </p:cNvPicPr>
          <p:nvPr/>
        </p:nvPicPr>
        <p:blipFill>
          <a:blip r:embed="rId3" cstate="print"/>
          <a:srcRect t="42526"/>
          <a:stretch>
            <a:fillRect/>
          </a:stretch>
        </p:blipFill>
        <p:spPr bwMode="auto">
          <a:xfrm>
            <a:off x="428596" y="5572140"/>
            <a:ext cx="5429280" cy="1008936"/>
          </a:xfrm>
          <a:prstGeom prst="rect">
            <a:avLst/>
          </a:prstGeom>
          <a:noFill/>
        </p:spPr>
      </p:pic>
      <p:sp>
        <p:nvSpPr>
          <p:cNvPr id="2052" name="Rectangle 4"/>
          <p:cNvSpPr>
            <a:spLocks noGrp="1" noChangeArrowheads="1"/>
          </p:cNvSpPr>
          <p:nvPr>
            <p:ph type="title"/>
          </p:nvPr>
        </p:nvSpPr>
        <p:spPr>
          <a:xfrm>
            <a:off x="285720" y="79357"/>
            <a:ext cx="8229600" cy="777875"/>
          </a:xfrm>
        </p:spPr>
        <p:txBody>
          <a:bodyPr/>
          <a:lstStyle/>
          <a:p>
            <a:r>
              <a:rPr lang="ru-RU" dirty="0" smtClean="0"/>
              <a:t>  Александров Василий Иванович</a:t>
            </a:r>
            <a:endParaRPr lang="ru-RU" dirty="0"/>
          </a:p>
        </p:txBody>
      </p:sp>
      <p:sp>
        <p:nvSpPr>
          <p:cNvPr id="2054" name="Rectangle 6"/>
          <p:cNvSpPr>
            <a:spLocks noGrp="1" noChangeArrowheads="1"/>
          </p:cNvSpPr>
          <p:nvPr>
            <p:ph type="body" sz="half" idx="2"/>
          </p:nvPr>
        </p:nvSpPr>
        <p:spPr>
          <a:xfrm>
            <a:off x="4000496" y="857232"/>
            <a:ext cx="4786346" cy="4857784"/>
          </a:xfrm>
        </p:spPr>
        <p:txBody>
          <a:bodyPr>
            <a:normAutofit fontScale="92500" lnSpcReduction="10000"/>
          </a:bodyPr>
          <a:lstStyle/>
          <a:p>
            <a:r>
              <a:rPr lang="ru-RU" sz="1800" dirty="0" smtClean="0"/>
              <a:t>Родился в 1919г. в д.Загорье Удомельского района в семье рабочего-железнодорожника. Русский. Окончил начальную школу в Загорье, семь лет работал на кирпичном заводе, а затем - на станции Медведево. Член КПСС. В Советской Армии с 1939 г. На фронте с сентября 1941г. Воевал под Одессой, участвовал в Сталинградской и Курской битвах. Был ранен. Гвардии старший сержант, командир орудия 157-го гвардейского артиллерийского полка 76-й гвардейской Черниговской стрелковой дивизии. Отличился в боях за г.Чернигов и при форсировании Днепра. Погиб в бою 29 ноября 1944г. на </a:t>
            </a:r>
            <a:r>
              <a:rPr lang="ru-RU" sz="1800" dirty="0" err="1" smtClean="0"/>
              <a:t>магнушевском</a:t>
            </a:r>
            <a:r>
              <a:rPr lang="ru-RU" sz="1800" dirty="0" smtClean="0"/>
              <a:t> плацдарме. Похоронен в Бресте.</a:t>
            </a:r>
          </a:p>
          <a:p>
            <a:r>
              <a:rPr lang="ru-RU" sz="1800" dirty="0" smtClean="0"/>
              <a:t> </a:t>
            </a:r>
            <a:r>
              <a:rPr lang="ru-RU" sz="1800" dirty="0" smtClean="0"/>
              <a:t>Звание </a:t>
            </a:r>
            <a:r>
              <a:rPr lang="ru-RU" sz="1800" dirty="0" smtClean="0"/>
              <a:t>Героя Советского Союза В.А. Александрову присвоено 15 января 1944г.</a:t>
            </a:r>
            <a:endParaRPr lang="ru-RU" sz="1800" dirty="0"/>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500" fill="hold"/>
                                        <p:tgtEl>
                                          <p:spTgt spid="2052"/>
                                        </p:tgtEl>
                                        <p:attrNameLst>
                                          <p:attrName>ppt_x</p:attrName>
                                        </p:attrNameLst>
                                      </p:cBhvr>
                                      <p:tavLst>
                                        <p:tav tm="0">
                                          <p:val>
                                            <p:strVal val="0-#ppt_w/2"/>
                                          </p:val>
                                        </p:tav>
                                        <p:tav tm="100000">
                                          <p:val>
                                            <p:strVal val="#ppt_x"/>
                                          </p:val>
                                        </p:tav>
                                      </p:tavLst>
                                    </p:anim>
                                    <p:anim calcmode="lin" valueType="num">
                                      <p:cBhvr additive="base">
                                        <p:cTn id="8" dur="500" fill="hold"/>
                                        <p:tgtEl>
                                          <p:spTgt spid="20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42910" y="642918"/>
            <a:ext cx="8043890" cy="5453082"/>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Все проходит. Остается Родина-</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То, что не изменит никогда.</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 ней живут, любя, страдая, радуясь.</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Падая и поднимаясь ввысь…</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 еще немало будет пройдено,</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Коль зовут в грядущее пути.</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Но светлей и чище чувства Родины</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Людям никогда не обрести.</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 этим чувством человек рождается,</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 ним живет, и умирает с ним.</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Все пройдет,</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 Родина – останется,</a:t>
            </a:r>
          </a:p>
          <a:p>
            <a:pP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Если мы то чувство сохраним.</a:t>
            </a:r>
          </a:p>
          <a:p>
            <a:endPar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 name="Picture 2" descr="C:\Documents and Settings\Анастасия\Мои документы\Мои рисунки\п77.gif"/>
          <p:cNvPicPr>
            <a:picLocks noGrp="1" noChangeAspect="1" noChangeArrowheads="1"/>
          </p:cNvPicPr>
          <p:nvPr>
            <p:ph sz="half" idx="1"/>
          </p:nvPr>
        </p:nvPicPr>
        <p:blipFill>
          <a:blip r:embed="rId2" cstate="print"/>
          <a:srcRect t="42526"/>
          <a:stretch>
            <a:fillRect/>
          </a:stretch>
        </p:blipFill>
        <p:spPr bwMode="auto">
          <a:xfrm>
            <a:off x="928662" y="5500702"/>
            <a:ext cx="7500990" cy="750503"/>
          </a:xfrm>
          <a:prstGeom prst="rect">
            <a:avLst/>
          </a:prstGeom>
          <a:noFill/>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8"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par>
                          <p:cTn id="9" fill="hold">
                            <p:stCondLst>
                              <p:cond delay="2000"/>
                            </p:stCondLst>
                            <p:childTnLst>
                              <p:par>
                                <p:cTn id="10" presetID="19" presetClass="entr" presetSubtype="10" fill="hold" grpId="0" nodeType="after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p:cTn id="12" dur="2000" fill="hold"/>
                                        <p:tgtEl>
                                          <p:spTgt spid="4">
                                            <p:txEl>
                                              <p:pRg st="1" end="1"/>
                                            </p:txEl>
                                          </p:spTgt>
                                        </p:tgtEl>
                                        <p:attrNameLst>
                                          <p:attrName>ppt_w</p:attrName>
                                        </p:attrNameLst>
                                      </p:cBhvr>
                                      <p:tavLst>
                                        <p:tav tm="0" fmla="#ppt_w*sin(2.5*pi*$)">
                                          <p:val>
                                            <p:fltVal val="0"/>
                                          </p:val>
                                        </p:tav>
                                        <p:tav tm="100000">
                                          <p:val>
                                            <p:fltVal val="1"/>
                                          </p:val>
                                        </p:tav>
                                      </p:tavLst>
                                    </p:anim>
                                    <p:anim calcmode="lin" valueType="num">
                                      <p:cBhvr>
                                        <p:cTn id="13" dur="2000" fill="hold"/>
                                        <p:tgtEl>
                                          <p:spTgt spid="4">
                                            <p:txEl>
                                              <p:pRg st="1" end="1"/>
                                            </p:txEl>
                                          </p:spTgt>
                                        </p:tgtEl>
                                        <p:attrNameLst>
                                          <p:attrName>ppt_h</p:attrName>
                                        </p:attrNameLst>
                                      </p:cBhvr>
                                      <p:tavLst>
                                        <p:tav tm="0">
                                          <p:val>
                                            <p:strVal val="#ppt_h"/>
                                          </p:val>
                                        </p:tav>
                                        <p:tav tm="100000">
                                          <p:val>
                                            <p:strVal val="#ppt_h"/>
                                          </p:val>
                                        </p:tav>
                                      </p:tavLst>
                                    </p:anim>
                                  </p:childTnLst>
                                </p:cTn>
                              </p:par>
                            </p:childTnLst>
                          </p:cTn>
                        </p:par>
                        <p:par>
                          <p:cTn id="14" fill="hold">
                            <p:stCondLst>
                              <p:cond delay="4000"/>
                            </p:stCondLst>
                            <p:childTnLst>
                              <p:par>
                                <p:cTn id="15" presetID="19" presetClass="entr" presetSubtype="10" fill="hold" grpId="0" nodeType="after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p:cTn id="17" dur="2000" fill="hold"/>
                                        <p:tgtEl>
                                          <p:spTgt spid="4">
                                            <p:txEl>
                                              <p:pRg st="2" end="2"/>
                                            </p:txEl>
                                          </p:spTgt>
                                        </p:tgtEl>
                                        <p:attrNameLst>
                                          <p:attrName>ppt_w</p:attrName>
                                        </p:attrNameLst>
                                      </p:cBhvr>
                                      <p:tavLst>
                                        <p:tav tm="0" fmla="#ppt_w*sin(2.5*pi*$)">
                                          <p:val>
                                            <p:fltVal val="0"/>
                                          </p:val>
                                        </p:tav>
                                        <p:tav tm="100000">
                                          <p:val>
                                            <p:fltVal val="1"/>
                                          </p:val>
                                        </p:tav>
                                      </p:tavLst>
                                    </p:anim>
                                    <p:anim calcmode="lin" valueType="num">
                                      <p:cBhvr>
                                        <p:cTn id="18" dur="2000" fill="hold"/>
                                        <p:tgtEl>
                                          <p:spTgt spid="4">
                                            <p:txEl>
                                              <p:pRg st="2" end="2"/>
                                            </p:txEl>
                                          </p:spTgt>
                                        </p:tgtEl>
                                        <p:attrNameLst>
                                          <p:attrName>ppt_h</p:attrName>
                                        </p:attrNameLst>
                                      </p:cBhvr>
                                      <p:tavLst>
                                        <p:tav tm="0">
                                          <p:val>
                                            <p:strVal val="#ppt_h"/>
                                          </p:val>
                                        </p:tav>
                                        <p:tav tm="100000">
                                          <p:val>
                                            <p:strVal val="#ppt_h"/>
                                          </p:val>
                                        </p:tav>
                                      </p:tavLst>
                                    </p:anim>
                                  </p:childTnLst>
                                </p:cTn>
                              </p:par>
                            </p:childTnLst>
                          </p:cTn>
                        </p:par>
                        <p:par>
                          <p:cTn id="19" fill="hold">
                            <p:stCondLst>
                              <p:cond delay="6000"/>
                            </p:stCondLst>
                            <p:childTnLst>
                              <p:par>
                                <p:cTn id="20" presetID="19" presetClass="entr" presetSubtype="10" fill="hold" grpId="0" nodeType="after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calcmode="lin" valueType="num">
                                      <p:cBhvr>
                                        <p:cTn id="22" dur="2000" fill="hold"/>
                                        <p:tgtEl>
                                          <p:spTgt spid="4">
                                            <p:txEl>
                                              <p:pRg st="3" end="3"/>
                                            </p:txEl>
                                          </p:spTgt>
                                        </p:tgtEl>
                                        <p:attrNameLst>
                                          <p:attrName>ppt_w</p:attrName>
                                        </p:attrNameLst>
                                      </p:cBhvr>
                                      <p:tavLst>
                                        <p:tav tm="0" fmla="#ppt_w*sin(2.5*pi*$)">
                                          <p:val>
                                            <p:fltVal val="0"/>
                                          </p:val>
                                        </p:tav>
                                        <p:tav tm="100000">
                                          <p:val>
                                            <p:fltVal val="1"/>
                                          </p:val>
                                        </p:tav>
                                      </p:tavLst>
                                    </p:anim>
                                    <p:anim calcmode="lin" valueType="num">
                                      <p:cBhvr>
                                        <p:cTn id="23" dur="2000" fill="hold"/>
                                        <p:tgtEl>
                                          <p:spTgt spid="4">
                                            <p:txEl>
                                              <p:pRg st="3" end="3"/>
                                            </p:txEl>
                                          </p:spTgt>
                                        </p:tgtEl>
                                        <p:attrNameLst>
                                          <p:attrName>ppt_h</p:attrName>
                                        </p:attrNameLst>
                                      </p:cBhvr>
                                      <p:tavLst>
                                        <p:tav tm="0">
                                          <p:val>
                                            <p:strVal val="#ppt_h"/>
                                          </p:val>
                                        </p:tav>
                                        <p:tav tm="100000">
                                          <p:val>
                                            <p:strVal val="#ppt_h"/>
                                          </p:val>
                                        </p:tav>
                                      </p:tavLst>
                                    </p:anim>
                                  </p:childTnLst>
                                </p:cTn>
                              </p:par>
                            </p:childTnLst>
                          </p:cTn>
                        </p:par>
                        <p:par>
                          <p:cTn id="24" fill="hold">
                            <p:stCondLst>
                              <p:cond delay="8000"/>
                            </p:stCondLst>
                            <p:childTnLst>
                              <p:par>
                                <p:cTn id="25" presetID="19" presetClass="entr" presetSubtype="10" fill="hold" grpId="0" nodeType="after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p:cTn id="27" dur="2000" fill="hold"/>
                                        <p:tgtEl>
                                          <p:spTgt spid="4">
                                            <p:txEl>
                                              <p:pRg st="4" end="4"/>
                                            </p:txEl>
                                          </p:spTgt>
                                        </p:tgtEl>
                                        <p:attrNameLst>
                                          <p:attrName>ppt_w</p:attrName>
                                        </p:attrNameLst>
                                      </p:cBhvr>
                                      <p:tavLst>
                                        <p:tav tm="0" fmla="#ppt_w*sin(2.5*pi*$)">
                                          <p:val>
                                            <p:fltVal val="0"/>
                                          </p:val>
                                        </p:tav>
                                        <p:tav tm="100000">
                                          <p:val>
                                            <p:fltVal val="1"/>
                                          </p:val>
                                        </p:tav>
                                      </p:tavLst>
                                    </p:anim>
                                    <p:anim calcmode="lin" valueType="num">
                                      <p:cBhvr>
                                        <p:cTn id="28" dur="2000" fill="hold"/>
                                        <p:tgtEl>
                                          <p:spTgt spid="4">
                                            <p:txEl>
                                              <p:pRg st="4" end="4"/>
                                            </p:txEl>
                                          </p:spTgt>
                                        </p:tgtEl>
                                        <p:attrNameLst>
                                          <p:attrName>ppt_h</p:attrName>
                                        </p:attrNameLst>
                                      </p:cBhvr>
                                      <p:tavLst>
                                        <p:tav tm="0">
                                          <p:val>
                                            <p:strVal val="#ppt_h"/>
                                          </p:val>
                                        </p:tav>
                                        <p:tav tm="100000">
                                          <p:val>
                                            <p:strVal val="#ppt_h"/>
                                          </p:val>
                                        </p:tav>
                                      </p:tavLst>
                                    </p:anim>
                                  </p:childTnLst>
                                </p:cTn>
                              </p:par>
                            </p:childTnLst>
                          </p:cTn>
                        </p:par>
                        <p:par>
                          <p:cTn id="29" fill="hold">
                            <p:stCondLst>
                              <p:cond delay="10000"/>
                            </p:stCondLst>
                            <p:childTnLst>
                              <p:par>
                                <p:cTn id="30" presetID="19" presetClass="entr" presetSubtype="10" fill="hold" grpId="0" nodeType="after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calcmode="lin" valueType="num">
                                      <p:cBhvr>
                                        <p:cTn id="32" dur="2000" fill="hold"/>
                                        <p:tgtEl>
                                          <p:spTgt spid="4">
                                            <p:txEl>
                                              <p:pRg st="5" end="5"/>
                                            </p:txEl>
                                          </p:spTgt>
                                        </p:tgtEl>
                                        <p:attrNameLst>
                                          <p:attrName>ppt_w</p:attrName>
                                        </p:attrNameLst>
                                      </p:cBhvr>
                                      <p:tavLst>
                                        <p:tav tm="0" fmla="#ppt_w*sin(2.5*pi*$)">
                                          <p:val>
                                            <p:fltVal val="0"/>
                                          </p:val>
                                        </p:tav>
                                        <p:tav tm="100000">
                                          <p:val>
                                            <p:fltVal val="1"/>
                                          </p:val>
                                        </p:tav>
                                      </p:tavLst>
                                    </p:anim>
                                    <p:anim calcmode="lin" valueType="num">
                                      <p:cBhvr>
                                        <p:cTn id="33" dur="2000" fill="hold"/>
                                        <p:tgtEl>
                                          <p:spTgt spid="4">
                                            <p:txEl>
                                              <p:pRg st="5" end="5"/>
                                            </p:txEl>
                                          </p:spTgt>
                                        </p:tgtEl>
                                        <p:attrNameLst>
                                          <p:attrName>ppt_h</p:attrName>
                                        </p:attrNameLst>
                                      </p:cBhvr>
                                      <p:tavLst>
                                        <p:tav tm="0">
                                          <p:val>
                                            <p:strVal val="#ppt_h"/>
                                          </p:val>
                                        </p:tav>
                                        <p:tav tm="100000">
                                          <p:val>
                                            <p:strVal val="#ppt_h"/>
                                          </p:val>
                                        </p:tav>
                                      </p:tavLst>
                                    </p:anim>
                                  </p:childTnLst>
                                </p:cTn>
                              </p:par>
                            </p:childTnLst>
                          </p:cTn>
                        </p:par>
                        <p:par>
                          <p:cTn id="34" fill="hold">
                            <p:stCondLst>
                              <p:cond delay="12000"/>
                            </p:stCondLst>
                            <p:childTnLst>
                              <p:par>
                                <p:cTn id="35" presetID="19" presetClass="entr" presetSubtype="10" fill="hold" grpId="0" nodeType="after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p:cTn id="37" dur="2000" fill="hold"/>
                                        <p:tgtEl>
                                          <p:spTgt spid="4">
                                            <p:txEl>
                                              <p:pRg st="6" end="6"/>
                                            </p:txEl>
                                          </p:spTgt>
                                        </p:tgtEl>
                                        <p:attrNameLst>
                                          <p:attrName>ppt_w</p:attrName>
                                        </p:attrNameLst>
                                      </p:cBhvr>
                                      <p:tavLst>
                                        <p:tav tm="0" fmla="#ppt_w*sin(2.5*pi*$)">
                                          <p:val>
                                            <p:fltVal val="0"/>
                                          </p:val>
                                        </p:tav>
                                        <p:tav tm="100000">
                                          <p:val>
                                            <p:fltVal val="1"/>
                                          </p:val>
                                        </p:tav>
                                      </p:tavLst>
                                    </p:anim>
                                    <p:anim calcmode="lin" valueType="num">
                                      <p:cBhvr>
                                        <p:cTn id="38" dur="2000" fill="hold"/>
                                        <p:tgtEl>
                                          <p:spTgt spid="4">
                                            <p:txEl>
                                              <p:pRg st="6" end="6"/>
                                            </p:txEl>
                                          </p:spTgt>
                                        </p:tgtEl>
                                        <p:attrNameLst>
                                          <p:attrName>ppt_h</p:attrName>
                                        </p:attrNameLst>
                                      </p:cBhvr>
                                      <p:tavLst>
                                        <p:tav tm="0">
                                          <p:val>
                                            <p:strVal val="#ppt_h"/>
                                          </p:val>
                                        </p:tav>
                                        <p:tav tm="100000">
                                          <p:val>
                                            <p:strVal val="#ppt_h"/>
                                          </p:val>
                                        </p:tav>
                                      </p:tavLst>
                                    </p:anim>
                                  </p:childTnLst>
                                </p:cTn>
                              </p:par>
                            </p:childTnLst>
                          </p:cTn>
                        </p:par>
                        <p:par>
                          <p:cTn id="39" fill="hold">
                            <p:stCondLst>
                              <p:cond delay="14000"/>
                            </p:stCondLst>
                            <p:childTnLst>
                              <p:par>
                                <p:cTn id="40" presetID="19" presetClass="entr" presetSubtype="10" fill="hold" grpId="0" nodeType="after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 calcmode="lin" valueType="num">
                                      <p:cBhvr>
                                        <p:cTn id="42" dur="2000" fill="hold"/>
                                        <p:tgtEl>
                                          <p:spTgt spid="4">
                                            <p:txEl>
                                              <p:pRg st="7" end="7"/>
                                            </p:txEl>
                                          </p:spTgt>
                                        </p:tgtEl>
                                        <p:attrNameLst>
                                          <p:attrName>ppt_w</p:attrName>
                                        </p:attrNameLst>
                                      </p:cBhvr>
                                      <p:tavLst>
                                        <p:tav tm="0" fmla="#ppt_w*sin(2.5*pi*$)">
                                          <p:val>
                                            <p:fltVal val="0"/>
                                          </p:val>
                                        </p:tav>
                                        <p:tav tm="100000">
                                          <p:val>
                                            <p:fltVal val="1"/>
                                          </p:val>
                                        </p:tav>
                                      </p:tavLst>
                                    </p:anim>
                                    <p:anim calcmode="lin" valueType="num">
                                      <p:cBhvr>
                                        <p:cTn id="43" dur="2000" fill="hold"/>
                                        <p:tgtEl>
                                          <p:spTgt spid="4">
                                            <p:txEl>
                                              <p:pRg st="7" end="7"/>
                                            </p:txEl>
                                          </p:spTgt>
                                        </p:tgtEl>
                                        <p:attrNameLst>
                                          <p:attrName>ppt_h</p:attrName>
                                        </p:attrNameLst>
                                      </p:cBhvr>
                                      <p:tavLst>
                                        <p:tav tm="0">
                                          <p:val>
                                            <p:strVal val="#ppt_h"/>
                                          </p:val>
                                        </p:tav>
                                        <p:tav tm="100000">
                                          <p:val>
                                            <p:strVal val="#ppt_h"/>
                                          </p:val>
                                        </p:tav>
                                      </p:tavLst>
                                    </p:anim>
                                  </p:childTnLst>
                                </p:cTn>
                              </p:par>
                            </p:childTnLst>
                          </p:cTn>
                        </p:par>
                        <p:par>
                          <p:cTn id="44" fill="hold">
                            <p:stCondLst>
                              <p:cond delay="16000"/>
                            </p:stCondLst>
                            <p:childTnLst>
                              <p:par>
                                <p:cTn id="45" presetID="19" presetClass="entr" presetSubtype="10" fill="hold" grpId="0" nodeType="after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 calcmode="lin" valueType="num">
                                      <p:cBhvr>
                                        <p:cTn id="47" dur="2000" fill="hold"/>
                                        <p:tgtEl>
                                          <p:spTgt spid="4">
                                            <p:txEl>
                                              <p:pRg st="8" end="8"/>
                                            </p:txEl>
                                          </p:spTgt>
                                        </p:tgtEl>
                                        <p:attrNameLst>
                                          <p:attrName>ppt_w</p:attrName>
                                        </p:attrNameLst>
                                      </p:cBhvr>
                                      <p:tavLst>
                                        <p:tav tm="0" fmla="#ppt_w*sin(2.5*pi*$)">
                                          <p:val>
                                            <p:fltVal val="0"/>
                                          </p:val>
                                        </p:tav>
                                        <p:tav tm="100000">
                                          <p:val>
                                            <p:fltVal val="1"/>
                                          </p:val>
                                        </p:tav>
                                      </p:tavLst>
                                    </p:anim>
                                    <p:anim calcmode="lin" valueType="num">
                                      <p:cBhvr>
                                        <p:cTn id="48" dur="2000" fill="hold"/>
                                        <p:tgtEl>
                                          <p:spTgt spid="4">
                                            <p:txEl>
                                              <p:pRg st="8" end="8"/>
                                            </p:txEl>
                                          </p:spTgt>
                                        </p:tgtEl>
                                        <p:attrNameLst>
                                          <p:attrName>ppt_h</p:attrName>
                                        </p:attrNameLst>
                                      </p:cBhvr>
                                      <p:tavLst>
                                        <p:tav tm="0">
                                          <p:val>
                                            <p:strVal val="#ppt_h"/>
                                          </p:val>
                                        </p:tav>
                                        <p:tav tm="100000">
                                          <p:val>
                                            <p:strVal val="#ppt_h"/>
                                          </p:val>
                                        </p:tav>
                                      </p:tavLst>
                                    </p:anim>
                                  </p:childTnLst>
                                </p:cTn>
                              </p:par>
                            </p:childTnLst>
                          </p:cTn>
                        </p:par>
                        <p:par>
                          <p:cTn id="49" fill="hold">
                            <p:stCondLst>
                              <p:cond delay="18000"/>
                            </p:stCondLst>
                            <p:childTnLst>
                              <p:par>
                                <p:cTn id="50" presetID="19" presetClass="entr" presetSubtype="10" fill="hold" grpId="0" nodeType="afterEffect">
                                  <p:stCondLst>
                                    <p:cond delay="0"/>
                                  </p:stCondLst>
                                  <p:childTnLst>
                                    <p:set>
                                      <p:cBhvr>
                                        <p:cTn id="51" dur="1" fill="hold">
                                          <p:stCondLst>
                                            <p:cond delay="0"/>
                                          </p:stCondLst>
                                        </p:cTn>
                                        <p:tgtEl>
                                          <p:spTgt spid="4">
                                            <p:txEl>
                                              <p:pRg st="9" end="9"/>
                                            </p:txEl>
                                          </p:spTgt>
                                        </p:tgtEl>
                                        <p:attrNameLst>
                                          <p:attrName>style.visibility</p:attrName>
                                        </p:attrNameLst>
                                      </p:cBhvr>
                                      <p:to>
                                        <p:strVal val="visible"/>
                                      </p:to>
                                    </p:set>
                                    <p:anim calcmode="lin" valueType="num">
                                      <p:cBhvr>
                                        <p:cTn id="52" dur="2000" fill="hold"/>
                                        <p:tgtEl>
                                          <p:spTgt spid="4">
                                            <p:txEl>
                                              <p:pRg st="9" end="9"/>
                                            </p:txEl>
                                          </p:spTgt>
                                        </p:tgtEl>
                                        <p:attrNameLst>
                                          <p:attrName>ppt_w</p:attrName>
                                        </p:attrNameLst>
                                      </p:cBhvr>
                                      <p:tavLst>
                                        <p:tav tm="0" fmla="#ppt_w*sin(2.5*pi*$)">
                                          <p:val>
                                            <p:fltVal val="0"/>
                                          </p:val>
                                        </p:tav>
                                        <p:tav tm="100000">
                                          <p:val>
                                            <p:fltVal val="1"/>
                                          </p:val>
                                        </p:tav>
                                      </p:tavLst>
                                    </p:anim>
                                    <p:anim calcmode="lin" valueType="num">
                                      <p:cBhvr>
                                        <p:cTn id="53" dur="2000" fill="hold"/>
                                        <p:tgtEl>
                                          <p:spTgt spid="4">
                                            <p:txEl>
                                              <p:pRg st="9" end="9"/>
                                            </p:txEl>
                                          </p:spTgt>
                                        </p:tgtEl>
                                        <p:attrNameLst>
                                          <p:attrName>ppt_h</p:attrName>
                                        </p:attrNameLst>
                                      </p:cBhvr>
                                      <p:tavLst>
                                        <p:tav tm="0">
                                          <p:val>
                                            <p:strVal val="#ppt_h"/>
                                          </p:val>
                                        </p:tav>
                                        <p:tav tm="100000">
                                          <p:val>
                                            <p:strVal val="#ppt_h"/>
                                          </p:val>
                                        </p:tav>
                                      </p:tavLst>
                                    </p:anim>
                                  </p:childTnLst>
                                </p:cTn>
                              </p:par>
                            </p:childTnLst>
                          </p:cTn>
                        </p:par>
                        <p:par>
                          <p:cTn id="54" fill="hold">
                            <p:stCondLst>
                              <p:cond delay="20000"/>
                            </p:stCondLst>
                            <p:childTnLst>
                              <p:par>
                                <p:cTn id="55" presetID="19" presetClass="entr" presetSubtype="10" fill="hold" grpId="0" nodeType="afterEffect">
                                  <p:stCondLst>
                                    <p:cond delay="0"/>
                                  </p:stCondLst>
                                  <p:childTnLst>
                                    <p:set>
                                      <p:cBhvr>
                                        <p:cTn id="56" dur="1" fill="hold">
                                          <p:stCondLst>
                                            <p:cond delay="0"/>
                                          </p:stCondLst>
                                        </p:cTn>
                                        <p:tgtEl>
                                          <p:spTgt spid="4">
                                            <p:txEl>
                                              <p:pRg st="10" end="10"/>
                                            </p:txEl>
                                          </p:spTgt>
                                        </p:tgtEl>
                                        <p:attrNameLst>
                                          <p:attrName>style.visibility</p:attrName>
                                        </p:attrNameLst>
                                      </p:cBhvr>
                                      <p:to>
                                        <p:strVal val="visible"/>
                                      </p:to>
                                    </p:set>
                                    <p:anim calcmode="lin" valueType="num">
                                      <p:cBhvr>
                                        <p:cTn id="57" dur="2000" fill="hold"/>
                                        <p:tgtEl>
                                          <p:spTgt spid="4">
                                            <p:txEl>
                                              <p:pRg st="10" end="10"/>
                                            </p:txEl>
                                          </p:spTgt>
                                        </p:tgtEl>
                                        <p:attrNameLst>
                                          <p:attrName>ppt_w</p:attrName>
                                        </p:attrNameLst>
                                      </p:cBhvr>
                                      <p:tavLst>
                                        <p:tav tm="0" fmla="#ppt_w*sin(2.5*pi*$)">
                                          <p:val>
                                            <p:fltVal val="0"/>
                                          </p:val>
                                        </p:tav>
                                        <p:tav tm="100000">
                                          <p:val>
                                            <p:fltVal val="1"/>
                                          </p:val>
                                        </p:tav>
                                      </p:tavLst>
                                    </p:anim>
                                    <p:anim calcmode="lin" valueType="num">
                                      <p:cBhvr>
                                        <p:cTn id="58" dur="2000" fill="hold"/>
                                        <p:tgtEl>
                                          <p:spTgt spid="4">
                                            <p:txEl>
                                              <p:pRg st="10" end="10"/>
                                            </p:txEl>
                                          </p:spTgt>
                                        </p:tgtEl>
                                        <p:attrNameLst>
                                          <p:attrName>ppt_h</p:attrName>
                                        </p:attrNameLst>
                                      </p:cBhvr>
                                      <p:tavLst>
                                        <p:tav tm="0">
                                          <p:val>
                                            <p:strVal val="#ppt_h"/>
                                          </p:val>
                                        </p:tav>
                                        <p:tav tm="100000">
                                          <p:val>
                                            <p:strVal val="#ppt_h"/>
                                          </p:val>
                                        </p:tav>
                                      </p:tavLst>
                                    </p:anim>
                                  </p:childTnLst>
                                </p:cTn>
                              </p:par>
                            </p:childTnLst>
                          </p:cTn>
                        </p:par>
                        <p:par>
                          <p:cTn id="59" fill="hold">
                            <p:stCondLst>
                              <p:cond delay="22000"/>
                            </p:stCondLst>
                            <p:childTnLst>
                              <p:par>
                                <p:cTn id="60" presetID="19" presetClass="entr" presetSubtype="10" fill="hold" grpId="0" nodeType="afterEffect">
                                  <p:stCondLst>
                                    <p:cond delay="0"/>
                                  </p:stCondLst>
                                  <p:childTnLst>
                                    <p:set>
                                      <p:cBhvr>
                                        <p:cTn id="61" dur="1" fill="hold">
                                          <p:stCondLst>
                                            <p:cond delay="0"/>
                                          </p:stCondLst>
                                        </p:cTn>
                                        <p:tgtEl>
                                          <p:spTgt spid="4">
                                            <p:txEl>
                                              <p:pRg st="11" end="11"/>
                                            </p:txEl>
                                          </p:spTgt>
                                        </p:tgtEl>
                                        <p:attrNameLst>
                                          <p:attrName>style.visibility</p:attrName>
                                        </p:attrNameLst>
                                      </p:cBhvr>
                                      <p:to>
                                        <p:strVal val="visible"/>
                                      </p:to>
                                    </p:set>
                                    <p:anim calcmode="lin" valueType="num">
                                      <p:cBhvr>
                                        <p:cTn id="62" dur="2000" fill="hold"/>
                                        <p:tgtEl>
                                          <p:spTgt spid="4">
                                            <p:txEl>
                                              <p:pRg st="11" end="11"/>
                                            </p:txEl>
                                          </p:spTgt>
                                        </p:tgtEl>
                                        <p:attrNameLst>
                                          <p:attrName>ppt_w</p:attrName>
                                        </p:attrNameLst>
                                      </p:cBhvr>
                                      <p:tavLst>
                                        <p:tav tm="0" fmla="#ppt_w*sin(2.5*pi*$)">
                                          <p:val>
                                            <p:fltVal val="0"/>
                                          </p:val>
                                        </p:tav>
                                        <p:tav tm="100000">
                                          <p:val>
                                            <p:fltVal val="1"/>
                                          </p:val>
                                        </p:tav>
                                      </p:tavLst>
                                    </p:anim>
                                    <p:anim calcmode="lin" valueType="num">
                                      <p:cBhvr>
                                        <p:cTn id="63" dur="2000" fill="hold"/>
                                        <p:tgtEl>
                                          <p:spTgt spid="4">
                                            <p:txEl>
                                              <p:pRg st="11" end="11"/>
                                            </p:txEl>
                                          </p:spTgt>
                                        </p:tgtEl>
                                        <p:attrNameLst>
                                          <p:attrName>ppt_h</p:attrName>
                                        </p:attrNameLst>
                                      </p:cBhvr>
                                      <p:tavLst>
                                        <p:tav tm="0">
                                          <p:val>
                                            <p:strVal val="#ppt_h"/>
                                          </p:val>
                                        </p:tav>
                                        <p:tav tm="100000">
                                          <p:val>
                                            <p:strVal val="#ppt_h"/>
                                          </p:val>
                                        </p:tav>
                                      </p:tavLst>
                                    </p:anim>
                                  </p:childTnLst>
                                </p:cTn>
                              </p:par>
                            </p:childTnLst>
                          </p:cTn>
                        </p:par>
                        <p:par>
                          <p:cTn id="64" fill="hold">
                            <p:stCondLst>
                              <p:cond delay="24000"/>
                            </p:stCondLst>
                            <p:childTnLst>
                              <p:par>
                                <p:cTn id="65" presetID="19" presetClass="entr" presetSubtype="10" fill="hold" grpId="0" nodeType="after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anim calcmode="lin" valueType="num">
                                      <p:cBhvr>
                                        <p:cTn id="67" dur="2000" fill="hold"/>
                                        <p:tgtEl>
                                          <p:spTgt spid="4">
                                            <p:txEl>
                                              <p:pRg st="12" end="12"/>
                                            </p:txEl>
                                          </p:spTgt>
                                        </p:tgtEl>
                                        <p:attrNameLst>
                                          <p:attrName>ppt_w</p:attrName>
                                        </p:attrNameLst>
                                      </p:cBhvr>
                                      <p:tavLst>
                                        <p:tav tm="0" fmla="#ppt_w*sin(2.5*pi*$)">
                                          <p:val>
                                            <p:fltVal val="0"/>
                                          </p:val>
                                        </p:tav>
                                        <p:tav tm="100000">
                                          <p:val>
                                            <p:fltVal val="1"/>
                                          </p:val>
                                        </p:tav>
                                      </p:tavLst>
                                    </p:anim>
                                    <p:anim calcmode="lin" valueType="num">
                                      <p:cBhvr>
                                        <p:cTn id="68" dur="2000" fill="hold"/>
                                        <p:tgtEl>
                                          <p:spTgt spid="4">
                                            <p:txEl>
                                              <p:pRg st="12" end="1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a:blip r:embed="rId2" cstate="print"/>
          <a:stretch>
            <a:fillRect/>
          </a:stretch>
        </p:blipFill>
        <p:spPr>
          <a:xfrm>
            <a:off x="642910" y="285728"/>
            <a:ext cx="8072493" cy="3571900"/>
          </a:xfrm>
          <a:prstGeom prst="rect">
            <a:avLst/>
          </a:prstGeom>
          <a:ln>
            <a:noFill/>
          </a:ln>
          <a:effectLst>
            <a:softEdge rad="112500"/>
          </a:effectLst>
        </p:spPr>
      </p:pic>
      <p:sp>
        <p:nvSpPr>
          <p:cNvPr id="4" name="Текст 3"/>
          <p:cNvSpPr>
            <a:spLocks noGrp="1"/>
          </p:cNvSpPr>
          <p:nvPr>
            <p:ph type="body" sz="half" idx="2"/>
          </p:nvPr>
        </p:nvSpPr>
        <p:spPr>
          <a:xfrm>
            <a:off x="285720" y="2643182"/>
            <a:ext cx="8401080" cy="3452818"/>
          </a:xfrm>
        </p:spPr>
        <p:txBody>
          <a:bodyPr>
            <a:noAutofit/>
          </a:bodyPr>
          <a:lstStyle/>
          <a:p>
            <a:pPr marL="0" indent="358775" algn="just">
              <a:buNone/>
            </a:pPr>
            <a:r>
              <a:rPr lang="ru-RU" sz="1600" dirty="0" smtClean="0"/>
              <a:t>Артиллерист Василий Александров прошел военными дорогами тысячи километров. Он дорожил первыми боевыми наградами — медалью "За боевые заслуги" и орденом Красной Звезды. Осенью 1943 года его расчет не раз попадал в пекло боя, эффективно поддерживал пехотинцев. 21 сентября на подступах к Чернигову пушка Александрова отбила две яростные контратаки фашистов, уничтожив больше роты противника и группу его автоматчиков. 27 сентября расчет вел меткий огонь по огневым точкам врага на правом берегу Днепра и обеспечивал переправу нашим подразделениям у деревни Мысы </a:t>
            </a:r>
            <a:r>
              <a:rPr lang="ru-RU" sz="1600" dirty="0" err="1" smtClean="0"/>
              <a:t>Любечского</a:t>
            </a:r>
            <a:r>
              <a:rPr lang="ru-RU" sz="1600" dirty="0" smtClean="0"/>
              <a:t> района Гомельской области. Ночью Александров участвовал в строительстве моста. Утром 30 сентября он первым на плоту переправил свое орудие через Днепр, а лошадей — вплавь, быстро занял огневую позицию и прямой наводкой и под огнем противника подавил станковый пулемет, дав возможность нашей пехоте продвинуться вперед. На второй день он также первым форсировал вторую водную преграду — реку Припять и помог стрелкам закрепиться на плацдарме.</a:t>
            </a:r>
          </a:p>
          <a:p>
            <a:pPr marL="0" indent="358775" algn="just">
              <a:buNone/>
            </a:pPr>
            <a:r>
              <a:rPr lang="ru-RU" sz="1600" dirty="0" smtClean="0"/>
              <a:t>Своим геройством и стойкостью расчет Александрова воодушевлял бойцов на смелое продвижение в стан врага.</a:t>
            </a:r>
          </a:p>
          <a:p>
            <a:endParaRPr lang="ru-RU" sz="1600" dirty="0"/>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Анастасия\Мои документы\Мои рисунки\п77.gif"/>
          <p:cNvPicPr>
            <a:picLocks noChangeAspect="1" noChangeArrowheads="1"/>
          </p:cNvPicPr>
          <p:nvPr/>
        </p:nvPicPr>
        <p:blipFill>
          <a:blip r:embed="rId2" cstate="print"/>
          <a:srcRect t="42526"/>
          <a:stretch>
            <a:fillRect/>
          </a:stretch>
        </p:blipFill>
        <p:spPr bwMode="auto">
          <a:xfrm>
            <a:off x="285720" y="5357826"/>
            <a:ext cx="5429280" cy="1008936"/>
          </a:xfrm>
          <a:prstGeom prst="rect">
            <a:avLst/>
          </a:prstGeom>
          <a:noFill/>
        </p:spPr>
      </p:pic>
      <p:sp>
        <p:nvSpPr>
          <p:cNvPr id="7170" name="Rectangle 2"/>
          <p:cNvSpPr>
            <a:spLocks noGrp="1" noChangeArrowheads="1"/>
          </p:cNvSpPr>
          <p:nvPr>
            <p:ph type="title"/>
          </p:nvPr>
        </p:nvSpPr>
        <p:spPr>
          <a:xfrm>
            <a:off x="457200" y="274638"/>
            <a:ext cx="8229600" cy="777875"/>
          </a:xfrm>
        </p:spPr>
        <p:txBody>
          <a:bodyPr/>
          <a:lstStyle/>
          <a:p>
            <a:r>
              <a:rPr lang="ru-RU" sz="4000" dirty="0" smtClean="0"/>
              <a:t>     Головкин Алексей </a:t>
            </a:r>
            <a:r>
              <a:rPr lang="ru-RU" sz="4000" dirty="0"/>
              <a:t>Иванович</a:t>
            </a:r>
          </a:p>
        </p:txBody>
      </p:sp>
      <p:sp>
        <p:nvSpPr>
          <p:cNvPr id="7172" name="Rectangle 4"/>
          <p:cNvSpPr>
            <a:spLocks noGrp="1" noChangeArrowheads="1"/>
          </p:cNvSpPr>
          <p:nvPr>
            <p:ph type="body" sz="half" idx="2"/>
          </p:nvPr>
        </p:nvSpPr>
        <p:spPr>
          <a:xfrm>
            <a:off x="3851275" y="1214422"/>
            <a:ext cx="4681538" cy="4643470"/>
          </a:xfrm>
        </p:spPr>
        <p:txBody>
          <a:bodyPr>
            <a:normAutofit lnSpcReduction="10000"/>
          </a:bodyPr>
          <a:lstStyle/>
          <a:p>
            <a:r>
              <a:rPr lang="ru-RU" sz="1600" dirty="0" smtClean="0"/>
              <a:t>Родился в 1920г. в </a:t>
            </a:r>
            <a:r>
              <a:rPr lang="ru-RU" sz="1600" dirty="0" err="1" smtClean="0"/>
              <a:t>д.Архипово</a:t>
            </a:r>
            <a:r>
              <a:rPr lang="ru-RU" sz="1600" dirty="0" smtClean="0"/>
              <a:t> Удомельского района. Русский. Учился и жил в Ленинграде. Окончил ФЗУ и работал слесарем на заводе "Русский дизель". В 1939 г. по комсомольскому набору призван в ряды Военно-Морского Флота. Член КПСС. На фронте — с начала войны. Оборонял Одессу и Севастополь. Краснофлотец Головкин добровольно пошел в пехотную часть, служил разведчиком в 346-й отдельной разведывательной роте 253-й стрелковой дивизии 60-й армии. Отличился при форсировании Днепра. Был четырежды ранен. После войны плавал матросом на морских судах, заочно окончив Ленинградское мореходное училище, стал капитаном дальнего плавания. </a:t>
            </a:r>
          </a:p>
          <a:p>
            <a:r>
              <a:rPr lang="ru-RU" sz="1600" dirty="0" smtClean="0"/>
              <a:t> </a:t>
            </a:r>
            <a:r>
              <a:rPr lang="ru-RU" sz="1600" dirty="0" smtClean="0"/>
              <a:t>Звание </a:t>
            </a:r>
            <a:r>
              <a:rPr lang="ru-RU" sz="1600" dirty="0" smtClean="0"/>
              <a:t>Героя Советского Союза А.И.Головкину присвоено 29 октября 1943г.</a:t>
            </a:r>
          </a:p>
          <a:p>
            <a:pPr algn="just">
              <a:lnSpc>
                <a:spcPct val="80000"/>
              </a:lnSpc>
              <a:buFont typeface="Wingdings" pitchFamily="2" charset="2"/>
              <a:buNone/>
            </a:pPr>
            <a:endParaRPr lang="ru-RU" sz="1600" b="1" dirty="0"/>
          </a:p>
        </p:txBody>
      </p:sp>
      <p:pic>
        <p:nvPicPr>
          <p:cNvPr id="7" name="Содержимое 6" descr="http://www.history.tver.ru/sr/hero/GAI.jpg"/>
          <p:cNvPicPr>
            <a:picLocks noGrp="1"/>
          </p:cNvPicPr>
          <p:nvPr>
            <p:ph sz="half" idx="1"/>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55576" y="1214422"/>
            <a:ext cx="2728962" cy="42862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1000" fill="hold"/>
                                        <p:tgtEl>
                                          <p:spTgt spid="7170"/>
                                        </p:tgtEl>
                                        <p:attrNameLst>
                                          <p:attrName>ppt_x</p:attrName>
                                        </p:attrNameLst>
                                      </p:cBhvr>
                                      <p:tavLst>
                                        <p:tav tm="0">
                                          <p:val>
                                            <p:strVal val="0-#ppt_w/2"/>
                                          </p:val>
                                        </p:tav>
                                        <p:tav tm="100000">
                                          <p:val>
                                            <p:strVal val="#ppt_x"/>
                                          </p:val>
                                        </p:tav>
                                      </p:tavLst>
                                    </p:anim>
                                    <p:anim calcmode="lin" valueType="num">
                                      <p:cBhvr additive="base">
                                        <p:cTn id="8" dur="1000" fill="hold"/>
                                        <p:tgtEl>
                                          <p:spTgt spid="717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a:blip r:embed="rId2" cstate="print"/>
          <a:stretch>
            <a:fillRect/>
          </a:stretch>
        </p:blipFill>
        <p:spPr>
          <a:xfrm>
            <a:off x="214282" y="3429000"/>
            <a:ext cx="8643997" cy="3214710"/>
          </a:xfrm>
          <a:prstGeom prst="rect">
            <a:avLst/>
          </a:prstGeom>
          <a:ln>
            <a:noFill/>
          </a:ln>
          <a:effectLst>
            <a:softEdge rad="112500"/>
          </a:effectLst>
        </p:spPr>
      </p:pic>
      <p:sp>
        <p:nvSpPr>
          <p:cNvPr id="2" name="Содержимое 1"/>
          <p:cNvSpPr>
            <a:spLocks noGrp="1"/>
          </p:cNvSpPr>
          <p:nvPr>
            <p:ph idx="1"/>
          </p:nvPr>
        </p:nvSpPr>
        <p:spPr>
          <a:xfrm>
            <a:off x="357158" y="285728"/>
            <a:ext cx="8429684" cy="4214842"/>
          </a:xfrm>
        </p:spPr>
        <p:txBody>
          <a:bodyPr>
            <a:normAutofit/>
          </a:bodyPr>
          <a:lstStyle/>
          <a:p>
            <a:pPr marL="0" indent="358775" algn="just">
              <a:buNone/>
            </a:pPr>
            <a:r>
              <a:rPr lang="ru-RU" sz="1600" dirty="0" smtClean="0"/>
              <a:t>О подвиге на Днепре разведчика Головкина в "Пролетарской правде" в 1946 году писалось: "В районе Дымер первым бросился в воду Алексей Головкин. За ним последовали еще 12 бойцов. Переплыв широкую реку, они зацепились за правый берег и будто вросли в землю. На 13 человек немцы бросили роту автоматчиков. Они поливали советских смельчаков ливнем свинца, забрасывали минами. Бой продолжался до обеда. В нашей группе оставалось всего четыре человека. Но горстка советских бойцов мужественно удерживала захваченный рубеж. Когда на помощь им пришли наши бойцы, Алексей лежал в луже крови. С него осторожно сняли изорванную шинель. Из кармана выпала черная ленточка с бескозырки, на которой горели гордые слова — "Черноморский флот".</a:t>
            </a:r>
          </a:p>
          <a:p>
            <a:pPr marL="0" indent="358775" algn="just">
              <a:buNone/>
            </a:pPr>
            <a:r>
              <a:rPr lang="ru-RU" sz="1600" dirty="0" smtClean="0"/>
              <a:t>Отважного моряка демобилизовали в феврале 1944 года по инвалидности. Но он не хотел сдаваться, подчиняться недугам: вся жизнь была впереди. Работал и лечился. Лечился и снова работал. Потом его увлекла родная стихия — море, десять раз он ходил па корабле из Ленинграда на Дальний Восток. И при этом учился — упорно, пользуясь каждым свободным часом от вахты. И достиг цели — капитан дальнего плавания Головкин по-прежнему в строю, верно служит Отчизне.</a:t>
            </a:r>
          </a:p>
          <a:p>
            <a:endParaRPr lang="ru-RU" sz="2100" dirty="0"/>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71934" y="1285860"/>
            <a:ext cx="4572032" cy="5572140"/>
          </a:xfrm>
        </p:spPr>
        <p:txBody>
          <a:bodyPr>
            <a:normAutofit/>
          </a:bodyPr>
          <a:lstStyle/>
          <a:p>
            <a:r>
              <a:rPr lang="ru-RU" sz="1600" dirty="0" smtClean="0"/>
              <a:t>Родился в 1914 г. в д. </a:t>
            </a:r>
            <a:r>
              <a:rPr lang="ru-RU" sz="1600" dirty="0" err="1" smtClean="0"/>
              <a:t>Филиппково</a:t>
            </a:r>
            <a:r>
              <a:rPr lang="ru-RU" sz="1600" dirty="0" smtClean="0"/>
              <a:t> Удомельского района. Русский. Окончил </a:t>
            </a:r>
            <a:r>
              <a:rPr lang="ru-RU" sz="1600" dirty="0" err="1" smtClean="0"/>
              <a:t>липенскую</a:t>
            </a:r>
            <a:r>
              <a:rPr lang="ru-RU" sz="1600" dirty="0" smtClean="0"/>
              <a:t> сельскую школу. Работал в Вышнем Волочке и Архангельске на лесосплаве, в Ленинграде на автобазе. На советско-финляндской войне ранен. На фронтах Великой Отечественной войны с сентября 1941 г. Член КПСС. Младший сержант, командир орудия 380-го легкого артиллерийского полка 200-й отдельной легкой артиллерийской бригады. Погиб в бою за г. </a:t>
            </a:r>
            <a:r>
              <a:rPr lang="ru-RU" sz="1600" dirty="0" err="1" smtClean="0"/>
              <a:t>Нейсе</a:t>
            </a:r>
            <a:r>
              <a:rPr lang="ru-RU" sz="1600" dirty="0" smtClean="0"/>
              <a:t> 21 марта 1945г. Похоронен в д. </a:t>
            </a:r>
            <a:r>
              <a:rPr lang="ru-RU" sz="1600" dirty="0" err="1" smtClean="0"/>
              <a:t>Вакенау</a:t>
            </a:r>
            <a:r>
              <a:rPr lang="ru-RU" sz="1600" dirty="0" smtClean="0"/>
              <a:t>.</a:t>
            </a:r>
          </a:p>
          <a:p>
            <a:r>
              <a:rPr lang="ru-RU" sz="1600" dirty="0" smtClean="0"/>
              <a:t>Звание </a:t>
            </a:r>
            <a:r>
              <a:rPr lang="ru-RU" sz="1600" dirty="0" smtClean="0"/>
              <a:t>Героя Советского Союза И.Г. Моисееву присвоено посмертно 10 апреля 1945 г.</a:t>
            </a:r>
          </a:p>
          <a:p>
            <a:endParaRPr lang="ru-RU" sz="1600" dirty="0" smtClean="0"/>
          </a:p>
          <a:p>
            <a:pPr marL="0" indent="354013" algn="just">
              <a:buNone/>
            </a:pPr>
            <a:endParaRPr lang="ru-RU" sz="2000" dirty="0"/>
          </a:p>
        </p:txBody>
      </p:sp>
      <p:sp>
        <p:nvSpPr>
          <p:cNvPr id="2" name="Заголовок 1"/>
          <p:cNvSpPr>
            <a:spLocks noGrp="1"/>
          </p:cNvSpPr>
          <p:nvPr>
            <p:ph type="title"/>
          </p:nvPr>
        </p:nvSpPr>
        <p:spPr>
          <a:xfrm>
            <a:off x="571472" y="357166"/>
            <a:ext cx="8143932" cy="928694"/>
          </a:xfrm>
        </p:spPr>
        <p:txBody>
          <a:bodyPr>
            <a:noAutofit/>
          </a:bodyPr>
          <a:lstStyle/>
          <a:p>
            <a:r>
              <a:rPr lang="ru-RU" sz="4000" dirty="0" smtClean="0">
                <a:latin typeface="+mn-lt"/>
              </a:rPr>
              <a:t>      </a:t>
            </a:r>
            <a:r>
              <a:rPr lang="ru-RU" dirty="0" smtClean="0">
                <a:latin typeface="+mn-lt"/>
              </a:rPr>
              <a:t>Моисеев Иван Григорьевич</a:t>
            </a:r>
            <a:endParaRPr lang="ru-RU" dirty="0">
              <a:latin typeface="+mn-lt"/>
            </a:endParaRPr>
          </a:p>
        </p:txBody>
      </p:sp>
      <p:pic>
        <p:nvPicPr>
          <p:cNvPr id="6" name="Picture 2" descr="C:\Documents and Settings\Анастасия\Мои документы\Мои рисунки\п77.gif"/>
          <p:cNvPicPr>
            <a:picLocks noChangeAspect="1" noChangeArrowheads="1"/>
          </p:cNvPicPr>
          <p:nvPr/>
        </p:nvPicPr>
        <p:blipFill>
          <a:blip r:embed="rId2" cstate="print"/>
          <a:srcRect t="42526"/>
          <a:stretch>
            <a:fillRect/>
          </a:stretch>
        </p:blipFill>
        <p:spPr bwMode="auto">
          <a:xfrm>
            <a:off x="214282" y="5643578"/>
            <a:ext cx="6143668" cy="1008936"/>
          </a:xfrm>
          <a:prstGeom prst="rect">
            <a:avLst/>
          </a:prstGeom>
          <a:noFill/>
        </p:spPr>
      </p:pic>
      <p:pic>
        <p:nvPicPr>
          <p:cNvPr id="7" name="Рисунок 6" descr="http://www.history.tver.ru/sr/Hero2/MIG.jpg"/>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85786" y="1500174"/>
            <a:ext cx="2928958" cy="41434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5"/>
          <p:cNvPicPr>
            <a:picLocks/>
          </p:cNvPicPr>
          <p:nvPr/>
        </p:nvPicPr>
        <p:blipFill>
          <a:blip r:embed="rId2" cstate="print"/>
          <a:stretch>
            <a:fillRect/>
          </a:stretch>
        </p:blipFill>
        <p:spPr>
          <a:xfrm>
            <a:off x="642910" y="2143116"/>
            <a:ext cx="8072494" cy="4371995"/>
          </a:xfrm>
          <a:prstGeom prst="rect">
            <a:avLst/>
          </a:prstGeom>
          <a:ln>
            <a:noFill/>
          </a:ln>
          <a:effectLst>
            <a:softEdge rad="112500"/>
          </a:effectLst>
        </p:spPr>
      </p:pic>
      <p:sp>
        <p:nvSpPr>
          <p:cNvPr id="2" name="Содержимое 1"/>
          <p:cNvSpPr>
            <a:spLocks noGrp="1"/>
          </p:cNvSpPr>
          <p:nvPr>
            <p:ph idx="1"/>
          </p:nvPr>
        </p:nvSpPr>
        <p:spPr>
          <a:xfrm>
            <a:off x="457200" y="642918"/>
            <a:ext cx="8229600" cy="2071702"/>
          </a:xfrm>
        </p:spPr>
        <p:txBody>
          <a:bodyPr>
            <a:normAutofit fontScale="25000" lnSpcReduction="20000"/>
          </a:bodyPr>
          <a:lstStyle/>
          <a:p>
            <a:r>
              <a:rPr lang="ru-RU" sz="6400" dirty="0" smtClean="0"/>
              <a:t>Батарея где служил Моисеев, поддерживала гвардейцев 25-го стрелкового полка 6-й гвардейской стрелковой дивизии. Младший сержант еще перед наступлением хорошо изучил вражеский передний край, выявил расположение огневых точек и наблюдательных пунктов противника. 12 января началось наступление войск 1-го Украинского фронта с </a:t>
            </a:r>
            <a:r>
              <a:rPr lang="ru-RU" sz="6400" dirty="0" err="1" smtClean="0"/>
              <a:t>Сандомирского</a:t>
            </a:r>
            <a:r>
              <a:rPr lang="ru-RU" sz="6400" dirty="0" smtClean="0"/>
              <a:t> плацдарма. Огнем своей пушки Иван Моисеев, сразу же уничтожил шесть пулеметов, разрушил наблюдательный пункт и дзот противника. Это дало возможность 3-й роте гвардейцев выполнить боевую задачу.</a:t>
            </a:r>
          </a:p>
          <a:p>
            <a:r>
              <a:rPr lang="ru-RU" sz="6400" dirty="0" smtClean="0"/>
              <a:t>Прорвав вражескую оборону в районе </a:t>
            </a:r>
            <a:r>
              <a:rPr lang="ru-RU" sz="6400" dirty="0" err="1" smtClean="0"/>
              <a:t>Корытница</a:t>
            </a:r>
            <a:r>
              <a:rPr lang="ru-RU" sz="6400" dirty="0" smtClean="0"/>
              <a:t>, пехота двинулась вперед. Не отставал от нее и расчет Моисеева со своим орудием. На второй день наступления почти весь расчет вышел из строя. Моисеев, оставшись один, продолжал бой и подбил немецкий танк. 27 января его расчет одним из первых форсировал Одер в районе </a:t>
            </a:r>
            <a:r>
              <a:rPr lang="ru-RU" sz="6400" dirty="0" err="1" smtClean="0"/>
              <a:t>Кебен</a:t>
            </a:r>
            <a:r>
              <a:rPr lang="ru-RU" sz="6400" dirty="0" smtClean="0"/>
              <a:t> и за один день отразил несколько контратак гитлеровцев.</a:t>
            </a:r>
          </a:p>
          <a:p>
            <a:endParaRPr lang="ru-RU" dirty="0"/>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Анастасия\Мои документы\Мои рисунки\п77.gif"/>
          <p:cNvPicPr>
            <a:picLocks noChangeAspect="1" noChangeArrowheads="1"/>
          </p:cNvPicPr>
          <p:nvPr/>
        </p:nvPicPr>
        <p:blipFill>
          <a:blip r:embed="rId2" cstate="print"/>
          <a:srcRect t="42526"/>
          <a:stretch>
            <a:fillRect/>
          </a:stretch>
        </p:blipFill>
        <p:spPr bwMode="auto">
          <a:xfrm>
            <a:off x="2000232" y="5357826"/>
            <a:ext cx="5429280" cy="1008936"/>
          </a:xfrm>
          <a:prstGeom prst="rect">
            <a:avLst/>
          </a:prstGeom>
          <a:noFill/>
        </p:spPr>
      </p:pic>
      <p:sp>
        <p:nvSpPr>
          <p:cNvPr id="6148" name="Rectangle 4"/>
          <p:cNvSpPr>
            <a:spLocks noGrp="1" noChangeArrowheads="1"/>
          </p:cNvSpPr>
          <p:nvPr>
            <p:ph type="body" sz="half" idx="2"/>
          </p:nvPr>
        </p:nvSpPr>
        <p:spPr>
          <a:xfrm>
            <a:off x="4000496" y="1817688"/>
            <a:ext cx="4897438" cy="5040312"/>
          </a:xfrm>
        </p:spPr>
        <p:txBody>
          <a:bodyPr/>
          <a:lstStyle/>
          <a:p>
            <a:pPr>
              <a:lnSpc>
                <a:spcPct val="80000"/>
              </a:lnSpc>
              <a:buFont typeface="Wingdings" pitchFamily="2" charset="2"/>
              <a:buNone/>
            </a:pPr>
            <a:r>
              <a:rPr lang="ru-RU" sz="1600" dirty="0"/>
              <a:t>		</a:t>
            </a:r>
            <a:r>
              <a:rPr lang="ru-RU" sz="1800" dirty="0" smtClean="0"/>
              <a:t>.</a:t>
            </a:r>
            <a:endParaRPr lang="ru-RU" sz="1800" dirty="0"/>
          </a:p>
        </p:txBody>
      </p:sp>
      <p:pic>
        <p:nvPicPr>
          <p:cNvPr id="7" name="Содержимое 6"/>
          <p:cNvPicPr>
            <a:picLocks noGrp="1"/>
          </p:cNvPicPr>
          <p:nvPr>
            <p:ph sz="half" idx="1"/>
          </p:nvPr>
        </p:nvPicPr>
        <p:blipFill>
          <a:blip r:embed="rId3" cstate="print"/>
          <a:stretch>
            <a:fillRect/>
          </a:stretch>
        </p:blipFill>
        <p:spPr>
          <a:xfrm>
            <a:off x="1000100" y="1000108"/>
            <a:ext cx="7072362" cy="4359943"/>
          </a:xfrm>
          <a:prstGeom prst="rect">
            <a:avLst/>
          </a:prstGeom>
          <a:ln>
            <a:noFill/>
          </a:ln>
          <a:effectLst>
            <a:softEdge rad="112500"/>
          </a:effectLst>
        </p:spPr>
      </p:pic>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Анастасия\Мои документы\Мои рисунки\п77.gif"/>
          <p:cNvPicPr>
            <a:picLocks noChangeAspect="1" noChangeArrowheads="1"/>
          </p:cNvPicPr>
          <p:nvPr/>
        </p:nvPicPr>
        <p:blipFill>
          <a:blip r:embed="rId2" cstate="print"/>
          <a:srcRect t="42526"/>
          <a:stretch>
            <a:fillRect/>
          </a:stretch>
        </p:blipFill>
        <p:spPr bwMode="auto">
          <a:xfrm>
            <a:off x="357158" y="5500702"/>
            <a:ext cx="5643602" cy="1000132"/>
          </a:xfrm>
          <a:prstGeom prst="rect">
            <a:avLst/>
          </a:prstGeom>
          <a:noFill/>
        </p:spPr>
      </p:pic>
      <p:sp>
        <p:nvSpPr>
          <p:cNvPr id="3" name="Заголовок 2"/>
          <p:cNvSpPr>
            <a:spLocks noGrp="1"/>
          </p:cNvSpPr>
          <p:nvPr>
            <p:ph type="title"/>
          </p:nvPr>
        </p:nvSpPr>
        <p:spPr>
          <a:xfrm>
            <a:off x="642910" y="357166"/>
            <a:ext cx="8043890" cy="928694"/>
          </a:xfrm>
        </p:spPr>
        <p:txBody>
          <a:bodyPr>
            <a:normAutofit/>
          </a:bodyPr>
          <a:lstStyle/>
          <a:p>
            <a:r>
              <a:rPr lang="ru-RU" dirty="0" smtClean="0">
                <a:latin typeface="Constantia" pitchFamily="18" charset="0"/>
              </a:rPr>
              <a:t>   Николай Фёдорович Андреев</a:t>
            </a:r>
            <a:endParaRPr lang="ru-RU" dirty="0">
              <a:latin typeface="Constantia" pitchFamily="18" charset="0"/>
            </a:endParaRPr>
          </a:p>
        </p:txBody>
      </p:sp>
      <p:pic>
        <p:nvPicPr>
          <p:cNvPr id="6" name="Содержимое 5" descr="http://www.history.tver.ru/sr/hero/ANF.jpg"/>
          <p:cNvPicPr>
            <a:picLocks noGrp="1"/>
          </p:cNvPicPr>
          <p:nvPr>
            <p:ph idx="1"/>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14348" y="1643050"/>
            <a:ext cx="2476500" cy="37909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Прямоугольник 9"/>
          <p:cNvSpPr/>
          <p:nvPr/>
        </p:nvSpPr>
        <p:spPr>
          <a:xfrm>
            <a:off x="3714744" y="1500174"/>
            <a:ext cx="4786346" cy="3539430"/>
          </a:xfrm>
          <a:prstGeom prst="rect">
            <a:avLst/>
          </a:prstGeom>
        </p:spPr>
        <p:txBody>
          <a:bodyPr wrap="square">
            <a:spAutoFit/>
          </a:bodyPr>
          <a:lstStyle/>
          <a:p>
            <a:pPr lvl="0" fontAlgn="base">
              <a:spcBef>
                <a:spcPct val="0"/>
              </a:spcBef>
              <a:spcAft>
                <a:spcPct val="0"/>
              </a:spcAft>
            </a:pPr>
            <a:r>
              <a:rPr lang="ru-RU" sz="1600" dirty="0" smtClean="0">
                <a:latin typeface="Constantia" pitchFamily="18" charset="0"/>
                <a:ea typeface="Calibri" pitchFamily="34" charset="0"/>
                <a:cs typeface="Times New Roman" pitchFamily="18" charset="0"/>
              </a:rPr>
              <a:t>Родился в 1917 г. в д. </a:t>
            </a:r>
            <a:r>
              <a:rPr lang="ru-RU" sz="1600" dirty="0" err="1" smtClean="0">
                <a:latin typeface="Constantia" pitchFamily="18" charset="0"/>
                <a:ea typeface="Calibri" pitchFamily="34" charset="0"/>
                <a:cs typeface="Times New Roman" pitchFamily="18" charset="0"/>
              </a:rPr>
              <a:t>Ремнево</a:t>
            </a:r>
            <a:r>
              <a:rPr lang="ru-RU" sz="1600" dirty="0" smtClean="0">
                <a:latin typeface="Constantia" pitchFamily="18" charset="0"/>
                <a:ea typeface="Calibri" pitchFamily="34" charset="0"/>
                <a:cs typeface="Times New Roman" pitchFamily="18" charset="0"/>
              </a:rPr>
              <a:t>  </a:t>
            </a:r>
            <a:r>
              <a:rPr lang="ru-RU" sz="1600" dirty="0" err="1" smtClean="0">
                <a:latin typeface="Constantia" pitchFamily="18" charset="0"/>
                <a:ea typeface="Calibri" pitchFamily="34" charset="0"/>
                <a:cs typeface="Times New Roman" pitchFamily="18" charset="0"/>
              </a:rPr>
              <a:t>Калязинского</a:t>
            </a:r>
            <a:r>
              <a:rPr lang="ru-RU" sz="1600" dirty="0" smtClean="0">
                <a:latin typeface="Constantia" pitchFamily="18" charset="0"/>
                <a:ea typeface="Calibri" pitchFamily="34" charset="0"/>
                <a:cs typeface="Times New Roman" pitchFamily="18" charset="0"/>
              </a:rPr>
              <a:t> района. Русский. Работал в колхозе и МТС. </a:t>
            </a:r>
          </a:p>
          <a:p>
            <a:pPr lvl="0" fontAlgn="base">
              <a:spcBef>
                <a:spcPct val="0"/>
              </a:spcBef>
              <a:spcAft>
                <a:spcPct val="0"/>
              </a:spcAft>
            </a:pPr>
            <a:r>
              <a:rPr lang="ru-RU" sz="1600" dirty="0" smtClean="0">
                <a:latin typeface="Constantia" pitchFamily="18" charset="0"/>
                <a:ea typeface="Calibri" pitchFamily="34" charset="0"/>
                <a:cs typeface="Times New Roman" pitchFamily="18" charset="0"/>
              </a:rPr>
              <a:t>Член КПСС. В Советской Армии с 1939 г.</a:t>
            </a:r>
            <a:endParaRPr lang="ru-RU" sz="1600" dirty="0" smtClean="0">
              <a:latin typeface="Constantia" pitchFamily="18" charset="0"/>
              <a:cs typeface="Arial" pitchFamily="34" charset="0"/>
            </a:endParaRPr>
          </a:p>
          <a:p>
            <a:pPr lvl="0" eaLnBrk="0" fontAlgn="base" hangingPunct="0">
              <a:spcBef>
                <a:spcPct val="0"/>
              </a:spcBef>
              <a:spcAft>
                <a:spcPct val="0"/>
              </a:spcAft>
            </a:pPr>
            <a:r>
              <a:rPr lang="ru-RU" sz="1600" dirty="0" smtClean="0">
                <a:latin typeface="Constantia" pitchFamily="18" charset="0"/>
                <a:ea typeface="Calibri" pitchFamily="34" charset="0"/>
                <a:cs typeface="Times New Roman" pitchFamily="18" charset="0"/>
              </a:rPr>
              <a:t>На фронте с первого дня войны. Участник боев на Юго-Западном, Ленинградском, </a:t>
            </a:r>
            <a:r>
              <a:rPr lang="ru-RU" sz="1600" dirty="0" err="1" smtClean="0">
                <a:latin typeface="Constantia" pitchFamily="18" charset="0"/>
                <a:ea typeface="Calibri" pitchFamily="34" charset="0"/>
                <a:cs typeface="Times New Roman" pitchFamily="18" charset="0"/>
              </a:rPr>
              <a:t>Волховском</a:t>
            </a:r>
            <a:r>
              <a:rPr lang="ru-RU" sz="1600" dirty="0" smtClean="0">
                <a:latin typeface="Constantia" pitchFamily="18" charset="0"/>
                <a:ea typeface="Calibri" pitchFamily="34" charset="0"/>
                <a:cs typeface="Times New Roman" pitchFamily="18" charset="0"/>
              </a:rPr>
              <a:t> фронтах. Дважды ранен. Лейтенант, командир взвода 3-го отдельного саперного батальона 72-й стрелковой дивизии. После войны окончил Калининскую областную партийную школу и заочно ВПШ при ЦК КПСС, был на партийной, советской и хозяйственной работе. </a:t>
            </a:r>
          </a:p>
          <a:p>
            <a:pPr lvl="0" eaLnBrk="0" fontAlgn="base" hangingPunct="0">
              <a:spcBef>
                <a:spcPct val="0"/>
              </a:spcBef>
              <a:spcAft>
                <a:spcPct val="0"/>
              </a:spcAft>
            </a:pPr>
            <a:endParaRPr lang="ru-RU" sz="1600" dirty="0" smtClean="0">
              <a:latin typeface="Constantia" pitchFamily="18" charset="0"/>
              <a:cs typeface="Arial" pitchFamily="34" charset="0"/>
            </a:endParaRPr>
          </a:p>
          <a:p>
            <a:pPr lvl="0" eaLnBrk="0" fontAlgn="base" hangingPunct="0">
              <a:spcBef>
                <a:spcPct val="0"/>
              </a:spcBef>
              <a:spcAft>
                <a:spcPct val="0"/>
              </a:spcAft>
            </a:pPr>
            <a:r>
              <a:rPr lang="ru-RU" sz="1600" dirty="0" smtClean="0">
                <a:latin typeface="Constantia" pitchFamily="18" charset="0"/>
                <a:ea typeface="Calibri" pitchFamily="34" charset="0"/>
                <a:cs typeface="Times New Roman" pitchFamily="18" charset="0"/>
              </a:rPr>
              <a:t>Звание Героя Советского Союза Н. Ф. Андрееву присвоено 21 июля 1944 г.</a:t>
            </a:r>
            <a:endParaRPr lang="ru-RU" sz="1600" dirty="0" smtClean="0">
              <a:latin typeface="Constantia" pitchFamily="18" charset="0"/>
              <a:cs typeface="Arial" pitchFamily="34" charset="0"/>
            </a:endParaRPr>
          </a:p>
        </p:txBody>
      </p:sp>
    </p:spTree>
  </p:cSld>
  <p:clrMapOvr>
    <a:masterClrMapping/>
  </p:clrMapOvr>
  <p:transition spd="med" advClick="0" advTm="10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871</TotalTime>
  <Words>2464</Words>
  <Application>Microsoft Office PowerPoint</Application>
  <PresentationFormat>Экран (4:3)</PresentationFormat>
  <Paragraphs>72</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Бумажная</vt:lpstr>
      <vt:lpstr>Память за собою позови…</vt:lpstr>
      <vt:lpstr>  Александров Василий Иванович</vt:lpstr>
      <vt:lpstr>Слайд 3</vt:lpstr>
      <vt:lpstr>     Головкин Алексей Иванович</vt:lpstr>
      <vt:lpstr>Слайд 5</vt:lpstr>
      <vt:lpstr>      Моисеев Иван Григорьевич</vt:lpstr>
      <vt:lpstr>Слайд 7</vt:lpstr>
      <vt:lpstr>Слайд 8</vt:lpstr>
      <vt:lpstr>   Николай Фёдорович Андреев</vt:lpstr>
      <vt:lpstr>Слайд 10</vt:lpstr>
      <vt:lpstr>           Громов Иван Петрович</vt:lpstr>
      <vt:lpstr>Слайд 12</vt:lpstr>
      <vt:lpstr>       Дмитриев Пётр Дмитриевич</vt:lpstr>
      <vt:lpstr>Слайд 14</vt:lpstr>
      <vt:lpstr>Слайд 15</vt:lpstr>
      <vt:lpstr>       Егоров Иван Клавдиевич</vt:lpstr>
      <vt:lpstr>Слайд 17</vt:lpstr>
      <vt:lpstr>      Иванов Алексей Петрович</vt:lpstr>
      <vt:lpstr>Слайд 19</vt:lpstr>
      <vt:lpstr>Слайд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Тимошенко  Алексей Викулович  Дата рождения 29.04.1918</dc:title>
  <dc:creator>Торовина</dc:creator>
  <cp:lastModifiedBy>Direktor</cp:lastModifiedBy>
  <cp:revision>89</cp:revision>
  <dcterms:created xsi:type="dcterms:W3CDTF">2010-01-12T09:49:06Z</dcterms:created>
  <dcterms:modified xsi:type="dcterms:W3CDTF">2013-04-05T06:19:56Z</dcterms:modified>
</cp:coreProperties>
</file>