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5" r:id="rId3"/>
    <p:sldId id="257" r:id="rId4"/>
    <p:sldId id="259" r:id="rId5"/>
    <p:sldId id="263" r:id="rId6"/>
    <p:sldId id="260" r:id="rId7"/>
    <p:sldId id="258" r:id="rId8"/>
    <p:sldId id="261" r:id="rId9"/>
    <p:sldId id="268" r:id="rId10"/>
    <p:sldId id="267" r:id="rId11"/>
    <p:sldId id="272" r:id="rId12"/>
    <p:sldId id="265" r:id="rId13"/>
    <p:sldId id="266" r:id="rId14"/>
    <p:sldId id="274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48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7092B-EA62-432E-9028-46832130B505}" type="datetimeFigureOut">
              <a:rPr lang="ru-RU" smtClean="0"/>
              <a:pPr/>
              <a:t>11.04.2013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6E1D9-6CA3-4642-9DD3-F4FAEA101C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7092B-EA62-432E-9028-46832130B505}" type="datetimeFigureOut">
              <a:rPr lang="ru-RU" smtClean="0"/>
              <a:pPr/>
              <a:t>11.04.2013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6E1D9-6CA3-4642-9DD3-F4FAEA101C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7092B-EA62-432E-9028-46832130B505}" type="datetimeFigureOut">
              <a:rPr lang="ru-RU" smtClean="0"/>
              <a:pPr/>
              <a:t>11.04.2013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6E1D9-6CA3-4642-9DD3-F4FAEA101C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7092B-EA62-432E-9028-46832130B505}" type="datetimeFigureOut">
              <a:rPr lang="ru-RU" smtClean="0"/>
              <a:pPr/>
              <a:t>11.04.2013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6E1D9-6CA3-4642-9DD3-F4FAEA101C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7092B-EA62-432E-9028-46832130B505}" type="datetimeFigureOut">
              <a:rPr lang="ru-RU" smtClean="0"/>
              <a:pPr/>
              <a:t>11.04.2013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6E1D9-6CA3-4642-9DD3-F4FAEA101C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7092B-EA62-432E-9028-46832130B505}" type="datetimeFigureOut">
              <a:rPr lang="ru-RU" smtClean="0"/>
              <a:pPr/>
              <a:t>11.04.2013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6E1D9-6CA3-4642-9DD3-F4FAEA101C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7092B-EA62-432E-9028-46832130B505}" type="datetimeFigureOut">
              <a:rPr lang="ru-RU" smtClean="0"/>
              <a:pPr/>
              <a:t>11.04.2013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6E1D9-6CA3-4642-9DD3-F4FAEA101C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7092B-EA62-432E-9028-46832130B505}" type="datetimeFigureOut">
              <a:rPr lang="ru-RU" smtClean="0"/>
              <a:pPr/>
              <a:t>11.04.2013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6E1D9-6CA3-4642-9DD3-F4FAEA101C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7092B-EA62-432E-9028-46832130B505}" type="datetimeFigureOut">
              <a:rPr lang="ru-RU" smtClean="0"/>
              <a:pPr/>
              <a:t>11.04.2013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6E1D9-6CA3-4642-9DD3-F4FAEA101C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7092B-EA62-432E-9028-46832130B505}" type="datetimeFigureOut">
              <a:rPr lang="ru-RU" smtClean="0"/>
              <a:pPr/>
              <a:t>11.04.2013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6E1D9-6CA3-4642-9DD3-F4FAEA101C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7092B-EA62-432E-9028-46832130B505}" type="datetimeFigureOut">
              <a:rPr lang="ru-RU" smtClean="0"/>
              <a:pPr/>
              <a:t>11.04.2013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6E1D9-6CA3-4642-9DD3-F4FAEA101C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B7092B-EA62-432E-9028-46832130B505}" type="datetimeFigureOut">
              <a:rPr lang="ru-RU" smtClean="0"/>
              <a:pPr/>
              <a:t>11.04.2013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16E1D9-6CA3-4642-9DD3-F4FAEA101C8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2214554"/>
            <a:ext cx="8072494" cy="1470025"/>
          </a:xfrm>
        </p:spPr>
        <p:txBody>
          <a:bodyPr>
            <a:normAutofit fontScale="90000"/>
          </a:bodyPr>
          <a:lstStyle/>
          <a:p>
            <a:r>
              <a:rPr lang="ru-RU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Кислород. Получение кислорода и его физические свойства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57290" y="4572008"/>
            <a:ext cx="6400800" cy="1752600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урок-презентация                        </a:t>
            </a:r>
          </a:p>
          <a:p>
            <a:pPr>
              <a:lnSpc>
                <a:spcPct val="80000"/>
              </a:lnSpc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   химии 8 класс</a:t>
            </a:r>
          </a:p>
          <a:p>
            <a:pPr>
              <a:lnSpc>
                <a:spcPct val="80000"/>
              </a:lnSpc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учитель:   Видершпан И.П.</a:t>
            </a:r>
          </a:p>
          <a:p>
            <a:pPr>
              <a:lnSpc>
                <a:spcPct val="80000"/>
              </a:lnSpc>
            </a:pPr>
            <a:r>
              <a:rPr lang="ru-RU" sz="20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</a:t>
            </a:r>
            <a:endPara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928662" y="500042"/>
            <a:ext cx="750099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МОУ «Ключевская средняя общеобразовательная школа  № 1» </a:t>
            </a:r>
            <a:br>
              <a:rPr lang="ru-RU" sz="20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Ключевского района, Алтайского края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571480"/>
            <a:ext cx="8229600" cy="2286016"/>
          </a:xfrm>
        </p:spPr>
        <p:txBody>
          <a:bodyPr>
            <a:normAutofit fontScale="85000" lnSpcReduction="20000"/>
          </a:bodyPr>
          <a:lstStyle/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</a:t>
            </a:r>
            <a:r>
              <a:rPr lang="en-US" sz="38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MnO</a:t>
            </a:r>
            <a:r>
              <a:rPr lang="en-US" sz="3800" b="1" baseline="-30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</a:t>
            </a:r>
            <a:endParaRPr lang="ru-RU" sz="38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38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2 Н</a:t>
            </a:r>
            <a:r>
              <a:rPr lang="ru-RU" sz="3800" b="1" baseline="-30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</a:t>
            </a:r>
            <a:r>
              <a:rPr lang="ru-RU" sz="38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</a:t>
            </a:r>
            <a:r>
              <a:rPr lang="ru-RU" sz="3800" b="1" baseline="-30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  </a:t>
            </a:r>
            <a:r>
              <a:rPr lang="ru-RU" sz="38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----------&gt;</a:t>
            </a:r>
            <a:r>
              <a:rPr lang="en-US" sz="38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38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2 Н</a:t>
            </a:r>
            <a:r>
              <a:rPr lang="ru-RU" sz="3800" b="1" baseline="-30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</a:t>
            </a:r>
            <a:r>
              <a:rPr lang="ru-RU" sz="38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   +   О</a:t>
            </a:r>
            <a:r>
              <a:rPr lang="ru-RU" sz="3800" b="1" baseline="-30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</a:t>
            </a:r>
            <a:r>
              <a:rPr lang="ru-RU" sz="38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↑</a:t>
            </a:r>
          </a:p>
          <a:p>
            <a:pPr>
              <a:buNone/>
            </a:pPr>
            <a:r>
              <a:rPr lang="ru-RU" sz="3800" dirty="0" err="1" smtClean="0">
                <a:latin typeface="Times New Roman" pitchFamily="18" charset="0"/>
                <a:cs typeface="Times New Roman" pitchFamily="18" charset="0"/>
              </a:rPr>
              <a:t>пероксид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                    вода      кислород</a:t>
            </a:r>
          </a:p>
          <a:p>
            <a:pPr>
              <a:buNone/>
            </a:pP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водорода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14348" y="4786322"/>
            <a:ext cx="807249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Вещества, которые ускоряют химическую реакцию, но сами при этом не расходуются  - 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катализаторы</a:t>
            </a:r>
            <a:endParaRPr lang="ru-RU" sz="32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71472" y="2500306"/>
            <a:ext cx="8072494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sz="32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32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</a:t>
            </a:r>
            <a:r>
              <a:rPr lang="en-US" sz="3200" b="1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MnO</a:t>
            </a:r>
            <a:r>
              <a:rPr lang="ru-RU" sz="3200" b="1" baseline="-30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</a:t>
            </a:r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2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</a:t>
            </a:r>
            <a:r>
              <a:rPr lang="ru-RU" sz="32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КС</a:t>
            </a:r>
            <a:r>
              <a:rPr lang="en-US" sz="32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</a:t>
            </a:r>
            <a:r>
              <a:rPr lang="ru-RU" sz="32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</a:t>
            </a:r>
            <a:r>
              <a:rPr lang="ru-RU" sz="3200" b="1" baseline="-30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  </a:t>
            </a:r>
            <a:r>
              <a:rPr lang="ru-RU" sz="32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-----------</a:t>
            </a:r>
            <a:r>
              <a:rPr lang="en-US" sz="32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&gt;</a:t>
            </a:r>
            <a:r>
              <a:rPr lang="ru-RU" sz="32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r>
              <a:rPr lang="en-US" sz="32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</a:t>
            </a:r>
            <a:r>
              <a:rPr lang="ru-RU" sz="32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КС</a:t>
            </a:r>
            <a:r>
              <a:rPr lang="en-US" sz="32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 </a:t>
            </a:r>
            <a:r>
              <a:rPr lang="ru-RU" sz="32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r>
              <a:rPr lang="en-US" sz="32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+</a:t>
            </a:r>
            <a:r>
              <a:rPr lang="ru-RU" sz="32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r>
              <a:rPr lang="en-US" sz="32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3O</a:t>
            </a:r>
            <a:r>
              <a:rPr lang="en-US" sz="3200" b="1" baseline="-30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</a:t>
            </a:r>
            <a:r>
              <a:rPr lang="en-US" sz="32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↑</a:t>
            </a:r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2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хлорат                    хлорид     кислород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2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калия                       </a:t>
            </a:r>
            <a:r>
              <a:rPr lang="ru-RU" sz="3200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калия</a:t>
            </a:r>
            <a:r>
              <a:rPr lang="ru-RU" sz="32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642918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i="1" dirty="0" smtClean="0">
                <a:solidFill>
                  <a:srgbClr val="FF0000"/>
                </a:solidFill>
              </a:rPr>
              <a:t>Получение кислорода в промышленности из воздуха</a:t>
            </a:r>
            <a:endParaRPr lang="ru-RU" sz="3200" i="1" dirty="0">
              <a:solidFill>
                <a:srgbClr val="FF0000"/>
              </a:solidFill>
            </a:endParaRPr>
          </a:p>
        </p:txBody>
      </p:sp>
      <p:pic>
        <p:nvPicPr>
          <p:cNvPr id="2867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714488"/>
            <a:ext cx="4233885" cy="3402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7786710" y="1600200"/>
            <a:ext cx="900090" cy="4525963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28676" name="Rectangle 4"/>
          <p:cNvSpPr>
            <a:spLocks noChangeArrowheads="1"/>
          </p:cNvSpPr>
          <p:nvPr/>
        </p:nvSpPr>
        <p:spPr bwMode="auto">
          <a:xfrm>
            <a:off x="5286380" y="2000240"/>
            <a:ext cx="2786082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(О</a:t>
            </a:r>
            <a:r>
              <a:rPr kumimoji="0" lang="en-US" sz="36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)= -183</a:t>
            </a:r>
            <a:r>
              <a:rPr kumimoji="0" lang="ru-RU" sz="36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0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</a:t>
            </a: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</a:t>
            </a:r>
            <a:r>
              <a:rPr kumimoji="0" lang="en-US" sz="36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)= -</a:t>
            </a: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196</a:t>
            </a:r>
            <a:r>
              <a:rPr kumimoji="0" lang="ru-RU" sz="36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0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8677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4357694"/>
            <a:ext cx="3352789" cy="22002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/>
          </a:bodyPr>
          <a:lstStyle/>
          <a:p>
            <a:r>
              <a:rPr lang="ru-RU" sz="3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Закрепление </a:t>
            </a:r>
            <a:endParaRPr lang="ru-RU" sz="32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/>
          <a:srcRect l="19562" t="19251" r="19989" b="48023"/>
          <a:stretch>
            <a:fillRect/>
          </a:stretch>
        </p:blipFill>
        <p:spPr bwMode="auto">
          <a:xfrm>
            <a:off x="642910" y="1142984"/>
            <a:ext cx="6232197" cy="33695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/>
          <p:nvPr/>
        </p:nvPicPr>
        <p:blipFill>
          <a:blip r:embed="rId3"/>
          <a:srcRect l="18119" t="15812" r="15339" b="60897"/>
          <a:stretch>
            <a:fillRect/>
          </a:stretch>
        </p:blipFill>
        <p:spPr bwMode="auto">
          <a:xfrm>
            <a:off x="571472" y="4429132"/>
            <a:ext cx="6929486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/>
          <a:srcRect l="18292" t="16463" r="16882" b="12126"/>
          <a:stretch>
            <a:fillRect/>
          </a:stretch>
        </p:blipFill>
        <p:spPr bwMode="auto">
          <a:xfrm>
            <a:off x="428596" y="571480"/>
            <a:ext cx="7786741" cy="59293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600200"/>
            <a:ext cx="8258204" cy="4525963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П.19 </a:t>
            </a:r>
          </a:p>
          <a:p>
            <a:r>
              <a:rPr lang="ru-RU" dirty="0" smtClean="0"/>
              <a:t>Стр.59 </a:t>
            </a:r>
            <a:r>
              <a:rPr lang="ru-RU" smtClean="0"/>
              <a:t>№ 2-3</a:t>
            </a:r>
          </a:p>
          <a:p>
            <a:pPr>
              <a:buNone/>
            </a:pPr>
            <a:endParaRPr lang="ru-RU" dirty="0" smtClean="0"/>
          </a:p>
          <a:p>
            <a:r>
              <a:rPr lang="ru-RU" sz="3600" b="1" i="1" dirty="0" smtClean="0">
                <a:solidFill>
                  <a:srgbClr val="FF0000"/>
                </a:solidFill>
              </a:rPr>
              <a:t>             Желаю успехов</a:t>
            </a:r>
            <a:r>
              <a:rPr lang="ru-RU" b="1" i="1" dirty="0" smtClean="0">
                <a:solidFill>
                  <a:srgbClr val="FF0000"/>
                </a:solidFill>
              </a:rPr>
              <a:t> </a:t>
            </a:r>
          </a:p>
          <a:p>
            <a:r>
              <a:rPr lang="ru-RU" b="1" i="1" dirty="0" smtClean="0">
                <a:solidFill>
                  <a:srgbClr val="FF0000"/>
                </a:solidFill>
              </a:rPr>
              <a:t>         </a:t>
            </a:r>
            <a:r>
              <a:rPr lang="ru-RU" sz="4400" b="1" i="1" dirty="0" smtClean="0">
                <a:solidFill>
                  <a:srgbClr val="FF0000"/>
                </a:solidFill>
              </a:rPr>
              <a:t>Желаю успехов</a:t>
            </a:r>
            <a:r>
              <a:rPr lang="ru-RU" b="1" i="1" dirty="0" smtClean="0">
                <a:solidFill>
                  <a:srgbClr val="FF0000"/>
                </a:solidFill>
              </a:rPr>
              <a:t>                   </a:t>
            </a:r>
          </a:p>
          <a:p>
            <a:r>
              <a:rPr lang="ru-RU" sz="6000" b="1" i="1" dirty="0" smtClean="0">
                <a:solidFill>
                  <a:srgbClr val="FF0000"/>
                </a:solidFill>
              </a:rPr>
              <a:t> Желаю успехов  </a:t>
            </a:r>
          </a:p>
          <a:p>
            <a:pPr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AutoShape 4"/>
          <p:cNvSpPr>
            <a:spLocks noChangeArrowheads="1"/>
          </p:cNvSpPr>
          <p:nvPr/>
        </p:nvSpPr>
        <p:spPr bwMode="auto">
          <a:xfrm rot="1057891">
            <a:off x="6543363" y="2332416"/>
            <a:ext cx="2033587" cy="2011362"/>
          </a:xfrm>
          <a:prstGeom prst="smileyFace">
            <a:avLst>
              <a:gd name="adj" fmla="val 4653"/>
            </a:avLst>
          </a:prstGeom>
          <a:solidFill>
            <a:srgbClr val="FFFF00"/>
          </a:solidFill>
          <a:ln w="9525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Autofit/>
          </a:bodyPr>
          <a:lstStyle/>
          <a:p>
            <a:pPr algn="l"/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Цель</a:t>
            </a:r>
            <a:endParaRPr lang="ru-RU" sz="4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000108"/>
            <a:ext cx="7643866" cy="5000660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сформировать понятия кислород как атом и молекула;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изучить физические и химические свойства кислорода, нахождение его в природе;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рассмотреть способы получения кислорода в лаборатории и промышленности;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способах собирания кислорода;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способствовать закреплению умения составлять уравнения реакций.   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70" decel="100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770" decel="100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5" dur="77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7" dur="77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70" decel="100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770" decel="100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6" dur="77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8" dur="77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770" decel="100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5" dur="770" decel="100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7" dur="77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9" dur="77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i="1" dirty="0" smtClean="0">
                <a:solidFill>
                  <a:srgbClr val="FF0000"/>
                </a:solidFill>
              </a:rPr>
              <a:t>Общая характеристика</a:t>
            </a:r>
            <a:endParaRPr lang="ru-RU" sz="3200" i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214422"/>
            <a:ext cx="8715436" cy="5000659"/>
          </a:xfrm>
        </p:spPr>
        <p:txBody>
          <a:bodyPr>
            <a:normAutofit/>
          </a:bodyPr>
          <a:lstStyle/>
          <a:p>
            <a:r>
              <a:rPr lang="ru-RU" sz="2800" dirty="0"/>
              <a:t>Химический знак                           </a:t>
            </a:r>
            <a:r>
              <a:rPr lang="ru-RU" sz="2800" dirty="0" smtClean="0"/>
              <a:t>     </a:t>
            </a:r>
            <a:r>
              <a:rPr lang="ru-RU" dirty="0" smtClean="0"/>
              <a:t>Х.Э</a:t>
            </a:r>
            <a:r>
              <a:rPr lang="ru-RU" dirty="0"/>
              <a:t>. – О</a:t>
            </a:r>
          </a:p>
          <a:p>
            <a:r>
              <a:rPr lang="ru-RU" sz="2800" dirty="0"/>
              <a:t>Относительная атомная масса       </a:t>
            </a:r>
            <a:r>
              <a:rPr lang="ru-RU" dirty="0" smtClean="0"/>
              <a:t>А</a:t>
            </a:r>
            <a:r>
              <a:rPr lang="en-US" baseline="-25000" dirty="0"/>
              <a:t>r</a:t>
            </a:r>
            <a:r>
              <a:rPr lang="ru-RU" dirty="0"/>
              <a:t>(О) = 16</a:t>
            </a:r>
          </a:p>
          <a:p>
            <a:r>
              <a:rPr lang="ru-RU" sz="2800" dirty="0"/>
              <a:t>Химическая формула                        </a:t>
            </a:r>
            <a:r>
              <a:rPr lang="ru-RU" dirty="0" smtClean="0"/>
              <a:t>Х.Ф</a:t>
            </a:r>
            <a:r>
              <a:rPr lang="ru-RU" dirty="0"/>
              <a:t>. -  О</a:t>
            </a:r>
            <a:r>
              <a:rPr lang="ru-RU" baseline="-25000" dirty="0"/>
              <a:t>2</a:t>
            </a:r>
            <a:endParaRPr lang="ru-RU" dirty="0"/>
          </a:p>
          <a:p>
            <a:r>
              <a:rPr lang="ru-RU" sz="2800" dirty="0"/>
              <a:t>Относительная молекулярная масса     </a:t>
            </a:r>
            <a:r>
              <a:rPr lang="ru-RU" dirty="0" smtClean="0"/>
              <a:t>М</a:t>
            </a:r>
            <a:r>
              <a:rPr lang="en-US" baseline="-25000" dirty="0"/>
              <a:t>r</a:t>
            </a:r>
            <a:r>
              <a:rPr lang="ru-RU" dirty="0"/>
              <a:t>(О</a:t>
            </a:r>
            <a:r>
              <a:rPr lang="ru-RU" baseline="-25000" dirty="0"/>
              <a:t>2</a:t>
            </a:r>
            <a:r>
              <a:rPr lang="ru-RU" dirty="0"/>
              <a:t>) = 32</a:t>
            </a:r>
          </a:p>
          <a:p>
            <a:r>
              <a:rPr lang="ru-RU" sz="2800" dirty="0"/>
              <a:t>Молярная масса                       </a:t>
            </a:r>
            <a:r>
              <a:rPr lang="ru-RU" sz="2800" dirty="0" smtClean="0"/>
              <a:t>          </a:t>
            </a:r>
            <a:r>
              <a:rPr lang="ru-RU" dirty="0" smtClean="0"/>
              <a:t>М(О</a:t>
            </a:r>
            <a:r>
              <a:rPr lang="ru-RU" baseline="-25000" dirty="0" smtClean="0"/>
              <a:t>2</a:t>
            </a:r>
            <a:r>
              <a:rPr lang="ru-RU" dirty="0"/>
              <a:t>) = </a:t>
            </a:r>
            <a:r>
              <a:rPr lang="ru-RU" dirty="0" smtClean="0"/>
              <a:t>32г/моль</a:t>
            </a:r>
            <a:endParaRPr lang="ru-RU" dirty="0"/>
          </a:p>
          <a:p>
            <a:r>
              <a:rPr lang="ru-RU" dirty="0"/>
              <a:t>В соединениях </a:t>
            </a:r>
            <a:r>
              <a:rPr lang="ru-RU" dirty="0" smtClean="0"/>
              <a:t>двухвалентный</a:t>
            </a:r>
          </a:p>
          <a:p>
            <a:pPr>
              <a:buNone/>
            </a:pPr>
            <a:r>
              <a:rPr lang="ru-RU" dirty="0"/>
              <a:t> </a:t>
            </a:r>
            <a:r>
              <a:rPr lang="ru-RU" dirty="0" smtClean="0"/>
              <a:t>                </a:t>
            </a:r>
            <a:r>
              <a:rPr lang="ru-RU" dirty="0"/>
              <a:t> </a:t>
            </a:r>
            <a:r>
              <a:rPr lang="en-US" dirty="0"/>
              <a:t>I    II      </a:t>
            </a:r>
            <a:r>
              <a:rPr lang="ru-RU" dirty="0" smtClean="0"/>
              <a:t>   </a:t>
            </a:r>
            <a:r>
              <a:rPr lang="en-US" dirty="0" smtClean="0"/>
              <a:t> </a:t>
            </a:r>
            <a:r>
              <a:rPr lang="en-US" dirty="0"/>
              <a:t>I   </a:t>
            </a:r>
            <a:r>
              <a:rPr lang="en-US" dirty="0" smtClean="0"/>
              <a:t> </a:t>
            </a:r>
            <a:r>
              <a:rPr lang="en-US" dirty="0"/>
              <a:t>II    </a:t>
            </a:r>
            <a:r>
              <a:rPr lang="ru-RU" dirty="0" smtClean="0"/>
              <a:t>  </a:t>
            </a:r>
            <a:r>
              <a:rPr lang="en-US" dirty="0" smtClean="0"/>
              <a:t> VI II</a:t>
            </a:r>
            <a:endParaRPr lang="ru-RU" dirty="0" smtClean="0"/>
          </a:p>
          <a:p>
            <a:pPr>
              <a:buNone/>
            </a:pPr>
            <a:r>
              <a:rPr lang="ru-RU" dirty="0"/>
              <a:t> </a:t>
            </a:r>
            <a:r>
              <a:rPr lang="ru-RU" dirty="0" smtClean="0"/>
              <a:t>                 </a:t>
            </a:r>
            <a:r>
              <a:rPr lang="ru-RU" sz="3600" dirty="0"/>
              <a:t>Н</a:t>
            </a:r>
            <a:r>
              <a:rPr lang="ru-RU" sz="3600" baseline="-25000" dirty="0"/>
              <a:t>2</a:t>
            </a:r>
            <a:r>
              <a:rPr lang="ru-RU" sz="3600" dirty="0"/>
              <a:t>О   </a:t>
            </a:r>
            <a:r>
              <a:rPr lang="ru-RU" sz="3600" dirty="0" smtClean="0"/>
              <a:t>    </a:t>
            </a:r>
            <a:r>
              <a:rPr lang="en-US" sz="3600" dirty="0" smtClean="0"/>
              <a:t>Na</a:t>
            </a:r>
            <a:r>
              <a:rPr lang="ru-RU" sz="3600" baseline="-25000" dirty="0"/>
              <a:t>2</a:t>
            </a:r>
            <a:r>
              <a:rPr lang="en-US" sz="3600" dirty="0"/>
              <a:t>O</a:t>
            </a:r>
            <a:r>
              <a:rPr lang="ru-RU" sz="3600" dirty="0"/>
              <a:t>   </a:t>
            </a:r>
            <a:r>
              <a:rPr lang="ru-RU" sz="3600" dirty="0" smtClean="0"/>
              <a:t>   </a:t>
            </a:r>
            <a:r>
              <a:rPr lang="en-US" sz="3600" dirty="0"/>
              <a:t>SO</a:t>
            </a:r>
            <a:r>
              <a:rPr lang="ru-RU" sz="3600" baseline="-25000" dirty="0"/>
              <a:t>3</a:t>
            </a:r>
            <a:r>
              <a:rPr lang="ru-RU" sz="3600" dirty="0"/>
              <a:t> </a:t>
            </a:r>
            <a:r>
              <a:rPr lang="ru-RU" sz="3600" dirty="0" smtClean="0"/>
              <a:t> 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8229600" cy="928694"/>
          </a:xfrm>
        </p:spPr>
        <p:txBody>
          <a:bodyPr>
            <a:normAutofit/>
          </a:bodyPr>
          <a:lstStyle/>
          <a:p>
            <a:r>
              <a:rPr lang="ru-RU" sz="3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Нахождение кислорода в природе</a:t>
            </a:r>
            <a:endParaRPr lang="ru-RU" sz="32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6572232" y="1928802"/>
            <a:ext cx="2571768" cy="4525963"/>
          </a:xfrm>
        </p:spPr>
        <p:txBody>
          <a:bodyPr>
            <a:normAutofit/>
          </a:bodyPr>
          <a:lstStyle/>
          <a:p>
            <a:r>
              <a:rPr lang="ru-RU" dirty="0" smtClean="0"/>
              <a:t>Кислород - самый распространенный элемент в земной коре.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/>
          <a:srcRect l="10416" t="5556" r="3125"/>
          <a:stretch>
            <a:fillRect/>
          </a:stretch>
        </p:blipFill>
        <p:spPr bwMode="auto">
          <a:xfrm>
            <a:off x="357158" y="1428736"/>
            <a:ext cx="4844188" cy="3786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43174" y="357166"/>
            <a:ext cx="3393305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Рисунок 9"/>
          <p:cNvPicPr/>
          <p:nvPr/>
        </p:nvPicPr>
        <p:blipFill>
          <a:blip r:embed="rId3"/>
          <a:srcRect l="52111" t="25855" r="12774" b="11966"/>
          <a:stretch>
            <a:fillRect/>
          </a:stretch>
        </p:blipFill>
        <p:spPr bwMode="auto">
          <a:xfrm>
            <a:off x="1000100" y="3500438"/>
            <a:ext cx="3214710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Содержимое 10"/>
          <p:cNvSpPr>
            <a:spLocks noGrp="1"/>
          </p:cNvSpPr>
          <p:nvPr>
            <p:ph idx="1"/>
          </p:nvPr>
        </p:nvSpPr>
        <p:spPr>
          <a:xfrm>
            <a:off x="457200" y="1600201"/>
            <a:ext cx="2043098" cy="190023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2" name="Рисунок 11"/>
          <p:cNvPicPr/>
          <p:nvPr/>
        </p:nvPicPr>
        <p:blipFill>
          <a:blip r:embed="rId4"/>
          <a:srcRect l="10903" t="17094" r="52379" b="16239"/>
          <a:stretch>
            <a:fillRect/>
          </a:stretch>
        </p:blipFill>
        <p:spPr bwMode="auto">
          <a:xfrm>
            <a:off x="5572132" y="3500438"/>
            <a:ext cx="3000396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/>
          <a:srcRect l="5131" t="30128" r="48691" b="36539"/>
          <a:stretch>
            <a:fillRect/>
          </a:stretch>
        </p:blipFill>
        <p:spPr bwMode="auto">
          <a:xfrm>
            <a:off x="500034" y="357166"/>
            <a:ext cx="5617034" cy="34290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Содержимое 3"/>
          <p:cNvPicPr>
            <a:picLocks/>
          </p:cNvPicPr>
          <p:nvPr/>
        </p:nvPicPr>
        <p:blipFill>
          <a:blip r:embed="rId2"/>
          <a:srcRect l="56286" t="19032" r="15811" b="29861"/>
          <a:stretch>
            <a:fillRect/>
          </a:stretch>
        </p:blipFill>
        <p:spPr bwMode="auto">
          <a:xfrm>
            <a:off x="6000760" y="1500174"/>
            <a:ext cx="2286016" cy="3857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357158" y="4000504"/>
            <a:ext cx="571504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/>
              <a:t>в 100  </a:t>
            </a:r>
            <a:r>
              <a:rPr lang="en-US" sz="2000" b="1" dirty="0" smtClean="0"/>
              <a:t>V H</a:t>
            </a:r>
            <a:r>
              <a:rPr lang="ru-RU" sz="2000" b="1" baseline="-25000" dirty="0" smtClean="0"/>
              <a:t>2</a:t>
            </a:r>
            <a:r>
              <a:rPr lang="en-US" sz="2000" b="1" dirty="0" smtClean="0"/>
              <a:t>O</a:t>
            </a:r>
            <a:r>
              <a:rPr lang="ru-RU" sz="2000" b="1" dirty="0" smtClean="0"/>
              <a:t> растворяется 3 </a:t>
            </a:r>
            <a:r>
              <a:rPr lang="en-US" sz="2000" b="1" dirty="0" smtClean="0"/>
              <a:t>V O</a:t>
            </a:r>
            <a:r>
              <a:rPr lang="ru-RU" sz="2000" b="1" baseline="-25000" dirty="0" smtClean="0"/>
              <a:t>2</a:t>
            </a:r>
            <a:r>
              <a:rPr lang="ru-RU" sz="2000" b="1" dirty="0" smtClean="0"/>
              <a:t> (н.у.);</a:t>
            </a:r>
          </a:p>
          <a:p>
            <a:r>
              <a:rPr lang="ru-RU" sz="2000" b="1" dirty="0" smtClean="0"/>
              <a:t> </a:t>
            </a:r>
            <a:r>
              <a:rPr lang="en-US" sz="2000" b="1" dirty="0" smtClean="0"/>
              <a:t>t</a:t>
            </a:r>
            <a:r>
              <a:rPr lang="en-US" sz="2000" b="1" dirty="0" smtClean="0">
                <a:sym typeface="Symbol" pitchFamily="18" charset="2"/>
              </a:rPr>
              <a:t></a:t>
            </a:r>
            <a:r>
              <a:rPr lang="ru-RU" sz="2000" b="1" dirty="0" smtClean="0"/>
              <a:t>кип = -183</a:t>
            </a:r>
            <a:r>
              <a:rPr lang="en-US" sz="2000" b="1" dirty="0" smtClean="0">
                <a:sym typeface="Symbol" pitchFamily="18" charset="2"/>
              </a:rPr>
              <a:t></a:t>
            </a:r>
            <a:r>
              <a:rPr lang="ru-RU" sz="2000" b="1" dirty="0" smtClean="0"/>
              <a:t>С;</a:t>
            </a:r>
          </a:p>
          <a:p>
            <a:r>
              <a:rPr lang="ru-RU" sz="2000" b="1" dirty="0" smtClean="0"/>
              <a:t>М</a:t>
            </a:r>
            <a:r>
              <a:rPr lang="en-US" sz="2000" b="1" dirty="0" smtClean="0"/>
              <a:t>r (</a:t>
            </a:r>
            <a:r>
              <a:rPr lang="ru-RU" sz="2000" b="1" dirty="0" smtClean="0"/>
              <a:t>О</a:t>
            </a:r>
            <a:r>
              <a:rPr lang="ru-RU" sz="2000" b="1" baseline="-25000" dirty="0" smtClean="0"/>
              <a:t>2</a:t>
            </a:r>
            <a:r>
              <a:rPr lang="ru-RU" sz="2000" b="1" dirty="0" smtClean="0"/>
              <a:t>) = 32</a:t>
            </a:r>
            <a:r>
              <a:rPr lang="en-US" sz="2000" b="1" dirty="0" smtClean="0"/>
              <a:t> </a:t>
            </a:r>
          </a:p>
          <a:p>
            <a:r>
              <a:rPr lang="ru-RU" sz="2000" b="1" dirty="0" smtClean="0"/>
              <a:t> </a:t>
            </a:r>
            <a:r>
              <a:rPr lang="en-US" sz="2000" b="1" dirty="0" smtClean="0"/>
              <a:t>d</a:t>
            </a:r>
            <a:r>
              <a:rPr lang="ru-RU" sz="2000" b="1" dirty="0" smtClean="0"/>
              <a:t> по воздуху</a:t>
            </a:r>
            <a:r>
              <a:rPr lang="en-US" sz="2000" b="1" dirty="0" smtClean="0"/>
              <a:t> (</a:t>
            </a:r>
            <a:r>
              <a:rPr lang="ru-RU" sz="2000" b="1" dirty="0" smtClean="0"/>
              <a:t>О</a:t>
            </a:r>
            <a:r>
              <a:rPr lang="ru-RU" sz="2000" b="1" baseline="-25000" dirty="0" smtClean="0"/>
              <a:t>2</a:t>
            </a:r>
            <a:r>
              <a:rPr lang="ru-RU" sz="2000" b="1" dirty="0" smtClean="0"/>
              <a:t>) = </a:t>
            </a:r>
            <a:r>
              <a:rPr lang="ru-RU" sz="2000" b="1" u="sng" dirty="0" smtClean="0"/>
              <a:t>32</a:t>
            </a:r>
            <a:r>
              <a:rPr lang="ru-RU" sz="2000" b="1" dirty="0" smtClean="0"/>
              <a:t> = 1,1</a:t>
            </a:r>
          </a:p>
          <a:p>
            <a:r>
              <a:rPr lang="en-US" sz="2000" b="1" dirty="0" smtClean="0"/>
              <a:t>                                      </a:t>
            </a:r>
            <a:r>
              <a:rPr lang="ru-RU" sz="2000" b="1" dirty="0" smtClean="0"/>
              <a:t>29</a:t>
            </a:r>
            <a:endParaRPr lang="ru-RU" sz="2000" b="1" dirty="0" smtClean="0">
              <a:latin typeface="Arial" charset="0"/>
            </a:endParaRPr>
          </a:p>
          <a:p>
            <a:r>
              <a:rPr lang="ru-RU" sz="2000" b="1" dirty="0" smtClean="0">
                <a:latin typeface="Arial" charset="0"/>
              </a:rPr>
              <a:t>При давлении 760 мм. </a:t>
            </a:r>
            <a:r>
              <a:rPr lang="ru-RU" sz="2000" b="1" dirty="0" err="1" smtClean="0">
                <a:latin typeface="Arial" charset="0"/>
              </a:rPr>
              <a:t>рт.ст</a:t>
            </a:r>
            <a:r>
              <a:rPr lang="ru-RU" sz="2000" b="1" dirty="0" smtClean="0">
                <a:latin typeface="Arial" charset="0"/>
              </a:rPr>
              <a:t>. и</a:t>
            </a:r>
          </a:p>
          <a:p>
            <a:r>
              <a:rPr lang="ru-RU" sz="2000" b="1" dirty="0" smtClean="0">
                <a:latin typeface="Arial" charset="0"/>
              </a:rPr>
              <a:t> температуре –183 </a:t>
            </a:r>
            <a:r>
              <a:rPr lang="ru-RU" sz="2000" b="1" dirty="0" smtClean="0">
                <a:latin typeface="Arial" charset="0"/>
                <a:sym typeface="Symbol" pitchFamily="18" charset="2"/>
              </a:rPr>
              <a:t></a:t>
            </a:r>
            <a:r>
              <a:rPr lang="ru-RU" sz="2000" b="1" dirty="0" smtClean="0">
                <a:latin typeface="Arial" charset="0"/>
              </a:rPr>
              <a:t>С кислород </a:t>
            </a:r>
            <a:r>
              <a:rPr lang="ru-RU" sz="2000" b="1" dirty="0" smtClean="0">
                <a:solidFill>
                  <a:srgbClr val="FF0000"/>
                </a:solidFill>
                <a:latin typeface="Arial" charset="0"/>
              </a:rPr>
              <a:t>сжижается</a:t>
            </a:r>
            <a:endParaRPr lang="ru-RU" sz="2000" b="1" dirty="0" smtClean="0">
              <a:solidFill>
                <a:srgbClr val="FF0000"/>
              </a:solidFill>
              <a:latin typeface="Cambria Math" pitchFamily="18" charset="0"/>
              <a:ea typeface="Cambria Math" pitchFamily="18" charset="0"/>
              <a:cs typeface="Cambria Math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725470"/>
          </a:xfrm>
        </p:spPr>
        <p:txBody>
          <a:bodyPr>
            <a:normAutofit/>
          </a:bodyPr>
          <a:lstStyle/>
          <a:p>
            <a:r>
              <a:rPr lang="ru-RU" sz="3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Получение кислорода</a:t>
            </a:r>
            <a:endParaRPr lang="ru-RU" sz="32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1142976" y="5000636"/>
            <a:ext cx="6758006" cy="1268403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              </a:t>
            </a:r>
            <a:r>
              <a:rPr lang="ru-RU" sz="4200" dirty="0" smtClean="0"/>
              <a:t>2 </a:t>
            </a:r>
            <a:r>
              <a:rPr lang="en-US" sz="4200" dirty="0" err="1" smtClean="0"/>
              <a:t>HgO</a:t>
            </a:r>
            <a:r>
              <a:rPr lang="ru-RU" sz="4200" dirty="0" smtClean="0"/>
              <a:t>  =  2</a:t>
            </a:r>
            <a:r>
              <a:rPr lang="en-US" sz="4200" dirty="0" smtClean="0"/>
              <a:t>Hg</a:t>
            </a:r>
            <a:r>
              <a:rPr lang="ru-RU" sz="4200" dirty="0" smtClean="0"/>
              <a:t>    +    </a:t>
            </a:r>
            <a:r>
              <a:rPr lang="en-US" sz="4200" dirty="0" smtClean="0"/>
              <a:t>O</a:t>
            </a:r>
            <a:r>
              <a:rPr lang="ru-RU" sz="4200" baseline="-25000" dirty="0" smtClean="0"/>
              <a:t>2</a:t>
            </a:r>
            <a:r>
              <a:rPr lang="ru-RU" sz="4200" dirty="0" smtClean="0"/>
              <a:t> </a:t>
            </a:r>
          </a:p>
          <a:p>
            <a:pPr>
              <a:buNone/>
            </a:pPr>
            <a:r>
              <a:rPr lang="ru-RU" dirty="0" smtClean="0"/>
              <a:t>               оксид          ртуть          кислород</a:t>
            </a:r>
          </a:p>
          <a:p>
            <a:pPr>
              <a:buNone/>
            </a:pPr>
            <a:r>
              <a:rPr lang="ru-RU" dirty="0" smtClean="0"/>
              <a:t>               ртути</a:t>
            </a:r>
          </a:p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 l="9375" t="23611" r="3125" b="6944"/>
          <a:stretch>
            <a:fillRect/>
          </a:stretch>
        </p:blipFill>
        <p:spPr bwMode="auto">
          <a:xfrm>
            <a:off x="1357290" y="1142984"/>
            <a:ext cx="6315119" cy="350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2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0" presetClass="entr" presetSubtype="0" fill="hold" grpId="2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0" presetClass="entr" presetSubtype="0" fill="hold" grpId="2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2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115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Получение кислорода </a:t>
            </a:r>
            <a:endParaRPr lang="ru-RU" dirty="0"/>
          </a:p>
        </p:txBody>
      </p:sp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642910" y="2643182"/>
            <a:ext cx="7929618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3200" dirty="0" smtClean="0"/>
          </a:p>
          <a:p>
            <a:r>
              <a:rPr lang="ru-RU" sz="3200" dirty="0" smtClean="0"/>
              <a:t>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195" name="Rectangle 3"/>
          <p:cNvSpPr>
            <a:spLocks noChangeArrowheads="1"/>
          </p:cNvSpPr>
          <p:nvPr/>
        </p:nvSpPr>
        <p:spPr bwMode="auto">
          <a:xfrm>
            <a:off x="214282" y="4857760"/>
            <a:ext cx="892971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</a:endParaRPr>
          </a:p>
        </p:txBody>
      </p:sp>
      <p:sp>
        <p:nvSpPr>
          <p:cNvPr id="8196" name="Rectangle 4"/>
          <p:cNvSpPr>
            <a:spLocks noGrp="1" noChangeArrowheads="1"/>
          </p:cNvSpPr>
          <p:nvPr>
            <p:ph idx="1"/>
          </p:nvPr>
        </p:nvSpPr>
        <p:spPr bwMode="auto">
          <a:xfrm>
            <a:off x="1071538" y="3357562"/>
            <a:ext cx="707236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Рисунок 9"/>
          <p:cNvPicPr/>
          <p:nvPr/>
        </p:nvPicPr>
        <p:blipFill>
          <a:blip r:embed="rId2"/>
          <a:srcRect l="4412" t="17157" r="11397" b="52206"/>
          <a:stretch>
            <a:fillRect/>
          </a:stretch>
        </p:blipFill>
        <p:spPr bwMode="auto">
          <a:xfrm>
            <a:off x="214282" y="928670"/>
            <a:ext cx="8715436" cy="2024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2" descr="IMG_335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71472" y="3071810"/>
            <a:ext cx="3806217" cy="264320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12" name="Picture 4" descr="IMG_3355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929190" y="3071811"/>
            <a:ext cx="3628956" cy="264320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13" name="Прямоугольник 12"/>
          <p:cNvSpPr/>
          <p:nvPr/>
        </p:nvSpPr>
        <p:spPr>
          <a:xfrm>
            <a:off x="1071538" y="6072206"/>
            <a:ext cx="285568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Нагревание    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2KMnO</a:t>
            </a:r>
            <a:r>
              <a:rPr lang="en-US" b="1" baseline="-25000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b="1" baseline="-250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4572000" y="6000768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marL="274320" indent="-274320">
              <a:buClr>
                <a:schemeClr val="accent3"/>
              </a:buClr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  Проверка собравшегося                                                                             </a:t>
            </a:r>
          </a:p>
          <a:p>
            <a:pPr marL="274320" indent="-274320">
              <a:buClr>
                <a:schemeClr val="accent3"/>
              </a:buClr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                кислорода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86314" y="274638"/>
            <a:ext cx="3900486" cy="1143000"/>
          </a:xfrm>
        </p:spPr>
        <p:txBody>
          <a:bodyPr>
            <a:normAutofit/>
          </a:bodyPr>
          <a:lstStyle/>
          <a:p>
            <a:r>
              <a:rPr lang="ru-RU" sz="3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Собирание кислорода </a:t>
            </a:r>
            <a:endParaRPr lang="ru-RU" sz="32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358082" y="1600200"/>
            <a:ext cx="1328718" cy="452596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500042"/>
            <a:ext cx="3929090" cy="60350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13" descr="Image59-1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72066" y="2582884"/>
            <a:ext cx="3071834" cy="328758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274</TotalTime>
  <Words>317</Words>
  <Application>Microsoft Office PowerPoint</Application>
  <PresentationFormat>Экран (4:3)</PresentationFormat>
  <Paragraphs>65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Кислород. Получение кислорода и его физические свойства</vt:lpstr>
      <vt:lpstr>           Цель</vt:lpstr>
      <vt:lpstr>Общая характеристика</vt:lpstr>
      <vt:lpstr>Нахождение кислорода в природе</vt:lpstr>
      <vt:lpstr>Слайд 5</vt:lpstr>
      <vt:lpstr>Слайд 6</vt:lpstr>
      <vt:lpstr>Получение кислорода</vt:lpstr>
      <vt:lpstr>Получение кислорода </vt:lpstr>
      <vt:lpstr>Собирание кислорода </vt:lpstr>
      <vt:lpstr>Слайд 10</vt:lpstr>
      <vt:lpstr>Получение кислорода в промышленности из воздуха</vt:lpstr>
      <vt:lpstr>Закрепление </vt:lpstr>
      <vt:lpstr>Слайд 13</vt:lpstr>
      <vt:lpstr>Домашнее задание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Кислород. Получение кислорода и его физические свойства</dc:title>
  <dc:creator>WIN7XP</dc:creator>
  <cp:lastModifiedBy>WIN7XP</cp:lastModifiedBy>
  <cp:revision>34</cp:revision>
  <dcterms:created xsi:type="dcterms:W3CDTF">2011-11-20T15:20:51Z</dcterms:created>
  <dcterms:modified xsi:type="dcterms:W3CDTF">2013-04-11T18:32:46Z</dcterms:modified>
</cp:coreProperties>
</file>