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6" r:id="rId2"/>
    <p:sldId id="267" r:id="rId3"/>
    <p:sldId id="256" r:id="rId4"/>
    <p:sldId id="262" r:id="rId5"/>
    <p:sldId id="257" r:id="rId6"/>
    <p:sldId id="260" r:id="rId7"/>
    <p:sldId id="261" r:id="rId8"/>
    <p:sldId id="258" r:id="rId9"/>
    <p:sldId id="263" r:id="rId10"/>
    <p:sldId id="264" r:id="rId11"/>
    <p:sldId id="265" r:id="rId12"/>
    <p:sldId id="269" r:id="rId13"/>
    <p:sldId id="272" r:id="rId14"/>
    <p:sldId id="277" r:id="rId15"/>
    <p:sldId id="273" r:id="rId16"/>
    <p:sldId id="279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59FD8-912E-4176-9E39-9468E0E3DE5D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AA031-1DC6-48B2-BE44-6CC45389BC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3D4A8">
                <a:alpha val="91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43D11-2FE8-4B3C-BA5F-DF837C799931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C4A69-1C40-4844-874D-710142495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argoda.ru/image/konsultantArgoDaPartner/Belebey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dt.sokik.ru/files/ddt/original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tat19.privet.ru/lr/0b1840f25cc0ab432101457e40fb130f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goda.ru/image/konsultantArgoDaPartner/Belebey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98" y="0"/>
            <a:ext cx="9127502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88640"/>
            <a:ext cx="741682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МБОУ «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Караванненская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СОШ»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Лиманского района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Астраханской области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132856"/>
            <a:ext cx="653141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Применение технологии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УДЕ 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уроках математики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5085184"/>
            <a:ext cx="7416824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Учитель начальных классов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Пичугина Л.Н.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2012-2013 </a:t>
            </a:r>
            <a:r>
              <a:rPr lang="ru-RU" sz="28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уч.год</a:t>
            </a:r>
            <a:endParaRPr lang="en-US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ddt.sokik.ru/files/ddt/origi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14356"/>
            <a:ext cx="3577661" cy="32147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214290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Было – 9 пт.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Улетели – 5 пт.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Осталось? пт.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00761" y="214290"/>
            <a:ext cx="11430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? пт.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5пт.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4пт.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29520" y="214290"/>
            <a:ext cx="10598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9пт.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?пт.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4пт.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1785926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Решение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3306" y="2967335"/>
            <a:ext cx="535785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9-5=4(</a:t>
            </a:r>
            <a:r>
              <a:rPr lang="ru-RU" sz="3200" b="1" cap="none" spc="0" dirty="0" err="1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пт</a:t>
            </a:r>
            <a:r>
              <a:rPr lang="ru-RU" sz="32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 – осталось.</a:t>
            </a:r>
          </a:p>
          <a:p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Ответ: 4птицы.</a:t>
            </a:r>
            <a:endParaRPr lang="ru-RU" sz="32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929066"/>
            <a:ext cx="48577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5+4 =9 (</a:t>
            </a:r>
            <a:r>
              <a:rPr lang="ru-RU" sz="36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пт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) – было.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Ответ:9 птиц.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5000636"/>
            <a:ext cx="52864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9-4=5 (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пт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 – улетели.</a:t>
            </a:r>
          </a:p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твет: 5 птиц.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1000132" cy="70173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</a:t>
            </a:r>
          </a:p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</a:t>
            </a:r>
          </a:p>
          <a:p>
            <a:pPr algn="ctr"/>
            <a:r>
              <a:rPr lang="ru-RU" sz="6600" b="1" dirty="0" err="1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ы</a:t>
            </a:r>
            <a:endParaRPr lang="ru-RU" sz="6600" b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00100" y="714356"/>
            <a:ext cx="785818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Побуждают учащихся осмысливать и усваивать материал на основе более высокой логической степени обучения.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1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Учат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терпеливо, методично, вместе с учащимися вслух вести диалог при обучении приему преобразования решенной задачи в обратную. 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Триады задач способствуют формированию таких качеств знаний , как полнота и целостность, обеспечивают прочность запоминания.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357167"/>
          <a:ext cx="8215372" cy="2349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843"/>
                <a:gridCol w="2053843"/>
                <a:gridCol w="2053843"/>
                <a:gridCol w="2053843"/>
              </a:tblGrid>
              <a:tr h="717451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Стоимость</a:t>
                      </a:r>
                      <a:endParaRPr lang="ru-RU" dirty="0"/>
                    </a:p>
                  </a:txBody>
                  <a:tcPr/>
                </a:tc>
              </a:tr>
              <a:tr h="7174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Ручки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?руб.</a:t>
                      </a:r>
                      <a:endParaRPr lang="ru-RU" dirty="0"/>
                    </a:p>
                  </a:txBody>
                  <a:tcPr/>
                </a:tc>
              </a:tr>
              <a:tr h="71745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Тетради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13руб.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4шт.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?руб.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авая фигурная скобка 2"/>
          <p:cNvSpPr/>
          <p:nvPr/>
        </p:nvSpPr>
        <p:spPr>
          <a:xfrm>
            <a:off x="8001024" y="1142984"/>
            <a:ext cx="142876" cy="11287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967335"/>
            <a:ext cx="807249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8х5+13х4=92(</a:t>
            </a:r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руб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)-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стоимость покупки.</a:t>
            </a:r>
          </a:p>
          <a:p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 92рубля стоимость покупки.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(92-13х4):5=8(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руб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)- цена ручки.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71678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(92-8х5):13=4 (шт.) – тетрадей.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714750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(92-13х4):8=5 (шт.)- ручек.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4643446"/>
            <a:ext cx="81439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(92-8х5):4=13 (руб.) – цена тетради.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Поскольку знаем, как был завязан узел и затянута петля, постольку нам будет легче развязать этот узел.</a:t>
            </a:r>
          </a:p>
          <a:p>
            <a:pPr algn="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Людвика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Еленьска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польский методист.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Синквейн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</a:p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нерифмованное стихотворение, состоящее из пяти строк.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4296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Было интересно…</a:t>
            </a:r>
            <a:endParaRPr lang="ru-RU" sz="4400" b="1" dirty="0" smtClean="0">
              <a:solidFill>
                <a:srgbClr val="C00000"/>
              </a:solidFill>
              <a:ea typeface="Calibri" pitchFamily="34" charset="0"/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Было трудно…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Я выполнял задания…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Я понял, что…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У меня получилось 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Я смог…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Я попробую…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Меня удивило…</a:t>
            </a:r>
            <a:endParaRPr lang="ru-RU" sz="4400" b="1" dirty="0" smtClean="0">
              <a:solidFill>
                <a:srgbClr val="C00000"/>
              </a:solidFill>
            </a:endParaRPr>
          </a:p>
          <a:p>
            <a:pPr eaLnBrk="0" hangingPunct="0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      Мне захотелось…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19.privet.ru/lr/0b1840f25cc0ab432101457e40fb130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071546"/>
            <a:ext cx="707236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Благодарим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сотрудничество!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571479"/>
            <a:ext cx="41434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2   7   9 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571480"/>
            <a:ext cx="42862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3   4   7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7" y="2071678"/>
            <a:ext cx="328614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Д  Е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071678"/>
            <a:ext cx="38576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  Д  Е 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285860"/>
            <a:ext cx="8501122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Применение технологии </a:t>
            </a:r>
          </a:p>
          <a:p>
            <a:pPr algn="ctr"/>
            <a:r>
              <a:rPr lang="ru-RU" sz="88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УДЕ </a:t>
            </a:r>
          </a:p>
          <a:p>
            <a:pPr algn="ctr"/>
            <a:r>
              <a:rPr lang="ru-RU" sz="6000" b="1" cap="none" spc="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 уроках математики.</a:t>
            </a:r>
            <a:endParaRPr lang="ru-RU" sz="6000" b="1" cap="none" spc="0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285860"/>
            <a:ext cx="842968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 – укрупнение</a:t>
            </a:r>
          </a:p>
          <a:p>
            <a:r>
              <a:rPr lang="ru-RU" sz="72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 – дидактических</a:t>
            </a:r>
          </a:p>
          <a:p>
            <a:r>
              <a:rPr lang="ru-RU" sz="7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  - единиц</a:t>
            </a:r>
            <a:endParaRPr lang="ru-RU" sz="72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Главная задача образовательного процесса современной российской школы заключается в том, что ученик должен учиться сам, а учитель осуществляет управление его учебной деятельностью. Поэтому традиционный объяснительно- иллюстративный процесс заменяется новыми педагогическими технологиями. Одним из таких является </a:t>
            </a:r>
            <a:r>
              <a:rPr lang="ru-RU" sz="3600" b="1" i="1" dirty="0" smtClean="0">
                <a:solidFill>
                  <a:srgbClr val="C00000"/>
                </a:solidFill>
              </a:rPr>
              <a:t>УДЕ.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Цели: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создание действенных и эффективных условий для развития познавательных способностей детей, их интеллекта и творческого начала, расширение математического кругозора;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формирование глубоких и прочных знаний, умений и навыков;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необходимость рассматривания целостных групп взаимосвязанных понятий;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200" b="1" i="1" dirty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у</a:t>
            </a:r>
            <a:r>
              <a:rPr lang="ru-RU" sz="3200" b="1" i="1" dirty="0" smtClean="0">
                <a:solidFill>
                  <a:srgbClr val="FF0000"/>
                </a:solidFill>
                <a:latin typeface="Arial" pitchFamily="34" charset="0"/>
                <a:cs typeface="Times New Roman" pitchFamily="18" charset="0"/>
              </a:rPr>
              <a:t>скоренное изучение программного материала.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928670"/>
            <a:ext cx="6858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indent="-1143000" algn="ctr">
              <a:buAutoNum type="arabicPlain" startAt="2"/>
            </a:pPr>
            <a:r>
              <a:rPr lang="ru-RU" sz="6000" b="1" dirty="0" smtClean="0">
                <a:solidFill>
                  <a:srgbClr val="FFFF00"/>
                </a:solidFill>
              </a:rPr>
              <a:t>3     5</a:t>
            </a:r>
          </a:p>
          <a:p>
            <a:pPr marL="1143000" indent="-1143000"/>
            <a:r>
              <a:rPr lang="ru-RU" sz="6000" b="1" dirty="0" smtClean="0">
                <a:solidFill>
                  <a:srgbClr val="FFFF00"/>
                </a:solidFill>
              </a:rPr>
              <a:t>2+3=</a:t>
            </a:r>
          </a:p>
          <a:p>
            <a:pPr marL="1143000" indent="-1143000"/>
            <a:r>
              <a:rPr lang="ru-RU" sz="6000" b="1" dirty="0" smtClean="0">
                <a:solidFill>
                  <a:srgbClr val="FFFF00"/>
                </a:solidFill>
              </a:rPr>
              <a:t>3+2=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3" y="2000240"/>
            <a:ext cx="1571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5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3643314"/>
            <a:ext cx="1071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FF00"/>
                </a:solidFill>
              </a:rPr>
              <a:t>5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500438"/>
            <a:ext cx="27860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6000" b="1" dirty="0" smtClean="0">
                <a:solidFill>
                  <a:srgbClr val="FFFF00"/>
                </a:solidFill>
              </a:rPr>
              <a:t> 2 = 3</a:t>
            </a:r>
          </a:p>
          <a:p>
            <a:pPr>
              <a:buFontTx/>
              <a:buChar char="-"/>
            </a:pPr>
            <a:r>
              <a:rPr lang="ru-RU" sz="6000" b="1" dirty="0" smtClean="0">
                <a:solidFill>
                  <a:srgbClr val="FFFF00"/>
                </a:solidFill>
              </a:rPr>
              <a:t> 3 = 2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71479"/>
            <a:ext cx="435771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4  6  10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86183" y="500042"/>
            <a:ext cx="507209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3  6  18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1" y="2071678"/>
            <a:ext cx="178594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4+6=</a:t>
            </a:r>
          </a:p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6+4=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5" y="2357430"/>
            <a:ext cx="14287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857628"/>
            <a:ext cx="1571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10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85919" y="3857628"/>
            <a:ext cx="1928825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Tx/>
              <a:buChar char="-"/>
            </a:pP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4=6</a:t>
            </a:r>
          </a:p>
          <a:p>
            <a:pPr>
              <a:buFontTx/>
              <a:buChar char="-"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6=4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2143116"/>
            <a:ext cx="17145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3х6=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6х3=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0892" y="2357430"/>
            <a:ext cx="1500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4143379"/>
            <a:ext cx="192882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</a:t>
            </a:r>
            <a:endParaRPr lang="ru-RU" sz="96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43702" y="4071943"/>
            <a:ext cx="21431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 3=6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:6=3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642918"/>
            <a:ext cx="85011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358246" cy="54476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даёт нам УДЕ?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 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Совместное и одновременное изучение взаимообратных действий (сложения и вычитания, умножения и деления).</a:t>
            </a:r>
          </a:p>
          <a:p>
            <a:pPr>
              <a:buFontTx/>
              <a:buChar char="-"/>
            </a:pPr>
            <a:r>
              <a:rPr lang="ru-RU" sz="40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Сокращение расхода учебного времени.</a:t>
            </a:r>
          </a:p>
          <a:p>
            <a:pPr>
              <a:buFontTx/>
              <a:buChar char="-"/>
            </a:pPr>
            <a:r>
              <a:rPr lang="ru-RU" sz="40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овышение качества знаний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480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Admin</cp:lastModifiedBy>
  <cp:revision>24</cp:revision>
  <dcterms:created xsi:type="dcterms:W3CDTF">2013-03-26T13:30:16Z</dcterms:created>
  <dcterms:modified xsi:type="dcterms:W3CDTF">2013-04-12T16:02:56Z</dcterms:modified>
</cp:coreProperties>
</file>