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00" autoAdjust="0"/>
  </p:normalViewPr>
  <p:slideViewPr>
    <p:cSldViewPr>
      <p:cViewPr varScale="1">
        <p:scale>
          <a:sx n="107" d="100"/>
          <a:sy n="107" d="100"/>
        </p:scale>
        <p:origin x="-17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16AE-2711-4ABA-B33F-22B8D01A16BB}" type="datetimeFigureOut">
              <a:rPr lang="ru-RU" smtClean="0"/>
              <a:t>31.03.2013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B9929-51D8-42B6-A399-EAA540733A7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16AE-2711-4ABA-B33F-22B8D01A16BB}" type="datetimeFigureOut">
              <a:rPr lang="ru-RU" smtClean="0"/>
              <a:t>31.03.2013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B9929-51D8-42B6-A399-EAA540733A7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16AE-2711-4ABA-B33F-22B8D01A16BB}" type="datetimeFigureOut">
              <a:rPr lang="ru-RU" smtClean="0"/>
              <a:t>31.03.2013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B9929-51D8-42B6-A399-EAA540733A7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16AE-2711-4ABA-B33F-22B8D01A16BB}" type="datetimeFigureOut">
              <a:rPr lang="ru-RU" smtClean="0"/>
              <a:t>31.03.2013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B9929-51D8-42B6-A399-EAA540733A7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16AE-2711-4ABA-B33F-22B8D01A16BB}" type="datetimeFigureOut">
              <a:rPr lang="ru-RU" smtClean="0"/>
              <a:t>31.03.2013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B9929-51D8-42B6-A399-EAA540733A7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16AE-2711-4ABA-B33F-22B8D01A16BB}" type="datetimeFigureOut">
              <a:rPr lang="ru-RU" smtClean="0"/>
              <a:t>31.03.2013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B9929-51D8-42B6-A399-EAA540733A7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16AE-2711-4ABA-B33F-22B8D01A16BB}" type="datetimeFigureOut">
              <a:rPr lang="ru-RU" smtClean="0"/>
              <a:t>31.03.2013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B9929-51D8-42B6-A399-EAA540733A7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16AE-2711-4ABA-B33F-22B8D01A16BB}" type="datetimeFigureOut">
              <a:rPr lang="ru-RU" smtClean="0"/>
              <a:t>31.03.2013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B9929-51D8-42B6-A399-EAA540733A7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16AE-2711-4ABA-B33F-22B8D01A16BB}" type="datetimeFigureOut">
              <a:rPr lang="ru-RU" smtClean="0"/>
              <a:t>31.03.2013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B9929-51D8-42B6-A399-EAA540733A7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16AE-2711-4ABA-B33F-22B8D01A16BB}" type="datetimeFigureOut">
              <a:rPr lang="ru-RU" smtClean="0"/>
              <a:t>31.03.2013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B9929-51D8-42B6-A399-EAA540733A7F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416AE-2711-4ABA-B33F-22B8D01A16BB}" type="datetimeFigureOut">
              <a:rPr lang="ru-RU" smtClean="0"/>
              <a:t>31.03.2013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B9929-51D8-42B6-A399-EAA540733A7F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D4416AE-2711-4ABA-B33F-22B8D01A16BB}" type="datetimeFigureOut">
              <a:rPr lang="ru-RU" smtClean="0"/>
              <a:t>31.03.2013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C7B9929-51D8-42B6-A399-EAA540733A7F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.wav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Relationship Id="rId9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/>
              <a:t>Спешит весна!  Идёт весна!</a:t>
            </a:r>
            <a:br>
              <a:rPr lang="ru-RU" i="1" dirty="0"/>
            </a:br>
            <a:r>
              <a:rPr lang="ru-RU" i="1" dirty="0"/>
              <a:t>Она прекрасна и чиста!</a:t>
            </a:r>
            <a:br>
              <a:rPr lang="ru-RU" i="1" dirty="0"/>
            </a:br>
            <a:r>
              <a:rPr lang="ru-RU" i="1" dirty="0"/>
              <a:t>Махнёт рукой и чудом обернётся</a:t>
            </a:r>
            <a:br>
              <a:rPr lang="ru-RU" i="1" dirty="0"/>
            </a:br>
            <a:r>
              <a:rPr lang="ru-RU" i="1" dirty="0"/>
              <a:t>Река ломает лёд, вот-вот  проснётся</a:t>
            </a:r>
            <a:br>
              <a:rPr lang="ru-RU" i="1" dirty="0"/>
            </a:br>
            <a:r>
              <a:rPr lang="ru-RU" i="1" dirty="0"/>
              <a:t>Проснётся</a:t>
            </a:r>
            <a:r>
              <a:rPr lang="ru-RU" i="1" dirty="0"/>
              <a:t> лес, кустарники, трава</a:t>
            </a:r>
            <a:br>
              <a:rPr lang="ru-RU" i="1" dirty="0"/>
            </a:br>
            <a:r>
              <a:rPr lang="ru-RU" i="1" dirty="0"/>
              <a:t>Всё возрождает вновь – красавица-Весна!</a:t>
            </a:r>
            <a:endParaRPr lang="ru-RU" dirty="0"/>
          </a:p>
        </p:txBody>
      </p:sp>
      <p:pic>
        <p:nvPicPr>
          <p:cNvPr id="2050" name="Picture 2" descr="http://dreamworlds.ru/uploads/posts/2010-11/1290695207_probuzhdenie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70958"/>
            <a:ext cx="6515100" cy="438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15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0696392"/>
              </p:ext>
            </p:extLst>
          </p:nvPr>
        </p:nvGraphicFramePr>
        <p:xfrm>
          <a:off x="539552" y="332656"/>
          <a:ext cx="8208912" cy="304680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6184"/>
                <a:gridCol w="1296144"/>
                <a:gridCol w="1800200"/>
                <a:gridCol w="1440160"/>
                <a:gridCol w="2016224"/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проталина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сосулька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 </a:t>
                      </a:r>
                      <a:r>
                        <a:rPr lang="ru-RU" sz="3600" dirty="0" smtClean="0">
                          <a:effectLst/>
                        </a:rPr>
                        <a:t>ВЕСНА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ручеек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грачи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капель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r>
                        <a:rPr lang="ru-RU" sz="1800" dirty="0" smtClean="0">
                          <a:effectLst/>
                        </a:rPr>
                        <a:t>почки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6648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effectLst/>
                        </a:rPr>
                        <a:t>подснежник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гроза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жаворонок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половодье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листочки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38250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одуванчик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 descr="http://img1.liveinternet.ru/images/attach/c/2/71/689/71689206_1299502376_mart_Kartina_Mart_Romanov_Rom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046" y="3429001"/>
            <a:ext cx="4627315" cy="3288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copypast.ru/uploads/posts/thumbs/1302171185_4312327_33e616d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000"/>
            <a:ext cx="3744416" cy="3288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933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97215"/>
            <a:ext cx="8928992" cy="64761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Пословицы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и поговорки о весне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Матушка весна всем красна. </a:t>
            </a:r>
          </a:p>
          <a:p>
            <a:pPr algn="r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Весенний лёд толст, да прост; осенний тонок, да цепок.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Апрель с водой, а май с травой. </a:t>
            </a:r>
          </a:p>
          <a:p>
            <a:pPr algn="r">
              <a:spcAft>
                <a:spcPts val="10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Птица радуется весне, а младенец матери.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Весна днём красна. </a:t>
            </a:r>
          </a:p>
          <a:p>
            <a:pPr algn="r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Марток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надевай двое порток.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И в марте мороз на нос садится. </a:t>
            </a:r>
          </a:p>
          <a:p>
            <a:pPr algn="r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В марте день с ночью меняется, равняется.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Пришла весна, так уж не до сна. </a:t>
            </a:r>
          </a:p>
          <a:p>
            <a:pPr algn="r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Ранняя весна — много воды.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Весной и заяц на слуху сидит.</a:t>
            </a:r>
          </a:p>
          <a:p>
            <a:pPr algn="r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Апрель начинается при снеге, а кончается при зелени. </a:t>
            </a:r>
          </a:p>
          <a:p>
            <a:pPr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Март с водой, апрель с травой, а май с цветами. </a:t>
            </a:r>
          </a:p>
          <a:p>
            <a:pPr algn="r">
              <a:lnSpc>
                <a:spcPct val="150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Ранняя ласточка к счастливому году. </a:t>
            </a:r>
          </a:p>
          <a:p>
            <a:pPr>
              <a:lnSpc>
                <a:spcPct val="15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марте мороз скрипуч, да не жгуч.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085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559703"/>
              </p:ext>
            </p:extLst>
          </p:nvPr>
        </p:nvGraphicFramePr>
        <p:xfrm>
          <a:off x="1043608" y="116632"/>
          <a:ext cx="7056784" cy="651737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910322"/>
                <a:gridCol w="3146462"/>
              </a:tblGrid>
              <a:tr h="36004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Стихи о весне</a:t>
                      </a:r>
                    </a:p>
                  </a:txBody>
                  <a:tcPr marL="45327" marR="45327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327" marR="45327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К. Кубилинскас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Весна пришла по снежному,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влажному ковру,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Рассыпала подснежники,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Посеяла траву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5327" marR="45327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Н. Гончаров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деревьях 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–Ты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взгляни, -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Там, где были почки,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зеленые огни,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Вспыхнули листочки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327" marR="45327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15841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 Тютчев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Зима недаром злится,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Прошла её пора -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Весна в окно стучится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гонит со двора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327" marR="45327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С. Есенин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Черёмуха душистая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весною расцвела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ветки золотистые,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кудри, завила. 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327" marR="45327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15121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Т. Дмитриев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весне набухли почки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проклюнулись листочки.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Посмотри на ветки клена –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Сколько носиков зеленых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!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327" marR="45327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А. Плещеев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Травка зеленеет,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Солнышко блестит;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Ласточка с весною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сени к нам летит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327" marR="45327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14768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Ф.Тютчев</a:t>
                      </a:r>
                      <a:r>
                        <a:rPr lang="ru-RU" sz="1600" b="1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 b="1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Люблю грозу в начале мая,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Когда весенний, первый гром,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Как бы резвяся и играя,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Грохочет в небе голубом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327" marR="45327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А.Н. Плещеев 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Уж тает снег, бегут ручьи, 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окно повеяло весною...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Засвищут скоро соловьи,</a:t>
                      </a:r>
                      <a:b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лес оденется листвою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!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5327" marR="45327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072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573525"/>
              </p:ext>
            </p:extLst>
          </p:nvPr>
        </p:nvGraphicFramePr>
        <p:xfrm>
          <a:off x="107504" y="188641"/>
          <a:ext cx="8928992" cy="38164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345752"/>
                <a:gridCol w="3762447"/>
                <a:gridCol w="2820793"/>
              </a:tblGrid>
              <a:tr h="478471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Загадки про весну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B w="12700" cmpd="sng">
                      <a:noFill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8739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Тает снежок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Ожил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лужок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День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прибывает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Когда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это бывает? </a:t>
                      </a:r>
                      <a:endParaRPr lang="ru-RU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0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весна</a:t>
                      </a:r>
                      <a:r>
                        <a:rPr lang="ru-RU" sz="10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Ручейки бегут быстрее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Светит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солнышко теплее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Воробей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погоде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рад</a:t>
                      </a:r>
                    </a:p>
                    <a:p>
                      <a:pPr marL="171450" indent="-171450" algn="r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Заглянул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нам месяц ... </a:t>
                      </a:r>
                      <a:endParaRPr lang="ru-RU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r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ru-RU" sz="10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0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r>
                        <a:rPr lang="ru-RU" sz="10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ночь - мороз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утра - капель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Значит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на дворе ... </a:t>
                      </a:r>
                      <a:endParaRPr lang="ru-RU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0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r>
                        <a:rPr lang="ru-RU" sz="10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1709214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Белые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горошки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зелёной ножке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0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ландыш)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Снег чернеет на полянке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каждым днем теплей погода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класть в кладовку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санки.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Это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что за время года. </a:t>
                      </a:r>
                      <a:endParaRPr lang="ru-RU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0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весна</a:t>
                      </a:r>
                      <a:r>
                        <a:rPr lang="ru-RU" sz="10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голубенькой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рубашке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Бежит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дну 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овражка.</a:t>
                      </a:r>
                    </a:p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i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1000" i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ручеек) </a:t>
                      </a:r>
                      <a:r>
                        <a:rPr lang="ru-RU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5124" name="Picture 4" descr="http://www.findwall.ru/images/wallpapers/1024x768/3/N/X/NX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712" y="5498108"/>
            <a:ext cx="1789855" cy="134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cs11013.userapi.com/u7856234/-6/x_df33a5b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7112" y="5410382"/>
            <a:ext cx="1800200" cy="139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485540"/>
            <a:ext cx="1872208" cy="1170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679" y="3994328"/>
            <a:ext cx="1786889" cy="1340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0" name="Picture 10" descr="http://img01.chitalnya.ru/upload/527/8139974307268858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7858" y="4023806"/>
            <a:ext cx="1720992" cy="1310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i026.radikal.ru/1102/c1/c855b5c1ab1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124" y="3940572"/>
            <a:ext cx="1842188" cy="1393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001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9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404664"/>
            <a:ext cx="8496944" cy="6144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Весенние месяцы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Март-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(лат.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Martius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). В календаре древних римлян год начинался с месяца, на который приходился день весеннего равноденствия. Он назывался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примидилисом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- по своему порядковому номеру.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После реформы этого календаря первый месяц года и весны стал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мартусом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(лат.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Mars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), в честь древнеримского бога Марса, отца Ромула. Марс был богом войны, но, в тоже время, и в более древнем своем значении, он был богом землепашцев, сельских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труженников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Современное наименование марта пришло к нам из Византии. А до этого в Древней Руси его величали "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брезень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" - злой для берез, тек как в этом месяце жгли березу на угли.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В русском народном календаре назван март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протальником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 Талая вода - "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снежица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", по народному поверью, целебна. Ею мыли полы в доме, поливали цветы, стирали в ней белье, снятое с больных людей. И стены дома обновлялись, набирали силу домашние растения, а больного человека оставляла худоба, хвороба. Известны и другие названия этого месяца, связанные с явлениями природы: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зимобор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каплюжник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сухий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(от ветров высушивающих влагу),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берeзол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или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березозол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пролетний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- с этого месяца начиналась весна, предвестница лета. Хотя сам март - не весна, а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предвесенье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dirty="0" smtClean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7785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Апрель-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(лат.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Aprilis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), назван в честь богини Венеры, точнее - ее греческого аналога Афродиты. Другие варианты: от лат.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apricus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"согреваемый солнцем, находящийся на солнце" или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aperio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"открывать", т.е. месяц, когда появляются побеги, открываются почки.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Славянское название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березол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другое - цветень совпадает с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укр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квитень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Простонародное русское название - заиграй овражки, говорит о ручьях из тающего снега.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Другие названия: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снегогон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берёзозол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цветень, зажги снега.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9532" y="2708920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Май-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(лат.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Majus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), назван по имени римской богини Майи, матери Меркурия, олицетворявшей расцветающую природу и плодородие. Есть также версия, что в основе названия имя не римской, а греческой Майи - богини гор, которые в это время покрываются зеленью. Англосаксы называли май "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тримилком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 - с мая коровы начинали доиться трижды в день. Датчане - "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блумаандом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Славянское 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укр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название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травень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Славяне также звали его пролетным. Другие названия: травник, травный,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светозарник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розовоцвет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розацвет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цветень,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светодень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птичий пересвист, соловьиный месяц,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кветень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розоцвет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розняк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велик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травен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шевой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или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швибан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майский. Было и еще одно название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ярець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(в честь славянского бога солнца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Ярилы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народе май считается несчастным. Это месяц, неудачный для свадеб. «В мае жениться - век маяться». «Рад бы жениться, да май не велит».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Чаще всего холода приходятся на срок цветения черемухи (с 4 мая). Говорят: «Когда цветет черемуха- всегда живет холод». Холода в мае называют 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черемховыми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».</a:t>
            </a:r>
          </a:p>
        </p:txBody>
      </p:sp>
    </p:spTree>
    <p:extLst>
      <p:ext uri="{BB962C8B-B14F-4D97-AF65-F5344CB8AC3E}">
        <p14:creationId xmlns:p14="http://schemas.microsoft.com/office/powerpoint/2010/main" val="265726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197</TotalTime>
  <Words>654</Words>
  <Application>Microsoft Office PowerPoint</Application>
  <PresentationFormat>Экран (4:3)</PresentationFormat>
  <Paragraphs>96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Спешит весна!  Идёт весна! Она прекрасна и чиста! Махнёт рукой и чудом обернётся Река ломает лёд, вот-вот  проснётся Проснётся лес, кустарники, трава Всё возрождает вновь – красавица-Весна!</dc:title>
  <dc:creator>User</dc:creator>
  <cp:lastModifiedBy>User</cp:lastModifiedBy>
  <cp:revision>16</cp:revision>
  <dcterms:created xsi:type="dcterms:W3CDTF">2013-03-31T09:37:40Z</dcterms:created>
  <dcterms:modified xsi:type="dcterms:W3CDTF">2013-03-31T12:57:22Z</dcterms:modified>
</cp:coreProperties>
</file>