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64" r:id="rId3"/>
    <p:sldId id="265" r:id="rId4"/>
    <p:sldId id="258" r:id="rId5"/>
    <p:sldId id="266" r:id="rId6"/>
    <p:sldId id="267" r:id="rId7"/>
    <p:sldId id="268" r:id="rId8"/>
    <p:sldId id="269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C3AC6-482F-4484-90F2-048BA1D600E8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4E60A-A9C4-4740-8D9E-6554140FB1C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07606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C3AC6-482F-4484-90F2-048BA1D600E8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4E60A-A9C4-4740-8D9E-6554140FB1C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57382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C3AC6-482F-4484-90F2-048BA1D600E8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4E60A-A9C4-4740-8D9E-6554140FB1C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298365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PravoslavieMast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03350" y="38608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</p:spTree>
    <p:extLst>
      <p:ext uri="{BB962C8B-B14F-4D97-AF65-F5344CB8AC3E}">
        <p14:creationId xmlns="" xmlns:p14="http://schemas.microsoft.com/office/powerpoint/2010/main" val="37156487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="" xmlns:p14="http://schemas.microsoft.com/office/powerpoint/2010/main" val="22370350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="" xmlns:p14="http://schemas.microsoft.com/office/powerpoint/2010/main" val="13307680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388" y="1557338"/>
            <a:ext cx="4183062" cy="50403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14850" y="1557338"/>
            <a:ext cx="4183063" cy="50403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="" xmlns:p14="http://schemas.microsoft.com/office/powerpoint/2010/main" val="21950956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="" xmlns:p14="http://schemas.microsoft.com/office/powerpoint/2010/main" val="10382454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</p:spTree>
    <p:extLst>
      <p:ext uri="{BB962C8B-B14F-4D97-AF65-F5344CB8AC3E}">
        <p14:creationId xmlns="" xmlns:p14="http://schemas.microsoft.com/office/powerpoint/2010/main" val="40406351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9889104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="" xmlns:p14="http://schemas.microsoft.com/office/powerpoint/2010/main" val="93212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C3AC6-482F-4484-90F2-048BA1D600E8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4E60A-A9C4-4740-8D9E-6554140FB1C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376339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="" xmlns:p14="http://schemas.microsoft.com/office/powerpoint/2010/main" val="25235357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="" xmlns:p14="http://schemas.microsoft.com/office/powerpoint/2010/main" val="267827019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69075" y="274638"/>
            <a:ext cx="2128838" cy="632301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79388" y="274638"/>
            <a:ext cx="6237287" cy="632301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="" xmlns:p14="http://schemas.microsoft.com/office/powerpoint/2010/main" val="1712596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C3AC6-482F-4484-90F2-048BA1D600E8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4E60A-A9C4-4740-8D9E-6554140FB1C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788829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C3AC6-482F-4484-90F2-048BA1D600E8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4E60A-A9C4-4740-8D9E-6554140FB1C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83336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C3AC6-482F-4484-90F2-048BA1D600E8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4E60A-A9C4-4740-8D9E-6554140FB1C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212647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C3AC6-482F-4484-90F2-048BA1D600E8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4E60A-A9C4-4740-8D9E-6554140FB1C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00195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C3AC6-482F-4484-90F2-048BA1D600E8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4E60A-A9C4-4740-8D9E-6554140FB1C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51327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C3AC6-482F-4484-90F2-048BA1D600E8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4E60A-A9C4-4740-8D9E-6554140FB1C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916366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C3AC6-482F-4484-90F2-048BA1D600E8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4E60A-A9C4-4740-8D9E-6554140FB1C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870497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4C3AC6-482F-4484-90F2-048BA1D600E8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64E60A-A9C4-4740-8D9E-6554140FB1C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34892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PravoslavieSlaid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388" y="274638"/>
            <a:ext cx="691356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388" y="1557338"/>
            <a:ext cx="8518525" cy="5040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="" xmlns:p14="http://schemas.microsoft.com/office/powerpoint/2010/main" val="2186780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Лента лицом вверх 1"/>
          <p:cNvSpPr/>
          <p:nvPr/>
        </p:nvSpPr>
        <p:spPr>
          <a:xfrm>
            <a:off x="0" y="24434"/>
            <a:ext cx="9144000" cy="2736304"/>
          </a:xfrm>
          <a:prstGeom prst="ribbon2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552" y="476672"/>
            <a:ext cx="7772400" cy="1470025"/>
          </a:xfrm>
        </p:spPr>
        <p:txBody>
          <a:bodyPr/>
          <a:lstStyle/>
          <a:p>
            <a:r>
              <a:rPr lang="ru-RU" sz="6600" dirty="0" smtClean="0">
                <a:latin typeface="Adventure" pitchFamily="2" charset="0"/>
              </a:rPr>
              <a:t>Стили</a:t>
            </a:r>
            <a:br>
              <a:rPr lang="ru-RU" sz="6600" dirty="0" smtClean="0">
                <a:latin typeface="Adventure" pitchFamily="2" charset="0"/>
              </a:rPr>
            </a:br>
            <a:r>
              <a:rPr lang="ru-RU" sz="6600" dirty="0" smtClean="0">
                <a:latin typeface="Adventure" pitchFamily="2" charset="0"/>
              </a:rPr>
              <a:t> архитектуры</a:t>
            </a:r>
            <a:endParaRPr lang="ru-RU" sz="6600" dirty="0">
              <a:latin typeface="Adventure" pitchFamily="2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631889" y="4725144"/>
            <a:ext cx="3880222" cy="2016472"/>
          </a:xfrm>
        </p:spPr>
        <p:txBody>
          <a:bodyPr/>
          <a:lstStyle/>
          <a:p>
            <a:r>
              <a:rPr lang="ru-RU" b="1" dirty="0" smtClean="0">
                <a:latin typeface="Adventure" pitchFamily="2" charset="0"/>
              </a:rPr>
              <a:t>Презентацию выполнила </a:t>
            </a:r>
          </a:p>
          <a:p>
            <a:r>
              <a:rPr lang="ru-RU" b="1" dirty="0" smtClean="0">
                <a:latin typeface="Adventure" pitchFamily="2" charset="0"/>
              </a:rPr>
              <a:t>ученица 8 А </a:t>
            </a:r>
          </a:p>
          <a:p>
            <a:r>
              <a:rPr lang="ru-RU" b="1" dirty="0" smtClean="0">
                <a:latin typeface="Adventure" pitchFamily="2" charset="0"/>
              </a:rPr>
              <a:t>Масленкина Дарья</a:t>
            </a:r>
            <a:endParaRPr lang="ru-RU" b="1" dirty="0">
              <a:latin typeface="Adventure" pitchFamily="2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4526320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500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500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050" grpId="0"/>
      <p:bldP spid="2051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http://cache.virtualtourist.com/2257771-Great_Temple_of_Ramses_II_at_Abu_Simbel-Temple_of_Abu_Simbe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84" y="26135"/>
            <a:ext cx="3921129" cy="35010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028633" y="102850"/>
            <a:ext cx="4971351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u="sng" dirty="0" smtClean="0">
                <a:latin typeface="Adventure" pitchFamily="2" charset="0"/>
              </a:rPr>
              <a:t>КАНОНИЧЕСКИЙ СТИЛЬ</a:t>
            </a:r>
            <a:endParaRPr lang="ru-RU" sz="2400" b="1" u="sng" dirty="0">
              <a:latin typeface="Adventure" pitchFamily="2" charset="0"/>
            </a:endParaRPr>
          </a:p>
          <a:p>
            <a:pPr algn="ctr"/>
            <a:r>
              <a:rPr lang="ru-RU" sz="2000" dirty="0">
                <a:latin typeface="Adventure" pitchFamily="2" charset="0"/>
              </a:rPr>
              <a:t> </a:t>
            </a:r>
            <a:r>
              <a:rPr lang="ru-RU" sz="1600" dirty="0">
                <a:latin typeface="Adventure" pitchFamily="2" charset="0"/>
              </a:rPr>
              <a:t>В каждую эпоху существовали определённые типы построек, использовались особые строительные материалы, конструкции. Изменялись понятия о красоте и целесообразности, от сюда и различия форм, и декоративного убранства различных времён.</a:t>
            </a:r>
          </a:p>
          <a:p>
            <a:pPr algn="ctr"/>
            <a:r>
              <a:rPr lang="ru-RU" sz="1600" dirty="0">
                <a:latin typeface="Adventure" pitchFamily="2" charset="0"/>
              </a:rPr>
              <a:t>Канон (греч.kanon - правило, мерило) - совокупность твердо установленных правил, определяющих нормы пропорций, композиции, рисунка; также произведение, служащее нормативным образцом.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449564" y="2708920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b="1" dirty="0">
                <a:latin typeface="Adventure" pitchFamily="2" charset="0"/>
              </a:rPr>
              <a:t>Основные принципы «канонического» («египетского») стиля:</a:t>
            </a:r>
            <a:endParaRPr lang="ru-RU" dirty="0">
              <a:latin typeface="Adventure" pitchFamily="2" charset="0"/>
            </a:endParaRPr>
          </a:p>
          <a:p>
            <a:pPr algn="r"/>
            <a:r>
              <a:rPr lang="ru-RU" dirty="0">
                <a:latin typeface="Adventure" pitchFamily="2" charset="0"/>
              </a:rPr>
              <a:t>единство</a:t>
            </a:r>
          </a:p>
          <a:p>
            <a:pPr algn="r"/>
            <a:r>
              <a:rPr lang="ru-RU" dirty="0">
                <a:latin typeface="Adventure" pitchFamily="2" charset="0"/>
              </a:rPr>
              <a:t>вертикальное</a:t>
            </a:r>
          </a:p>
          <a:p>
            <a:pPr algn="r"/>
            <a:r>
              <a:rPr lang="ru-RU" dirty="0">
                <a:latin typeface="Adventure" pitchFamily="2" charset="0"/>
              </a:rPr>
              <a:t>построчное</a:t>
            </a:r>
          </a:p>
          <a:p>
            <a:pPr algn="r"/>
            <a:r>
              <a:rPr lang="ru-RU" dirty="0" err="1">
                <a:latin typeface="Adventure" pitchFamily="2" charset="0"/>
              </a:rPr>
              <a:t>разномасштабность</a:t>
            </a:r>
            <a:endParaRPr lang="ru-RU" dirty="0">
              <a:latin typeface="Adventure" pitchFamily="2" charset="0"/>
            </a:endParaRPr>
          </a:p>
          <a:p>
            <a:pPr algn="r"/>
            <a:r>
              <a:rPr lang="ru-RU" dirty="0" err="1">
                <a:latin typeface="Adventure" pitchFamily="2" charset="0"/>
              </a:rPr>
              <a:t>фаснопрофильное</a:t>
            </a:r>
            <a:endParaRPr lang="ru-RU" dirty="0">
              <a:latin typeface="Adventure" pitchFamily="2" charset="0"/>
            </a:endParaRPr>
          </a:p>
          <a:p>
            <a:pPr algn="r"/>
            <a:r>
              <a:rPr lang="ru-RU" b="1" dirty="0">
                <a:latin typeface="Adventure" pitchFamily="2" charset="0"/>
              </a:rPr>
              <a:t>Каноны </a:t>
            </a:r>
            <a:r>
              <a:rPr lang="ru-RU" dirty="0">
                <a:latin typeface="Adventure" pitchFamily="2" charset="0"/>
              </a:rPr>
              <a:t>в Древнем Египте существовали для изображения:</a:t>
            </a:r>
          </a:p>
          <a:p>
            <a:pPr algn="r"/>
            <a:r>
              <a:rPr lang="ru-RU" dirty="0">
                <a:latin typeface="Adventure" pitchFamily="2" charset="0"/>
              </a:rPr>
              <a:t>стоящего человека;</a:t>
            </a:r>
          </a:p>
          <a:p>
            <a:pPr algn="r"/>
            <a:r>
              <a:rPr lang="ru-RU" dirty="0">
                <a:latin typeface="Adventure" pitchFamily="2" charset="0"/>
              </a:rPr>
              <a:t>идущего человека;</a:t>
            </a:r>
          </a:p>
          <a:p>
            <a:pPr algn="r"/>
            <a:r>
              <a:rPr lang="ru-RU" dirty="0">
                <a:latin typeface="Adventure" pitchFamily="2" charset="0"/>
              </a:rPr>
              <a:t>сидящего человека;</a:t>
            </a:r>
          </a:p>
          <a:p>
            <a:pPr algn="r"/>
            <a:r>
              <a:rPr lang="ru-RU" dirty="0">
                <a:latin typeface="Adventure" pitchFamily="2" charset="0"/>
              </a:rPr>
              <a:t>цветка лотоса;</a:t>
            </a:r>
          </a:p>
          <a:p>
            <a:pPr algn="r"/>
            <a:r>
              <a:rPr lang="ru-RU" dirty="0">
                <a:latin typeface="Adventure" pitchFamily="2" charset="0"/>
              </a:rPr>
              <a:t>священных животных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05810414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 descr="PravoslaviePri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427984" y="9159"/>
            <a:ext cx="4572000" cy="661719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u="sng" dirty="0" smtClean="0">
                <a:latin typeface="Adventure" pitchFamily="2" charset="0"/>
              </a:rPr>
              <a:t>КЛАССИЧЕСКИЙ СТИЛЬ.</a:t>
            </a:r>
          </a:p>
          <a:p>
            <a:pPr algn="ctr"/>
            <a:endParaRPr lang="ru-RU" sz="2800" b="1" u="sng" dirty="0" smtClean="0">
              <a:latin typeface="Adventure" pitchFamily="2" charset="0"/>
            </a:endParaRPr>
          </a:p>
          <a:p>
            <a:r>
              <a:rPr lang="ru-RU" sz="1600" dirty="0" smtClean="0">
                <a:latin typeface="Adventure" pitchFamily="2" charset="0"/>
              </a:rPr>
              <a:t>Одним </a:t>
            </a:r>
            <a:r>
              <a:rPr lang="ru-RU" sz="1600" dirty="0">
                <a:latin typeface="Adventure" pitchFamily="2" charset="0"/>
              </a:rPr>
              <a:t>из символов культуры античной Греции, подлинным архитектурным шедевром является Парфенон — главный храм Акрополя, посвященный покровительнице города богине Афине Парфенос</a:t>
            </a:r>
            <a:r>
              <a:rPr lang="ru-RU" sz="1600" dirty="0" smtClean="0">
                <a:latin typeface="Adventure" pitchFamily="2" charset="0"/>
              </a:rPr>
              <a:t>.</a:t>
            </a:r>
            <a:r>
              <a:rPr lang="ru-RU" sz="1600" dirty="0">
                <a:latin typeface="Adventure" pitchFamily="2" charset="0"/>
              </a:rPr>
              <a:t> В основе архитектурного замысла ансамбля лежала идея свободы и совершенной </a:t>
            </a:r>
            <a:r>
              <a:rPr lang="ru-RU" sz="1600" dirty="0" smtClean="0">
                <a:latin typeface="Adventure" pitchFamily="2" charset="0"/>
              </a:rPr>
              <a:t>гармонии.</a:t>
            </a:r>
            <a:r>
              <a:rPr lang="ru-RU" sz="1600" dirty="0">
                <a:latin typeface="Adventure" pitchFamily="2" charset="0"/>
              </a:rPr>
              <a:t> В своих основных формах Парфенон - это дорический периптер с восемью колоннами на коротких и семнадцатью на длинных </a:t>
            </a:r>
            <a:r>
              <a:rPr lang="ru-RU" sz="1600" dirty="0" smtClean="0">
                <a:latin typeface="Adventure" pitchFamily="2" charset="0"/>
              </a:rPr>
              <a:t>сторонах. он </a:t>
            </a:r>
            <a:r>
              <a:rPr lang="ru-RU" sz="1600" dirty="0">
                <a:latin typeface="Adventure" pitchFamily="2" charset="0"/>
              </a:rPr>
              <a:t>включает </a:t>
            </a:r>
            <a:r>
              <a:rPr lang="ru-RU" sz="1600" dirty="0" smtClean="0">
                <a:latin typeface="Adventure" pitchFamily="2" charset="0"/>
              </a:rPr>
              <a:t> вытянутые </a:t>
            </a:r>
            <a:r>
              <a:rPr lang="ru-RU" sz="1600" dirty="0">
                <a:latin typeface="Adventure" pitchFamily="2" charset="0"/>
              </a:rPr>
              <a:t>по пропорциям колонны, </a:t>
            </a:r>
            <a:r>
              <a:rPr lang="ru-RU" sz="1600" dirty="0" smtClean="0">
                <a:latin typeface="Adventure" pitchFamily="2" charset="0"/>
              </a:rPr>
              <a:t>сплошной </a:t>
            </a:r>
            <a:r>
              <a:rPr lang="ru-RU" sz="1600" dirty="0">
                <a:latin typeface="Adventure" pitchFamily="2" charset="0"/>
              </a:rPr>
              <a:t>фриз, опоясывающий здание. </a:t>
            </a:r>
            <a:r>
              <a:rPr lang="ru-RU" sz="1600" dirty="0" smtClean="0">
                <a:latin typeface="Adventure" pitchFamily="2" charset="0"/>
              </a:rPr>
              <a:t>В </a:t>
            </a:r>
            <a:r>
              <a:rPr lang="ru-RU" sz="1600" dirty="0">
                <a:latin typeface="Adventure" pitchFamily="2" charset="0"/>
              </a:rPr>
              <a:t>архитектурном облике Парфенона, </a:t>
            </a:r>
            <a:r>
              <a:rPr lang="ru-RU" sz="1600" dirty="0" smtClean="0">
                <a:latin typeface="Adventure" pitchFamily="2" charset="0"/>
              </a:rPr>
              <a:t>нет </a:t>
            </a:r>
            <a:r>
              <a:rPr lang="ru-RU" sz="1600" dirty="0">
                <a:latin typeface="Adventure" pitchFamily="2" charset="0"/>
              </a:rPr>
              <a:t>прямых линий и правильных плоскостей, поэтому он кажется живым и будто выросшим из каменной </a:t>
            </a:r>
            <a:r>
              <a:rPr lang="ru-RU" sz="1600" dirty="0" smtClean="0">
                <a:latin typeface="Adventure" pitchFamily="2" charset="0"/>
              </a:rPr>
              <a:t>глыбы.</a:t>
            </a:r>
            <a:r>
              <a:rPr lang="ru-RU" sz="1600" dirty="0">
                <a:latin typeface="Adventure" pitchFamily="2" charset="0"/>
              </a:rPr>
              <a:t> </a:t>
            </a:r>
            <a:endParaRPr lang="ru-RU" sz="1600" dirty="0" smtClean="0">
              <a:latin typeface="Adventure" pitchFamily="2" charset="0"/>
            </a:endParaRPr>
          </a:p>
          <a:p>
            <a:r>
              <a:rPr lang="ru-RU" sz="1600" dirty="0" smtClean="0">
                <a:latin typeface="Adventure" pitchFamily="2" charset="0"/>
              </a:rPr>
              <a:t>Высшую </a:t>
            </a:r>
            <a:r>
              <a:rPr lang="ru-RU" sz="1600" dirty="0">
                <a:latin typeface="Adventure" pitchFamily="2" charset="0"/>
              </a:rPr>
              <a:t>точку развития греческой классики знаменует фриз-</a:t>
            </a:r>
            <a:r>
              <a:rPr lang="ru-RU" sz="1600" dirty="0" err="1">
                <a:latin typeface="Adventure" pitchFamily="2" charset="0"/>
              </a:rPr>
              <a:t>зоофор</a:t>
            </a:r>
            <a:r>
              <a:rPr lang="ru-RU" sz="1600" dirty="0">
                <a:latin typeface="Adventure" pitchFamily="2" charset="0"/>
              </a:rPr>
              <a:t> Парфенона, изображающий праздничное шествие в честь Афины и фигуры богов. В представленных на фризе людях нет двух одинаковых лиц или фигур, и всё же каждый персонаж - не портрет того или иного афинянина, а </a:t>
            </a:r>
            <a:r>
              <a:rPr lang="ru-RU" sz="1600" dirty="0" smtClean="0">
                <a:latin typeface="Adventure" pitchFamily="2" charset="0"/>
              </a:rPr>
              <a:t> </a:t>
            </a:r>
            <a:r>
              <a:rPr lang="ru-RU" sz="1600" dirty="0">
                <a:latin typeface="Adventure" pitchFamily="2" charset="0"/>
              </a:rPr>
              <a:t>образ - идеал греческой красоты.</a:t>
            </a:r>
            <a:r>
              <a:rPr lang="ru-RU" sz="1600" dirty="0" smtClean="0">
                <a:latin typeface="Adventure" pitchFamily="2" charset="0"/>
              </a:rPr>
              <a:t> </a:t>
            </a:r>
            <a:endParaRPr lang="ru-RU" sz="1600" dirty="0">
              <a:latin typeface="Adventure" pitchFamily="2" charset="0"/>
            </a:endParaRPr>
          </a:p>
        </p:txBody>
      </p:sp>
      <p:pic>
        <p:nvPicPr>
          <p:cNvPr id="7170" name="Picture 2" descr="http://crossmoda.narod.ru/CONTENT/art/greek/img_greek/img_classic/parthenon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572" y="260649"/>
            <a:ext cx="4292411" cy="20113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4672798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168" y="116632"/>
            <a:ext cx="5976991" cy="6617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u="sng" dirty="0">
                <a:latin typeface="Adventure" pitchFamily="2" charset="0"/>
              </a:rPr>
              <a:t>РОМАНСКИЙ СТИЛЬ.</a:t>
            </a:r>
          </a:p>
          <a:p>
            <a:r>
              <a:rPr lang="ru-RU" dirty="0">
                <a:latin typeface="Adventure" pitchFamily="2" charset="0"/>
              </a:rPr>
              <a:t>С распадом Римской империи на два государства — Византию и Рим — разделилась и их культурная жизнь. Уже в Х веке храмы Западной Европы были настолько самобытны и оригинальны, что позже этот период назвали отдельной — романской. Романский стиль, или </a:t>
            </a:r>
            <a:r>
              <a:rPr lang="ru-RU" b="1" dirty="0">
                <a:latin typeface="Adventure" pitchFamily="2" charset="0"/>
              </a:rPr>
              <a:t>романика</a:t>
            </a:r>
            <a:r>
              <a:rPr lang="ru-RU" dirty="0">
                <a:latin typeface="Adventure" pitchFamily="2" charset="0"/>
              </a:rPr>
              <a:t>, формируется со времен царствования </a:t>
            </a:r>
            <a:r>
              <a:rPr lang="ru-RU" b="1" dirty="0">
                <a:latin typeface="Adventure" pitchFamily="2" charset="0"/>
              </a:rPr>
              <a:t>Карла Великого</a:t>
            </a:r>
            <a:r>
              <a:rPr lang="ru-RU" dirty="0">
                <a:latin typeface="Adventure" pitchFamily="2" charset="0"/>
              </a:rPr>
              <a:t>. Символом и основным стилевым признаком эпохи считается полукруглая сводчатая арка.</a:t>
            </a:r>
          </a:p>
          <a:p>
            <a:r>
              <a:rPr lang="ru-RU" dirty="0">
                <a:latin typeface="Adventure" pitchFamily="2" charset="0"/>
              </a:rPr>
              <a:t>С романских времен сохранились в основном церковные постройки: массивные, с небольшими окнами и приземистыми колоннами. Верх зданий венчают массивные башни. </a:t>
            </a:r>
          </a:p>
          <a:p>
            <a:r>
              <a:rPr lang="ru-RU" dirty="0">
                <a:latin typeface="Adventure" pitchFamily="2" charset="0"/>
              </a:rPr>
              <a:t>Романский стиль отвергает декора­тивность, пропорциональность и орнамен­тальность Античности, построения заметно преображаются и огрубевают. Для романики характерны постройки с башнями, гладкими толстыми стенами, маленькими и узкими окнами, прямыми углами. Единственной изогнутой линией является арка. Аскетичная декоративность, отсутствие деталей и лаконичность создают индивидуальность и неповторимость романского стиля.</a:t>
            </a:r>
          </a:p>
        </p:txBody>
      </p:sp>
      <p:pic>
        <p:nvPicPr>
          <p:cNvPr id="5" name="Picture 8" descr="http://ufa.shikremont.ru/dizain/istarhit/2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8" y="1785926"/>
            <a:ext cx="3221402" cy="285533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79183952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PravoslaviePrint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1231" y="12541"/>
            <a:ext cx="9144000" cy="68580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195736" y="116632"/>
            <a:ext cx="38884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u="sng" dirty="0" smtClean="0">
                <a:latin typeface="Adventure" pitchFamily="2" charset="0"/>
              </a:rPr>
              <a:t>ГОТИЧЕСКИЙ СТИЛЬ</a:t>
            </a:r>
            <a:r>
              <a:rPr lang="ru-RU" b="1" u="sng" dirty="0">
                <a:latin typeface="Adventure" pitchFamily="2" charset="0"/>
              </a:rPr>
              <a:t>.</a:t>
            </a:r>
          </a:p>
        </p:txBody>
      </p:sp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563" y="909638"/>
            <a:ext cx="8523287" cy="5041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 descr="http://ic.pics.livejournal.com/dkphoto/11990971/3328850/3328850_90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473" y="53607"/>
            <a:ext cx="1872208" cy="28083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http://www.abmecostyle.com.ua/uploads/posts/2009-10/1254416246_gotika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8061" y="53607"/>
            <a:ext cx="2471314" cy="28083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30941" y="3441541"/>
            <a:ext cx="8881870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Adventure" pitchFamily="2" charset="0"/>
              </a:rPr>
              <a:t>Готический стиль в основном проявился в архитектуре храмов, соборов, церквей, монастырей. Развивался на основе романской архитектуры. Для готики характерны арки с заострённым верхом, узкие и высокие башни и колонны, богато украшенный фасад с резными деталями и многоцветные витражные стрельчатые окна. Все элементы стиля подчёркивают вертикаль. С технической точки зрения, готика была просто системой, позволяющей использовать гораздо менее массивные несущие конструкции для обеспечения устойчивости более высоких сооружений.</a:t>
            </a:r>
          </a:p>
          <a:p>
            <a:r>
              <a:rPr lang="ru-RU" sz="1600" dirty="0">
                <a:latin typeface="Adventure" pitchFamily="2" charset="0"/>
              </a:rPr>
              <a:t>Стрельчатая арка считается символом готики: взгляд устремляется ввысь, и создается ощущение гораздо большей высоты, чем у круговой (романской) арки. Такая конструкция была гораздо более устойчивой и гибкой. Готический стиль называют величественным и устрашающим. Земная жизнь средневекового человека была не важна, ценным считалось лишь то, что вечно. Все было подчинено идее божьего служения и духовной жизни. Соборы должны были устрашать. И они действительно создавали пугающую, мрачную атмосферу страха. </a:t>
            </a:r>
          </a:p>
          <a:p>
            <a:endParaRPr lang="ru-RU" sz="1600" dirty="0"/>
          </a:p>
        </p:txBody>
      </p:sp>
    </p:spTree>
    <p:extLst>
      <p:ext uri="{BB962C8B-B14F-4D97-AF65-F5344CB8AC3E}">
        <p14:creationId xmlns="" xmlns:p14="http://schemas.microsoft.com/office/powerpoint/2010/main" val="233125129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932040" y="3164681"/>
            <a:ext cx="421196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t"/>
            <a:r>
              <a:rPr lang="ru-RU" dirty="0" smtClean="0">
                <a:latin typeface="Adventure" pitchFamily="2" charset="0"/>
              </a:rPr>
              <a:t>Принципы </a:t>
            </a:r>
            <a:r>
              <a:rPr lang="ru-RU" dirty="0">
                <a:latin typeface="Adventure" pitchFamily="2" charset="0"/>
              </a:rPr>
              <a:t>деревянной архитектуры, в свою очередь, отражались в каменном зодчестве. На Руси первые каменные храмы были построены в Киеве, Новгороде и Владимире. Наружная декорация иногда имитировала в камне традиционную деревянную резьбу. Этим особенно отличался собор храм Покрова на Нерли - жемчужина русского зодчества 12 века. Мотивы белокаменной резьбы напоминают традиционные славянские резные деревянные узоры. 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07504" y="44624"/>
            <a:ext cx="4572000" cy="655564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u="sng" dirty="0">
                <a:solidFill>
                  <a:srgbClr val="000000"/>
                </a:solidFill>
                <a:latin typeface="Adventure" pitchFamily="2" charset="0"/>
                <a:cs typeface="Arial" pitchFamily="34" charset="0"/>
              </a:rPr>
              <a:t>ДРЕВНЕРУССКИЙ СТИЛЬ.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000000"/>
                </a:solidFill>
                <a:latin typeface="Adventure" pitchFamily="2" charset="0"/>
                <a:cs typeface="Arial" pitchFamily="34" charset="0"/>
              </a:rPr>
              <a:t>Основные принципы храмовой архитектуры на Руси пришли из Византии, но с течением времени создалось самостоятельно существующее явление мировой культуры — архитектура Древней Руси. </a:t>
            </a:r>
            <a:r>
              <a:rPr lang="ru-RU" dirty="0">
                <a:latin typeface="Adventure" pitchFamily="2" charset="0"/>
              </a:rPr>
              <a:t>Древнерусский стиль - это деревянные дома накрытые сверху сложными фигурными формами крыш с позолотой, на карнизах резные орнаменты в национальном стиле. К терему на прочных деревянных столбах пристраивалось крыльцо. Крыши теремов строились различных форм и конструкций от двускатных до шатровых. Карнизы крыш украшались резьбой по дереву - разного вида полотенцами, а конек крыши всегда украшался петушками. Крыши княжеских или боярских теремов иногда, а купола церквей всегда покрывали настоящей позолотой. Внутренние стены богатых домов обычно расписывались.</a:t>
            </a:r>
            <a:endParaRPr lang="ru-RU" dirty="0">
              <a:latin typeface="Adventure" pitchFamily="2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dirty="0"/>
          </a:p>
        </p:txBody>
      </p:sp>
      <p:pic>
        <p:nvPicPr>
          <p:cNvPr id="6" name="Picture 4" descr="http://img-fotki.yandex.ru/get/55/ta-samaya-juli.1d/0_46764_5ae9b332_X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16632"/>
            <a:ext cx="4028282" cy="275937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28090413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PravoslaviePrint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7317" y="44624"/>
            <a:ext cx="9144000" cy="68580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2464" y="44624"/>
            <a:ext cx="9001000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u="sng" dirty="0">
                <a:latin typeface="Adventure" pitchFamily="2" charset="0"/>
              </a:rPr>
              <a:t>РЕНЕССАНС.</a:t>
            </a:r>
          </a:p>
          <a:p>
            <a:r>
              <a:rPr lang="ru-RU" b="1" dirty="0">
                <a:latin typeface="Adventure" pitchFamily="2" charset="0"/>
              </a:rPr>
              <a:t>Ренессанс</a:t>
            </a:r>
            <a:r>
              <a:rPr lang="ru-RU" dirty="0">
                <a:latin typeface="Adventure" pitchFamily="2" charset="0"/>
              </a:rPr>
              <a:t>, или </a:t>
            </a:r>
            <a:r>
              <a:rPr lang="ru-RU" b="1" dirty="0">
                <a:latin typeface="Adventure" pitchFamily="2" charset="0"/>
              </a:rPr>
              <a:t>Возрождение</a:t>
            </a:r>
            <a:r>
              <a:rPr lang="ru-RU" dirty="0">
                <a:latin typeface="Adventure" pitchFamily="2" charset="0"/>
              </a:rPr>
              <a:t> — период в европейской культуре, пришедший на смену Средне­вековью. Стиль характеризуется простотой форм. Горизонтальные этажи наслаиваются друг на друга. Актуальны и античные элементы — пилястры, пилон, колонны. Основными архитектурными формами Ренессанса стали геометрические фигуры — куб, квадрат, прямоугольник, шар. Архитекторы пытаются преодолеть тяжеловесность и массивность зданий. Асимметрия готических соборов сменяется полукруглыми арками, куполами и нишами. В это время актуальны большие по размерам купола и своды, декорированные уже не резьбой, а рисунками. В XVI веке настенная живопись уступает в популярности лепным украшениям. Залы храмов преимущественно просторные и высокие.</a:t>
            </a:r>
          </a:p>
        </p:txBody>
      </p:sp>
      <p:pic>
        <p:nvPicPr>
          <p:cNvPr id="6" name="Picture 2" descr="Собор Санта Мария Дель Фиоре - эпоха Ренессанс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831" y="3266396"/>
            <a:ext cx="4614708" cy="331105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226472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</TotalTime>
  <Words>518</Words>
  <Application>Microsoft Office PowerPoint</Application>
  <PresentationFormat>Экран (4:3)</PresentationFormat>
  <Paragraphs>35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7</vt:i4>
      </vt:variant>
    </vt:vector>
  </HeadingPairs>
  <TitlesOfParts>
    <vt:vector size="9" baseType="lpstr">
      <vt:lpstr>Тема Office</vt:lpstr>
      <vt:lpstr>1_Тема Office</vt:lpstr>
      <vt:lpstr>Стили  архитектуры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Dima Maslenkin</dc:creator>
  <cp:lastModifiedBy>Камила</cp:lastModifiedBy>
  <cp:revision>22</cp:revision>
  <dcterms:created xsi:type="dcterms:W3CDTF">2012-10-20T13:23:49Z</dcterms:created>
  <dcterms:modified xsi:type="dcterms:W3CDTF">2013-04-12T17:14:52Z</dcterms:modified>
</cp:coreProperties>
</file>