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86" r:id="rId3"/>
    <p:sldId id="257" r:id="rId4"/>
    <p:sldId id="279" r:id="rId5"/>
    <p:sldId id="280" r:id="rId6"/>
    <p:sldId id="281" r:id="rId7"/>
    <p:sldId id="282" r:id="rId8"/>
    <p:sldId id="283" r:id="rId9"/>
    <p:sldId id="284" r:id="rId10"/>
    <p:sldId id="287" r:id="rId11"/>
    <p:sldId id="285" r:id="rId12"/>
    <p:sldId id="288" r:id="rId13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800000"/>
    <a:srgbClr val="1C86C0"/>
    <a:srgbClr val="FFFF00"/>
    <a:srgbClr val="B3D3EA"/>
    <a:srgbClr val="78AD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00" autoAdjust="0"/>
    <p:restoredTop sz="95596" autoAdjust="0"/>
  </p:normalViewPr>
  <p:slideViewPr>
    <p:cSldViewPr>
      <p:cViewPr varScale="1">
        <p:scale>
          <a:sx n="84" d="100"/>
          <a:sy n="84" d="100"/>
        </p:scale>
        <p:origin x="-124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2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7FE98C5-00BE-4A68-AB94-964B22F4F95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7879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BD3B3E-79D9-4BFF-92E9-C42B8FA2DE29}" type="slidenum">
              <a:rPr lang="en-US"/>
              <a:pPr/>
              <a:t>1</a:t>
            </a:fld>
            <a:endParaRPr lang="en-US"/>
          </a:p>
        </p:txBody>
      </p:sp>
      <p:sp>
        <p:nvSpPr>
          <p:cNvPr id="1075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4056C7-0359-4E4E-AD62-936FA69EF8E7}" type="slidenum">
              <a:rPr lang="en-US"/>
              <a:pPr/>
              <a:t>3</a:t>
            </a:fld>
            <a:endParaRPr lang="en-US"/>
          </a:p>
        </p:txBody>
      </p:sp>
      <p:sp>
        <p:nvSpPr>
          <p:cNvPr id="1126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630860-5454-4CFD-974F-13FD23DF902F}" type="slidenum">
              <a:rPr lang="en-US"/>
              <a:pPr/>
              <a:t>4</a:t>
            </a:fld>
            <a:endParaRPr lang="en-US"/>
          </a:p>
        </p:txBody>
      </p:sp>
      <p:sp>
        <p:nvSpPr>
          <p:cNvPr id="1105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630860-5454-4CFD-974F-13FD23DF902F}" type="slidenum">
              <a:rPr lang="en-US"/>
              <a:pPr/>
              <a:t>5</a:t>
            </a:fld>
            <a:endParaRPr lang="en-US"/>
          </a:p>
        </p:txBody>
      </p:sp>
      <p:sp>
        <p:nvSpPr>
          <p:cNvPr id="1105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9200" y="304800"/>
            <a:ext cx="7772400" cy="704850"/>
          </a:xfrm>
          <a:effectLst>
            <a:outerShdw algn="ctr" rotWithShape="0">
              <a:schemeClr val="bg2"/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990600"/>
            <a:ext cx="7772400" cy="685800"/>
          </a:xfrm>
          <a:effectLst>
            <a:outerShdw algn="ctr" rotWithShape="0">
              <a:schemeClr val="bg2"/>
            </a:outerShdw>
          </a:effectLst>
        </p:spPr>
        <p:txBody>
          <a:bodyPr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166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15200" y="1371600"/>
            <a:ext cx="1828800" cy="5029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828800" y="1371600"/>
            <a:ext cx="5334000" cy="5029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008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9919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171218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828800" y="2133600"/>
            <a:ext cx="35814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562600" y="2133600"/>
            <a:ext cx="35814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77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334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73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8997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372366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898016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28800" y="1371600"/>
            <a:ext cx="7315200" cy="71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28800" y="2133600"/>
            <a:ext cx="73152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C86C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C86C0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C86C0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C86C0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C86C0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C86C0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C86C0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C86C0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C86C0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03848" y="2564904"/>
            <a:ext cx="5199112" cy="1324000"/>
          </a:xfrm>
        </p:spPr>
        <p:txBody>
          <a:bodyPr/>
          <a:lstStyle/>
          <a:p>
            <a:pPr algn="l"/>
            <a:r>
              <a:rPr lang="ru-RU" sz="7200" b="1" u="sng" dirty="0" smtClean="0">
                <a:solidFill>
                  <a:srgbClr val="800000"/>
                </a:solidFill>
              </a:rPr>
              <a:t>Влияние стресса на организм</a:t>
            </a:r>
            <a:endParaRPr lang="en-US" sz="7200" b="1" u="sng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410" name="Picture 2" descr="C:\Users\user\Desktop\стоп стесс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196752"/>
            <a:ext cx="6151884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41095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6553" y="188640"/>
            <a:ext cx="7315200" cy="715963"/>
          </a:xfrm>
        </p:spPr>
        <p:txBody>
          <a:bodyPr/>
          <a:lstStyle/>
          <a:p>
            <a:pPr algn="ctr"/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48969" y="836712"/>
            <a:ext cx="7315200" cy="3672408"/>
          </a:xfrm>
        </p:spPr>
        <p:txBody>
          <a:bodyPr/>
          <a:lstStyle/>
          <a:p>
            <a:pPr marL="0" indent="0" algn="just">
              <a:buNone/>
            </a:pPr>
            <a:r>
              <a:rPr lang="ru-RU" sz="25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Стресс - явление социальное. И полностью оградиться от него невозможно. Порою, мы сами провоцируем ненужные конфликты. Проявляем агрессию даже к близким нам людям. Давайте будем добрее друг к другу. Внимательнее относиться к чужим проблемам. Да, от стресса не спрячешься. Но мы обязаны уменьшить его вредное воздействие. </a:t>
            </a:r>
            <a:r>
              <a:rPr lang="ru-RU" sz="2500" b="1" u="sng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Здоровье, как мы знаем, не купишь.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62583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4532" y="2636912"/>
            <a:ext cx="7315200" cy="715963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4098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386" name="Picture 2" descr="C:\Users\user\Desktop\стресс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620688"/>
            <a:ext cx="5112568" cy="556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62628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188640"/>
            <a:ext cx="7086600" cy="792163"/>
          </a:xfrm>
          <a:effectLst>
            <a:outerShdw algn="ctr" rotWithShape="0">
              <a:schemeClr val="hlink"/>
            </a:outerShdw>
          </a:effectLst>
        </p:spPr>
        <p:txBody>
          <a:bodyPr/>
          <a:lstStyle/>
          <a:p>
            <a:pPr algn="ctr"/>
            <a:r>
              <a:rPr lang="ru-RU" b="1" dirty="0" smtClean="0"/>
              <a:t>Стресс</a:t>
            </a:r>
            <a:endParaRPr lang="en-US" b="1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7704" y="908720"/>
            <a:ext cx="6931496" cy="5297760"/>
          </a:xfrm>
        </p:spPr>
        <p:txBody>
          <a:bodyPr/>
          <a:lstStyle/>
          <a:p>
            <a:pPr marL="0" indent="0" algn="just">
              <a:buNone/>
            </a:pPr>
            <a:r>
              <a:rPr lang="ru-RU" sz="1600" b="1" u="sng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Стресс</a:t>
            </a:r>
            <a:r>
              <a:rPr lang="ru-RU" sz="14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- это особое состояние организма. При нем организм работает на пределе своих возможностей. Подобное состояние наступает, когда мы сталкиваемся с физической опасностью или психологической агрессией. Мышцы на время становятся сильнее, учащается сердцебиение, активизируется мозговая активность. Даже зрение становится острее.</a:t>
            </a:r>
          </a:p>
          <a:p>
            <a:pPr marL="0" indent="0" algn="just">
              <a:buNone/>
            </a:pPr>
            <a:r>
              <a:rPr lang="ru-RU" sz="1400" i="1" u="sng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Под влиянием стресса организм работает на пределе возможностей</a:t>
            </a:r>
          </a:p>
          <a:p>
            <a:pPr marL="0" indent="0" algn="just">
              <a:buNone/>
            </a:pPr>
            <a:r>
              <a:rPr lang="ru-RU" sz="14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По законам природы в моменты стресса нам положено драться или убегать. Современное общество такое поведение не приемлет. В наше цивилизованное время нам чаще приходится решать конфликты более мирным путем. Но организму от этого не легче! Он продолжает пребывать в боевой готовности, понапрасну расходуя свои резервы. Все бы ничего, если бы у организма было время на восстановление. К сожалению, ритм нашей жизни этого не позволяет.</a:t>
            </a:r>
          </a:p>
          <a:p>
            <a:pPr marL="0" indent="0" algn="just">
              <a:buNone/>
            </a:pPr>
            <a:r>
              <a:rPr lang="ru-RU" sz="1400" u="sng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Влияние стресса на организм чаще всего проявляется у жителей городов</a:t>
            </a:r>
            <a:r>
              <a:rPr lang="ru-RU" sz="14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. И чем город больше, тем чаще состояние стресса. Больше контактов, общения. Следовательно, больше шансов «нарваться» на грубость. Для жителей сельской местности </a:t>
            </a:r>
            <a:r>
              <a:rPr lang="ru-RU" sz="14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стресс в </a:t>
            </a:r>
            <a:r>
              <a:rPr lang="ru-RU" sz="14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диковинку. Размеренная жизнь на природе и отсутствие случайных контактов с незнакомыми людьми значительно уменьшают вероятность стрессовых ситуаций. Возможно, поэтому многие семьи стараются приобрести свой домик в пригороде</a:t>
            </a:r>
            <a:r>
              <a:rPr lang="ru-RU" sz="14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0" indent="0" algn="just">
              <a:buNone/>
            </a:pPr>
            <a:endParaRPr lang="ru-RU" sz="140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  <a:p>
            <a:pPr marL="0" indent="0" algn="just">
              <a:buNone/>
            </a:pPr>
            <a:r>
              <a:rPr lang="ru-RU" sz="1400" b="1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Так как же влияет стресс на организм, и чем мы можем себе помочь?</a:t>
            </a:r>
          </a:p>
          <a:p>
            <a:pPr marL="0" indent="0">
              <a:lnSpc>
                <a:spcPct val="80000"/>
              </a:lnSpc>
              <a:buNone/>
            </a:pPr>
            <a:endParaRPr lang="en-US" sz="1600" dirty="0">
              <a:solidFill>
                <a:srgbClr val="5F5F5F"/>
              </a:solidFill>
              <a:latin typeface="Verdana" pitchFamily="34" charset="0"/>
              <a:ea typeface="굴림" charset="-127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28600"/>
            <a:ext cx="6934200" cy="715963"/>
          </a:xfrm>
        </p:spPr>
        <p:txBody>
          <a:bodyPr/>
          <a:lstStyle/>
          <a:p>
            <a:r>
              <a:rPr lang="ru-RU" sz="4000" b="1" dirty="0"/>
              <a:t>Влияние стресса на сердце.</a:t>
            </a:r>
            <a:endParaRPr lang="ru-RU" sz="4000" dirty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35696" y="3284984"/>
            <a:ext cx="6911280" cy="3277344"/>
          </a:xfrm>
        </p:spPr>
        <p:txBody>
          <a:bodyPr/>
          <a:lstStyle/>
          <a:p>
            <a:pPr marL="0" indent="0" algn="just">
              <a:buNone/>
            </a:pPr>
            <a:r>
              <a:rPr lang="ru-RU" sz="16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Основная нагрузка от стресса ложится на наше сердце. Для сравнения, в спокойном состоянии сердце перекачивает 5-6 литров крови. В стрессовой ситуации эти цифры возрастают до 15-20 литров. А это в три-четыре раза больше! У людей среднего и старшего возраста значительно увеличивается риск возникновения инсультов и инфарктов.</a:t>
            </a:r>
          </a:p>
          <a:p>
            <a:pPr marL="0" indent="0" algn="just">
              <a:buNone/>
            </a:pPr>
            <a:r>
              <a:rPr lang="ru-RU" sz="16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В данной ситуации сердце необходимо успокоить. Для этого подойдет нехитрое упражнение. Глубоко вдыхайте воздух в течение пяти секунд, затем на счет «пять» - выдыхайте. Таким образом, надо сделать тридцать вдохов и выдохов</a:t>
            </a:r>
            <a:r>
              <a:rPr lang="ru-RU" sz="16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.</a:t>
            </a:r>
            <a:endParaRPr lang="ru-RU" sz="160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  <a:p>
            <a:pPr marL="0" indent="0" algn="just">
              <a:buNone/>
            </a:pPr>
            <a:r>
              <a:rPr lang="ru-RU" sz="16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Ни в коем случае не «запивайте» стресс кофе или спиртными напитками. Они поднимают давление, нагружая сердце еще больше.</a:t>
            </a:r>
          </a:p>
          <a:p>
            <a:pPr marL="0" indent="0">
              <a:lnSpc>
                <a:spcPct val="80000"/>
              </a:lnSpc>
              <a:buNone/>
            </a:pPr>
            <a:endParaRPr lang="en-US" sz="2000" dirty="0"/>
          </a:p>
        </p:txBody>
      </p:sp>
      <p:pic>
        <p:nvPicPr>
          <p:cNvPr id="60420" name="Picture 4" descr="F:\сердце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3746" y="908719"/>
            <a:ext cx="2146052" cy="2325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0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28600"/>
            <a:ext cx="6934200" cy="715963"/>
          </a:xfrm>
        </p:spPr>
        <p:txBody>
          <a:bodyPr/>
          <a:lstStyle/>
          <a:p>
            <a:r>
              <a:rPr lang="ru-RU" sz="4000" b="1" dirty="0"/>
              <a:t>Влияние стресса на </a:t>
            </a:r>
            <a:r>
              <a:rPr lang="ru-RU" sz="4000" b="1" dirty="0" smtClean="0"/>
              <a:t>мышцы</a:t>
            </a:r>
            <a:endParaRPr lang="ru-RU" sz="4000" dirty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79712" y="3789040"/>
            <a:ext cx="6911280" cy="2592288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Во время опасности мозг посылает сигнал в мышцы, и к ним значительно увеличивается приток крови. Мышцы набухают, готовясь к активным действиям. Если физической активности не происходит, кровь в волокнах застаивается.</a:t>
            </a:r>
          </a:p>
          <a:p>
            <a:pPr marL="0" indent="0" algn="just">
              <a:buNone/>
            </a:pPr>
            <a:r>
              <a:rPr lang="ru-RU" sz="20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Чтобы сбросить мышечное напряжение, рекомендуется пробежаться минут пять-десять.</a:t>
            </a:r>
          </a:p>
          <a:p>
            <a:pPr marL="0" indent="0">
              <a:lnSpc>
                <a:spcPct val="80000"/>
              </a:lnSpc>
              <a:buNone/>
            </a:pPr>
            <a:endParaRPr lang="en-US" sz="2000" dirty="0"/>
          </a:p>
        </p:txBody>
      </p:sp>
      <p:pic>
        <p:nvPicPr>
          <p:cNvPr id="139266" name="Picture 2" descr="F:\мышцы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980728"/>
            <a:ext cx="2317386" cy="2818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4989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139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139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260648"/>
            <a:ext cx="7315200" cy="715963"/>
          </a:xfrm>
        </p:spPr>
        <p:txBody>
          <a:bodyPr/>
          <a:lstStyle/>
          <a:p>
            <a:r>
              <a:rPr lang="ru-RU" b="1" dirty="0"/>
              <a:t>Влияние стресса на мозг.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9712" y="3667070"/>
            <a:ext cx="7164288" cy="3167608"/>
          </a:xfrm>
        </p:spPr>
        <p:txBody>
          <a:bodyPr/>
          <a:lstStyle/>
          <a:p>
            <a:pPr algn="just"/>
            <a:r>
              <a:rPr lang="ru-RU" sz="1600" dirty="0">
                <a:solidFill>
                  <a:srgbClr val="000000"/>
                </a:solidFill>
              </a:rPr>
              <a:t>Информация об опасности через органы чувств направляется в особый отдел мозга, называемый гипоталамусом. После обработки информации гипоталамус посылает сигналы во все части тела, приводя их в повышенную боевую готовность. При этом происходит сужение сосудов мозга. С возрастом холестерин накапливается в сосудах, делая их ломкими. Поэтому резкое их сужение может спровоцировать инсульт.</a:t>
            </a:r>
          </a:p>
          <a:p>
            <a:pPr algn="just"/>
            <a:r>
              <a:rPr lang="ru-RU" sz="1600" dirty="0">
                <a:solidFill>
                  <a:srgbClr val="000000"/>
                </a:solidFill>
              </a:rPr>
              <a:t>Чтобы этого не произошло, надо позаботиться о своем здоровье заранее. При сужении сосудов давление повышается. Привести его в норму помогут ежедневные прогулки на свежем воздухе и здоровый восьмичасовой сон.</a:t>
            </a:r>
          </a:p>
          <a:p>
            <a:endParaRPr lang="ru-RU" sz="1600" dirty="0"/>
          </a:p>
        </p:txBody>
      </p:sp>
      <p:pic>
        <p:nvPicPr>
          <p:cNvPr id="140290" name="Picture 2" descr="F:\мозг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620688"/>
            <a:ext cx="3564508" cy="2987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88679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0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0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0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332656"/>
            <a:ext cx="7315200" cy="715963"/>
          </a:xfrm>
        </p:spPr>
        <p:txBody>
          <a:bodyPr/>
          <a:lstStyle/>
          <a:p>
            <a:r>
              <a:rPr lang="ru-RU" b="1" dirty="0"/>
              <a:t>Влияние стресса на глаза.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28682" y="3474368"/>
            <a:ext cx="7315200" cy="3383632"/>
          </a:xfrm>
        </p:spPr>
        <p:txBody>
          <a:bodyPr/>
          <a:lstStyle/>
          <a:p>
            <a:pPr marL="0" indent="0" algn="just">
              <a:buNone/>
            </a:pPr>
            <a:r>
              <a:rPr lang="ru-RU" sz="16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Стрессовая информация поступает в мозг, в частности, через органы зрения. В результате в глазах могут появиться неприятные ощущения: повышенное давление, напряжение, рези, сухость слизистой, эффект «песка в глазах». Если часто нервничать, то от постоянного напряжения зрение может ухудшиться.</a:t>
            </a:r>
          </a:p>
          <a:p>
            <a:pPr marL="0" indent="0" algn="just">
              <a:buNone/>
            </a:pPr>
            <a:r>
              <a:rPr lang="ru-RU" sz="16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Чтобы расслабить глазные мышцы, существует простое, но эффективное упражнение. Закройте глаза и сделайте ими несколько движений влево-вправо, вверх-вниз, по кругу. И так в течение нескольких минут. Затем ощутимо надавите на веки, подождите секунд пять, пока перед глазами не появятся белые пятнышки. Отпустите руки, глаза уже можно открыть. Нелишне помассировать с двух сторон переносицу в уголках глаз. Если есть возможность, посидите в расслабленном положении 15-20 минут.</a:t>
            </a:r>
          </a:p>
          <a:p>
            <a:endParaRPr lang="ru-RU" sz="1600" dirty="0"/>
          </a:p>
        </p:txBody>
      </p:sp>
      <p:pic>
        <p:nvPicPr>
          <p:cNvPr id="141314" name="Picture 2" descr="F:\глаз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980728"/>
            <a:ext cx="3816424" cy="2144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01474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1413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1413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476672"/>
            <a:ext cx="7315200" cy="715963"/>
          </a:xfrm>
        </p:spPr>
        <p:txBody>
          <a:bodyPr/>
          <a:lstStyle/>
          <a:p>
            <a:r>
              <a:rPr lang="ru-RU" sz="4000" b="1" dirty="0"/>
              <a:t>Влияние стресса на желудок.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7704" y="3235022"/>
            <a:ext cx="7236296" cy="3599656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Во время нервного перенапряжения происходит спазм капилляров желудка. Это препятствует выделению слизи, образующей защитный барьер на стенках. Желудочный сок (соляная кислота) начинает разъедать ткань желудка, что приводит к образованию язвы.</a:t>
            </a:r>
          </a:p>
          <a:p>
            <a:pPr marL="0" indent="0" algn="just">
              <a:buNone/>
            </a:pPr>
            <a:r>
              <a:rPr lang="ru-RU" sz="20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Если хотите помочь желудку, выпивайте 200 миллилитров минеральной воды без газа каждые три часа. Хорошо помогает нежирный куриный бульон или теплый чай с молоком. А вот от соленой и жирной пищи откажитесь на некоторое время.</a:t>
            </a:r>
          </a:p>
          <a:p>
            <a:pPr marL="0" indent="0">
              <a:buNone/>
            </a:pPr>
            <a:endParaRPr lang="ru-RU" sz="1600" dirty="0"/>
          </a:p>
        </p:txBody>
      </p:sp>
      <p:pic>
        <p:nvPicPr>
          <p:cNvPr id="142338" name="Picture 2" descr="F:\желудо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836713"/>
            <a:ext cx="2880320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49642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2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2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2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60648"/>
            <a:ext cx="7315200" cy="715963"/>
          </a:xfrm>
        </p:spPr>
        <p:txBody>
          <a:bodyPr/>
          <a:lstStyle/>
          <a:p>
            <a:r>
              <a:rPr lang="ru-RU" b="1" dirty="0"/>
              <a:t>Влияние стресса на почки.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46867" y="4653136"/>
            <a:ext cx="7308304" cy="2015480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Во время стресса именно в почках вырабатывается гормон адреналин. Он усиливает сердечную деятельность и работоспособность мышц.</a:t>
            </a:r>
          </a:p>
          <a:p>
            <a:pPr marL="0" indent="0" algn="just">
              <a:buNone/>
            </a:pPr>
            <a:r>
              <a:rPr lang="ru-RU" sz="20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Чтобы уберечь почки от разрушения, выпейте несладкого зеленого чая.</a:t>
            </a:r>
          </a:p>
          <a:p>
            <a:pPr marL="0" indent="0">
              <a:buNone/>
            </a:pPr>
            <a:endParaRPr lang="ru-RU" sz="1600" dirty="0"/>
          </a:p>
        </p:txBody>
      </p:sp>
      <p:pic>
        <p:nvPicPr>
          <p:cNvPr id="143362" name="Picture 2" descr="F:\почк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464" y="548680"/>
            <a:ext cx="4583843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78758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750"/>
                                        <p:tgtEl>
                                          <p:spTgt spid="143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rotsedury">
  <a:themeElements>
    <a:clrScheme name="powerpoint-template 12">
      <a:dk1>
        <a:srgbClr val="4D4D4D"/>
      </a:dk1>
      <a:lt1>
        <a:srgbClr val="FFFFFF"/>
      </a:lt1>
      <a:dk2>
        <a:srgbClr val="4D4D4D"/>
      </a:dk2>
      <a:lt2>
        <a:srgbClr val="09BAFA"/>
      </a:lt2>
      <a:accent1>
        <a:srgbClr val="467435"/>
      </a:accent1>
      <a:accent2>
        <a:srgbClr val="B6D640"/>
      </a:accent2>
      <a:accent3>
        <a:srgbClr val="FFFFFF"/>
      </a:accent3>
      <a:accent4>
        <a:srgbClr val="404040"/>
      </a:accent4>
      <a:accent5>
        <a:srgbClr val="B0BCAE"/>
      </a:accent5>
      <a:accent6>
        <a:srgbClr val="A5C239"/>
      </a:accent6>
      <a:hlink>
        <a:srgbClr val="0B3DCB"/>
      </a:hlink>
      <a:folHlink>
        <a:srgbClr val="DDDDDD"/>
      </a:folHlink>
    </a:clrScheme>
    <a:fontScheme name="powerpoint-template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 1">
        <a:dk1>
          <a:srgbClr val="4D4D4D"/>
        </a:dk1>
        <a:lt1>
          <a:srgbClr val="FFFFFF"/>
        </a:lt1>
        <a:dk2>
          <a:srgbClr val="4D4D4D"/>
        </a:dk2>
        <a:lt2>
          <a:srgbClr val="80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 2">
        <a:dk1>
          <a:srgbClr val="4D4D4D"/>
        </a:dk1>
        <a:lt1>
          <a:srgbClr val="FFFFFF"/>
        </a:lt1>
        <a:dk2>
          <a:srgbClr val="4D4D4D"/>
        </a:dk2>
        <a:lt2>
          <a:srgbClr val="B92B2B"/>
        </a:lt2>
        <a:accent1>
          <a:srgbClr val="0095B7"/>
        </a:accent1>
        <a:accent2>
          <a:srgbClr val="FAAC8F"/>
        </a:accent2>
        <a:accent3>
          <a:srgbClr val="FFFFFF"/>
        </a:accent3>
        <a:accent4>
          <a:srgbClr val="404040"/>
        </a:accent4>
        <a:accent5>
          <a:srgbClr val="AAC8D8"/>
        </a:accent5>
        <a:accent6>
          <a:srgbClr val="E39B81"/>
        </a:accent6>
        <a:hlink>
          <a:srgbClr val="2D3289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 3">
        <a:dk1>
          <a:srgbClr val="4D4D4D"/>
        </a:dk1>
        <a:lt1>
          <a:srgbClr val="FFFFFF"/>
        </a:lt1>
        <a:dk2>
          <a:srgbClr val="4D4D4D"/>
        </a:dk2>
        <a:lt2>
          <a:srgbClr val="0C209B"/>
        </a:lt2>
        <a:accent1>
          <a:srgbClr val="2167BF"/>
        </a:accent1>
        <a:accent2>
          <a:srgbClr val="C60C0D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B30A0B"/>
        </a:accent6>
        <a:hlink>
          <a:srgbClr val="4793C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 4">
        <a:dk1>
          <a:srgbClr val="4D4D4D"/>
        </a:dk1>
        <a:lt1>
          <a:srgbClr val="FFFFFF"/>
        </a:lt1>
        <a:dk2>
          <a:srgbClr val="4D4D4D"/>
        </a:dk2>
        <a:lt2>
          <a:srgbClr val="0C209B"/>
        </a:lt2>
        <a:accent1>
          <a:srgbClr val="2167BF"/>
        </a:accent1>
        <a:accent2>
          <a:srgbClr val="C60C0D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B30A0B"/>
        </a:accent6>
        <a:hlink>
          <a:srgbClr val="1FAAE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 5">
        <a:dk1>
          <a:srgbClr val="4D4D4D"/>
        </a:dk1>
        <a:lt1>
          <a:srgbClr val="FFFFFF"/>
        </a:lt1>
        <a:dk2>
          <a:srgbClr val="4D4D4D"/>
        </a:dk2>
        <a:lt2>
          <a:srgbClr val="F6DF52"/>
        </a:lt2>
        <a:accent1>
          <a:srgbClr val="2167BF"/>
        </a:accent1>
        <a:accent2>
          <a:srgbClr val="C60C0D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B30A0B"/>
        </a:accent6>
        <a:hlink>
          <a:srgbClr val="4793C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 6">
        <a:dk1>
          <a:srgbClr val="4D4D4D"/>
        </a:dk1>
        <a:lt1>
          <a:srgbClr val="FFFFFF"/>
        </a:lt1>
        <a:dk2>
          <a:srgbClr val="4D4D4D"/>
        </a:dk2>
        <a:lt2>
          <a:srgbClr val="17593B"/>
        </a:lt2>
        <a:accent1>
          <a:srgbClr val="2167BF"/>
        </a:accent1>
        <a:accent2>
          <a:srgbClr val="C60C0D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B30A0B"/>
        </a:accent6>
        <a:hlink>
          <a:srgbClr val="4793C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 7">
        <a:dk1>
          <a:srgbClr val="4D4D4D"/>
        </a:dk1>
        <a:lt1>
          <a:srgbClr val="FFFFFF"/>
        </a:lt1>
        <a:dk2>
          <a:srgbClr val="4D4D4D"/>
        </a:dk2>
        <a:lt2>
          <a:srgbClr val="17593B"/>
        </a:lt2>
        <a:accent1>
          <a:srgbClr val="2167BF"/>
        </a:accent1>
        <a:accent2>
          <a:srgbClr val="5D5537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534C31"/>
        </a:accent6>
        <a:hlink>
          <a:srgbClr val="4793C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 8">
        <a:dk1>
          <a:srgbClr val="4D4D4D"/>
        </a:dk1>
        <a:lt1>
          <a:srgbClr val="FFFFFF"/>
        </a:lt1>
        <a:dk2>
          <a:srgbClr val="4D4D4D"/>
        </a:dk2>
        <a:lt2>
          <a:srgbClr val="17593B"/>
        </a:lt2>
        <a:accent1>
          <a:srgbClr val="2167BF"/>
        </a:accent1>
        <a:accent2>
          <a:srgbClr val="7F7863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726C59"/>
        </a:accent6>
        <a:hlink>
          <a:srgbClr val="4793C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 9">
        <a:dk1>
          <a:srgbClr val="4D4D4D"/>
        </a:dk1>
        <a:lt1>
          <a:srgbClr val="FFFFFF"/>
        </a:lt1>
        <a:dk2>
          <a:srgbClr val="4D4D4D"/>
        </a:dk2>
        <a:lt2>
          <a:srgbClr val="17593B"/>
        </a:lt2>
        <a:accent1>
          <a:srgbClr val="2167BF"/>
        </a:accent1>
        <a:accent2>
          <a:srgbClr val="7F7863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726C59"/>
        </a:accent6>
        <a:hlink>
          <a:srgbClr val="45886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 10">
        <a:dk1>
          <a:srgbClr val="4D4D4D"/>
        </a:dk1>
        <a:lt1>
          <a:srgbClr val="FFFFFF"/>
        </a:lt1>
        <a:dk2>
          <a:srgbClr val="4D4D4D"/>
        </a:dk2>
        <a:lt2>
          <a:srgbClr val="869BCC"/>
        </a:lt2>
        <a:accent1>
          <a:srgbClr val="00A2D9"/>
        </a:accent1>
        <a:accent2>
          <a:srgbClr val="B486B0"/>
        </a:accent2>
        <a:accent3>
          <a:srgbClr val="FFFFFF"/>
        </a:accent3>
        <a:accent4>
          <a:srgbClr val="404040"/>
        </a:accent4>
        <a:accent5>
          <a:srgbClr val="AACEE9"/>
        </a:accent5>
        <a:accent6>
          <a:srgbClr val="A3799F"/>
        </a:accent6>
        <a:hlink>
          <a:srgbClr val="3D5EA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 11">
        <a:dk1>
          <a:srgbClr val="4D4D4D"/>
        </a:dk1>
        <a:lt1>
          <a:srgbClr val="FFFFFF"/>
        </a:lt1>
        <a:dk2>
          <a:srgbClr val="4D4D4D"/>
        </a:dk2>
        <a:lt2>
          <a:srgbClr val="0D49F1"/>
        </a:lt2>
        <a:accent1>
          <a:srgbClr val="09BAFA"/>
        </a:accent1>
        <a:accent2>
          <a:srgbClr val="B6D640"/>
        </a:accent2>
        <a:accent3>
          <a:srgbClr val="FFFFFF"/>
        </a:accent3>
        <a:accent4>
          <a:srgbClr val="404040"/>
        </a:accent4>
        <a:accent5>
          <a:srgbClr val="AAD9FC"/>
        </a:accent5>
        <a:accent6>
          <a:srgbClr val="A5C239"/>
        </a:accent6>
        <a:hlink>
          <a:srgbClr val="5D9B4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 12">
        <a:dk1>
          <a:srgbClr val="4D4D4D"/>
        </a:dk1>
        <a:lt1>
          <a:srgbClr val="FFFFFF"/>
        </a:lt1>
        <a:dk2>
          <a:srgbClr val="4D4D4D"/>
        </a:dk2>
        <a:lt2>
          <a:srgbClr val="09BAFA"/>
        </a:lt2>
        <a:accent1>
          <a:srgbClr val="467435"/>
        </a:accent1>
        <a:accent2>
          <a:srgbClr val="B6D640"/>
        </a:accent2>
        <a:accent3>
          <a:srgbClr val="FFFFFF"/>
        </a:accent3>
        <a:accent4>
          <a:srgbClr val="404040"/>
        </a:accent4>
        <a:accent5>
          <a:srgbClr val="B0BCAE"/>
        </a:accent5>
        <a:accent6>
          <a:srgbClr val="A5C239"/>
        </a:accent6>
        <a:hlink>
          <a:srgbClr val="0B3DCB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Protsedury</Template>
  <TotalTime>46</TotalTime>
  <Words>812</Words>
  <Application>Microsoft Office PowerPoint</Application>
  <PresentationFormat>Экран (4:3)</PresentationFormat>
  <Paragraphs>34</Paragraphs>
  <Slides>12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Microsoft Sans Serif</vt:lpstr>
      <vt:lpstr>Verdana</vt:lpstr>
      <vt:lpstr>굴림</vt:lpstr>
      <vt:lpstr>Protsedury</vt:lpstr>
      <vt:lpstr>Влияние стресса на организм</vt:lpstr>
      <vt:lpstr>Презентация PowerPoint</vt:lpstr>
      <vt:lpstr>Стресс</vt:lpstr>
      <vt:lpstr>Влияние стресса на сердце.</vt:lpstr>
      <vt:lpstr>Влияние стресса на мышцы</vt:lpstr>
      <vt:lpstr>Влияние стресса на мозг. </vt:lpstr>
      <vt:lpstr>Влияние стресса на глаза. </vt:lpstr>
      <vt:lpstr>Влияние стресса на желудок. </vt:lpstr>
      <vt:lpstr>Влияние стресса на почки. </vt:lpstr>
      <vt:lpstr>Презентация PowerPoint</vt:lpstr>
      <vt:lpstr>Заключение</vt:lpstr>
      <vt:lpstr>Спасибо за внимание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стресса на организм</dc:title>
  <dc:subject>Медицина</dc:subject>
  <dc:creator>user</dc:creator>
  <dc:description>http://propowerpoint.ru - Бесплатные шаблоны для презентаций. Полезные советы и уроки  PowerPoint .</dc:description>
  <cp:lastModifiedBy>user</cp:lastModifiedBy>
  <cp:revision>6</cp:revision>
  <dcterms:created xsi:type="dcterms:W3CDTF">2013-03-29T05:33:19Z</dcterms:created>
  <dcterms:modified xsi:type="dcterms:W3CDTF">2013-03-29T06:19:26Z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000800f0020000000000010243100207f6000400038000</vt:lpwstr>
  </property>
</Properties>
</file>