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68" r:id="rId9"/>
    <p:sldId id="263" r:id="rId10"/>
    <p:sldId id="270" r:id="rId11"/>
    <p:sldId id="271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5B2DB9-058A-495F-BA2E-CBAFDE05CFF3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00BE1B-6CAC-4000-A7C1-5228B17D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Аксиома параллельных прямых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следствия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2500298" y="3143248"/>
            <a:ext cx="3714776" cy="2786082"/>
            <a:chOff x="2786050" y="2786058"/>
            <a:chExt cx="3714776" cy="2786082"/>
          </a:xfrm>
        </p:grpSpPr>
        <p:cxnSp>
          <p:nvCxnSpPr>
            <p:cNvPr id="4" name="Прямая соединительная линия 3"/>
            <p:cNvCxnSpPr/>
            <p:nvPr/>
          </p:nvCxnSpPr>
          <p:spPr>
            <a:xfrm>
              <a:off x="2857488" y="3786190"/>
              <a:ext cx="364333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2786050" y="4714884"/>
              <a:ext cx="364333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>
              <a:off x="3143240" y="3357562"/>
              <a:ext cx="2571768" cy="18573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143636" y="342900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а</a:t>
              </a:r>
              <a:endParaRPr lang="ru-RU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72198" y="435769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  <a:endParaRPr lang="ru-RU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0628" y="2786058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c</a:t>
              </a:r>
              <a:endParaRPr lang="ru-RU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714348" y="1285860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800" dirty="0" smtClean="0"/>
              <a:t>     Если </a:t>
            </a:r>
            <a:r>
              <a:rPr lang="ru-RU" sz="2800" dirty="0" smtClean="0"/>
              <a:t>прямая пересекает одну из двух параллельных прямых, то она пересекает и другую.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следствия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714488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None/>
            </a:pPr>
            <a:r>
              <a:rPr lang="ru-RU" sz="2800" dirty="0" smtClean="0"/>
              <a:t>Если две прямые параллельны третьей прямой, то они параллельны.</a:t>
            </a:r>
            <a:endParaRPr lang="ru-RU" sz="28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2143108" y="3071810"/>
            <a:ext cx="4214842" cy="2247615"/>
            <a:chOff x="2143108" y="3071810"/>
            <a:chExt cx="4214842" cy="2247615"/>
          </a:xfrm>
        </p:grpSpPr>
        <p:cxnSp>
          <p:nvCxnSpPr>
            <p:cNvPr id="7" name="Прямая соединительная линия 6"/>
            <p:cNvCxnSpPr/>
            <p:nvPr/>
          </p:nvCxnSpPr>
          <p:spPr>
            <a:xfrm>
              <a:off x="2143108" y="3500438"/>
              <a:ext cx="41434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>
              <a:off x="2143108" y="4000504"/>
              <a:ext cx="4143404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2214546" y="5286388"/>
              <a:ext cx="4143404" cy="15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786446" y="307181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а</a:t>
              </a:r>
              <a:endParaRPr lang="ru-RU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57884" y="3643314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  <a:endParaRPr lang="ru-RU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29322" y="4857760"/>
              <a:ext cx="2857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accent2">
                      <a:lumMod val="50000"/>
                    </a:schemeClr>
                  </a:solidFill>
                </a:rPr>
                <a:t>c</a:t>
              </a:r>
              <a:endParaRPr lang="ru-RU" sz="24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Устно : № 196, 197;</a:t>
            </a:r>
          </a:p>
          <a:p>
            <a:r>
              <a:rPr lang="ru-RU" sz="5400" dirty="0" smtClean="0"/>
              <a:t> № 213;</a:t>
            </a:r>
          </a:p>
          <a:p>
            <a:r>
              <a:rPr lang="ru-RU" sz="5400" dirty="0" smtClean="0"/>
              <a:t>Д / </a:t>
            </a:r>
            <a:r>
              <a:rPr lang="ru-RU" sz="5400" dirty="0" err="1" smtClean="0"/>
              <a:t>з</a:t>
            </a:r>
            <a:r>
              <a:rPr lang="ru-RU" sz="5400" dirty="0" smtClean="0"/>
              <a:t> : № 199.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аксиомы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утверждения</a:t>
            </a:r>
            <a:r>
              <a:rPr lang="ru-RU" sz="3200" dirty="0" smtClean="0"/>
              <a:t>, которые принимаются в качестве </a:t>
            </a:r>
            <a:r>
              <a:rPr lang="ru-RU" sz="3200" dirty="0" smtClean="0">
                <a:solidFill>
                  <a:srgbClr val="FF0000"/>
                </a:solidFill>
              </a:rPr>
              <a:t>исходных положений</a:t>
            </a:r>
            <a:r>
              <a:rPr lang="ru-RU" sz="3200" dirty="0" smtClean="0"/>
              <a:t>, на основе которых доказываются далее теоремы и, вообще, строится вся геометрия.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Через любые две точки проходит прямая, и притом только одна.</a:t>
            </a:r>
          </a:p>
          <a:p>
            <a:pPr>
              <a:buNone/>
            </a:pPr>
            <a:endParaRPr lang="ru-RU" sz="36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2000232" y="3214686"/>
            <a:ext cx="3857652" cy="1357322"/>
            <a:chOff x="2000232" y="3214686"/>
            <a:chExt cx="3857652" cy="135732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2000232" y="3429000"/>
              <a:ext cx="3857652" cy="114300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5"/>
            <p:cNvSpPr/>
            <p:nvPr/>
          </p:nvSpPr>
          <p:spPr>
            <a:xfrm>
              <a:off x="2928926" y="4214818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643438" y="3714752"/>
              <a:ext cx="142876" cy="1428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14612" y="3643314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00562" y="3214686"/>
              <a:ext cx="4812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dirty="0" smtClean="0"/>
                <a:t>В</a:t>
              </a:r>
              <a:endParaRPr lang="ru-RU" sz="3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На любом луче от его начала можно отложить отрезок, равный данному, и притом только один.</a:t>
            </a:r>
            <a:endParaRPr lang="ru-RU" sz="36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2071670" y="4357694"/>
            <a:ext cx="4357718" cy="642942"/>
            <a:chOff x="2071670" y="4357694"/>
            <a:chExt cx="4357718" cy="64294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flipV="1">
              <a:off x="2285984" y="4857760"/>
              <a:ext cx="4143404" cy="7143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Овал 5"/>
            <p:cNvSpPr/>
            <p:nvPr/>
          </p:nvSpPr>
          <p:spPr>
            <a:xfrm>
              <a:off x="2285984" y="4929198"/>
              <a:ext cx="71438" cy="714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4143372" y="4857760"/>
              <a:ext cx="45719" cy="4571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71670" y="435769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/>
                <a:t>А</a:t>
              </a:r>
              <a:endParaRPr lang="ru-RU" sz="2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000496" y="4357694"/>
              <a:ext cx="44435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/>
                <a:t>В</a:t>
              </a:r>
              <a:endParaRPr lang="ru-RU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От любого луча в заданную сторону можно отложить угол, равный данному  неразвернутому углу, и притом только один.</a:t>
            </a:r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3000364" y="4286256"/>
            <a:ext cx="2714644" cy="1287472"/>
            <a:chOff x="3000364" y="4286256"/>
            <a:chExt cx="2714644" cy="128747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3000364" y="5572140"/>
              <a:ext cx="2714644" cy="158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3000364" y="4286256"/>
              <a:ext cx="1785950" cy="1285884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4357686" y="400050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A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43174" y="5286388"/>
            <a:ext cx="423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O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7818" y="5500702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B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Слово «аксиома» 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происходит от греческого «</a:t>
            </a:r>
            <a:r>
              <a:rPr lang="ru-RU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аксиос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», что означает «ценный, достойный».          </a:t>
            </a:r>
            <a:endParaRPr lang="ru-RU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945090" cy="457200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Евклид</a:t>
            </a:r>
          </a:p>
          <a:p>
            <a:pPr algn="ctr">
              <a:buNone/>
            </a:pPr>
            <a:r>
              <a:rPr lang="ru-RU" sz="1800" dirty="0" smtClean="0"/>
              <a:t>(примерно 365 – 300 </a:t>
            </a:r>
            <a:r>
              <a:rPr lang="ru-RU" sz="1800" dirty="0" err="1" smtClean="0"/>
              <a:t>гг</a:t>
            </a:r>
            <a:r>
              <a:rPr lang="ru-RU" sz="1800" dirty="0" smtClean="0"/>
              <a:t> до н.э.)</a:t>
            </a:r>
          </a:p>
          <a:p>
            <a:pPr algn="ctr"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Автор знаменитого сочинения </a:t>
            </a:r>
            <a:r>
              <a:rPr lang="ru-RU" sz="1800" b="1" i="1" dirty="0" smtClean="0">
                <a:solidFill>
                  <a:srgbClr val="C00000"/>
                </a:solidFill>
              </a:rPr>
              <a:t>«Начала», </a:t>
            </a:r>
            <a:r>
              <a:rPr lang="ru-RU" sz="1800" dirty="0" smtClean="0"/>
              <a:t>в котором он сформулировал некоторые из аксиом (</a:t>
            </a:r>
            <a:r>
              <a:rPr lang="ru-RU" sz="1800" b="1" i="1" dirty="0" smtClean="0">
                <a:solidFill>
                  <a:srgbClr val="C00000"/>
                </a:solidFill>
              </a:rPr>
              <a:t>постулатов</a:t>
            </a:r>
            <a:r>
              <a:rPr lang="ru-RU" sz="1800" dirty="0" smtClean="0"/>
              <a:t>). Геометрия, изложенная в «Началах», называется 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евклидовой геометрией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7" name="Содержимое 4" descr="Euklid-von-Alexandria_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57224" y="1928802"/>
            <a:ext cx="2890833" cy="3431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Николай Иванович Лобачевский</a:t>
            </a:r>
            <a:br>
              <a:rPr lang="ru-RU" dirty="0" smtClean="0"/>
            </a:br>
            <a:r>
              <a:rPr lang="ru-RU" sz="2400" dirty="0" smtClean="0"/>
              <a:t>(1792 - 1856)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indent="274320">
              <a:buNone/>
            </a:pPr>
            <a:r>
              <a:rPr lang="ru-RU" dirty="0" smtClean="0"/>
              <a:t>Сыграл огромную роль в решении непростого вопроса о единственности прямой, проходящей через данную точку параллельно данной прямой.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50" y="1871662"/>
            <a:ext cx="28575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Аксиома параллельных прямых</a:t>
            </a:r>
            <a:endParaRPr lang="ru-RU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928662" y="2428867"/>
            <a:ext cx="4500594" cy="2714644"/>
            <a:chOff x="928662" y="2631034"/>
            <a:chExt cx="2643206" cy="1299620"/>
          </a:xfrm>
        </p:grpSpPr>
        <p:grpSp>
          <p:nvGrpSpPr>
            <p:cNvPr id="4" name="Группа 7"/>
            <p:cNvGrpSpPr/>
            <p:nvPr/>
          </p:nvGrpSpPr>
          <p:grpSpPr>
            <a:xfrm>
              <a:off x="928662" y="2857496"/>
              <a:ext cx="2643206" cy="1073158"/>
              <a:chOff x="928662" y="2857496"/>
              <a:chExt cx="2643206" cy="1073158"/>
            </a:xfrm>
          </p:grpSpPr>
          <p:cxnSp>
            <p:nvCxnSpPr>
              <p:cNvPr id="6" name="Прямая соединительная линия 5"/>
              <p:cNvCxnSpPr/>
              <p:nvPr/>
            </p:nvCxnSpPr>
            <p:spPr>
              <a:xfrm>
                <a:off x="928662" y="3929066"/>
                <a:ext cx="2643206" cy="1588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Овал 6"/>
              <p:cNvSpPr/>
              <p:nvPr/>
            </p:nvSpPr>
            <p:spPr>
              <a:xfrm>
                <a:off x="2214546" y="2857496"/>
                <a:ext cx="71438" cy="45719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2103420" y="2631034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М</a:t>
              </a:r>
              <a:endParaRPr lang="ru-RU" dirty="0"/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5400000">
            <a:off x="1322365" y="4249743"/>
            <a:ext cx="36433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43240" y="5715016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с</a:t>
            </a:r>
            <a:endParaRPr lang="ru-RU" sz="20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071538" y="2928934"/>
            <a:ext cx="4357718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72066" y="257174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</a:t>
            </a:r>
            <a:endParaRPr lang="ru-RU" sz="20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1214414" y="2428868"/>
            <a:ext cx="4214842" cy="92869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72066" y="2143116"/>
            <a:ext cx="380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b′</a:t>
            </a:r>
            <a:endParaRPr lang="ru-RU" sz="2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43240" y="4929198"/>
            <a:ext cx="21431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9900"/>
                </a:solidFill>
              </a:rPr>
              <a:t>Аксиома параллельных прямых</a:t>
            </a:r>
            <a:endParaRPr lang="ru-RU" sz="3600" b="1" dirty="0">
              <a:solidFill>
                <a:srgbClr val="FF99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294967295"/>
          </p:nvPr>
        </p:nvSpPr>
        <p:spPr>
          <a:xfrm>
            <a:off x="4572000" y="1714488"/>
            <a:ext cx="3657600" cy="4572000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Через точку, не лежащую на данной прямой, проходит только одна прямая, параллельная данной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071538" y="4214818"/>
            <a:ext cx="285752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000100" y="3286124"/>
            <a:ext cx="3000396" cy="1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428860" y="3286124"/>
            <a:ext cx="71438" cy="71438"/>
          </a:xfrm>
          <a:prstGeom prst="ellipse">
            <a:avLst/>
          </a:prstGeom>
          <a:solidFill>
            <a:schemeClr val="accent2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285984" y="2928934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182" y="29289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714744" y="39290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261</TotalTime>
  <Words>243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Аксиома параллельных прямых</vt:lpstr>
      <vt:lpstr>аксиомы</vt:lpstr>
      <vt:lpstr>Слайд 3</vt:lpstr>
      <vt:lpstr>Слайд 4</vt:lpstr>
      <vt:lpstr>Слайд 5</vt:lpstr>
      <vt:lpstr>Слово «аксиома» происходит от греческого «аксиос», что означает «ценный, достойный».          </vt:lpstr>
      <vt:lpstr>Николай Иванович Лобачевский (1792 - 1856)</vt:lpstr>
      <vt:lpstr>Аксиома параллельных прямых</vt:lpstr>
      <vt:lpstr>Аксиома параллельных прямых</vt:lpstr>
      <vt:lpstr>следствия</vt:lpstr>
      <vt:lpstr>следствия</vt:lpstr>
      <vt:lpstr>Слайд 12</vt:lpstr>
    </vt:vector>
  </TitlesOfParts>
  <Company>Гимназия №4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Аксиома параллельных прямых</dc:title>
  <dc:creator>школа</dc:creator>
  <cp:lastModifiedBy>школа</cp:lastModifiedBy>
  <cp:revision>26</cp:revision>
  <dcterms:created xsi:type="dcterms:W3CDTF">2010-02-08T14:24:23Z</dcterms:created>
  <dcterms:modified xsi:type="dcterms:W3CDTF">2010-02-09T13:21:05Z</dcterms:modified>
</cp:coreProperties>
</file>