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5" r:id="rId5"/>
    <p:sldId id="266" r:id="rId6"/>
    <p:sldId id="263" r:id="rId7"/>
    <p:sldId id="270" r:id="rId8"/>
    <p:sldId id="271" r:id="rId9"/>
    <p:sldId id="272" r:id="rId10"/>
    <p:sldId id="267" r:id="rId11"/>
    <p:sldId id="268" r:id="rId12"/>
    <p:sldId id="274" r:id="rId13"/>
    <p:sldId id="275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1000">
              <a:srgbClr val="C7AC4C"/>
            </a:gs>
            <a:gs pos="50000">
              <a:srgbClr val="E6D78A"/>
            </a:gs>
            <a:gs pos="83000">
              <a:srgbClr val="C7AC4C"/>
            </a:gs>
            <a:gs pos="100000">
              <a:srgbClr val="E6DCAC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0.png"/><Relationship Id="rId4" Type="http://schemas.openxmlformats.org/officeDocument/2006/relationships/image" Target="../media/image16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5" Type="http://schemas.microsoft.com/office/2007/relationships/hdphoto" Target="../media/hdphoto1.wdp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988841"/>
            <a:ext cx="7772400" cy="1296144"/>
          </a:xfrm>
        </p:spPr>
        <p:txBody>
          <a:bodyPr/>
          <a:lstStyle/>
          <a:p>
            <a:r>
              <a:rPr lang="ru-RU" sz="4000" dirty="0" smtClean="0"/>
              <a:t>Объем конуса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93096"/>
            <a:ext cx="6400800" cy="151216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Цель: отработка решения задач с использованием формулы объема конуса, рассмотреть решение практических задач с применением формулы.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35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024" y="476672"/>
            <a:ext cx="8784976" cy="907504"/>
          </a:xfrm>
        </p:spPr>
        <p:txBody>
          <a:bodyPr/>
          <a:lstStyle/>
          <a:p>
            <a:pPr marL="342900" lvl="0" indent="-342900">
              <a:lnSpc>
                <a:spcPct val="100000"/>
              </a:lnSpc>
              <a:spcBef>
                <a:spcPct val="20000"/>
              </a:spcBef>
            </a:pPr>
            <a:r>
              <a:rPr lang="ru-RU" sz="2000" b="1" dirty="0">
                <a:solidFill>
                  <a:srgbClr val="0066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По статистике на Земле ежегодно гибнет от разрядов молний 6 человек на 1 000 000 жителей (чаще в южных странах). Громоотвод образует конус безопасности</a:t>
            </a:r>
            <a:r>
              <a:rPr lang="ru-RU" sz="2000" b="1" dirty="0" smtClean="0">
                <a:solidFill>
                  <a:srgbClr val="0066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endParaRPr lang="ru-RU" sz="36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124744"/>
                <a:ext cx="8784976" cy="5544616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ru-RU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ru-RU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Задача. </a:t>
                </a:r>
                <a:r>
                  <a:rPr lang="ru-RU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Б</a:t>
                </a:r>
                <a:r>
                  <a:rPr lang="ru-RU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удет ли защищен во время грозы дом высотой </a:t>
                </a:r>
                <a:r>
                  <a:rPr lang="ru-RU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6</a:t>
                </a:r>
                <a:r>
                  <a:rPr lang="ru-RU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м, шириной 8 м и длиной 10 м, если высота громоотвода 7 м, а угол между громоотводом и образующей конуса безопасности равен 60</a:t>
                </a:r>
                <a14:m>
                  <m:oMath xmlns:m="http://schemas.openxmlformats.org/officeDocument/2006/math">
                    <m:r>
                      <a:rPr lang="ru-RU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/>
                        <a:ea typeface="Cambria Math"/>
                      </a:rPr>
                      <m:t>°</m:t>
                    </m:r>
                  </m:oMath>
                </a14:m>
                <a:r>
                  <a:rPr lang="ru-RU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?</a:t>
                </a:r>
              </a:p>
              <a:p>
                <a:pPr marL="0" indent="0">
                  <a:buNone/>
                </a:pPr>
                <a:endParaRPr lang="ru-RU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ru-RU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</a:t>
                </a:r>
                <a:endParaRPr lang="ru-RU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124744"/>
                <a:ext cx="8784976" cy="5544616"/>
              </a:xfrm>
              <a:blipFill rotWithShape="1">
                <a:blip r:embed="rId2"/>
                <a:stretch>
                  <a:fillRect l="-1040" r="-4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356992"/>
            <a:ext cx="3528392" cy="273630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12139461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07504"/>
          </a:xfrm>
        </p:spPr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</a:rPr>
              <a:t>Решение задачи</a:t>
            </a:r>
            <a:endParaRPr lang="ru-RU" sz="32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785395"/>
              </a:xfrm>
            </p:spPr>
            <p:txBody>
              <a:bodyPr/>
              <a:lstStyle/>
              <a:p>
                <a:pPr marL="0" indent="0" algn="r">
                  <a:buNone/>
                </a:pPr>
                <a:r>
                  <a:rPr lang="ru-RU" b="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Составим математическую модель задачи.</a:t>
                </a:r>
              </a:p>
              <a:p>
                <a:pPr marL="0" indent="0" algn="r">
                  <a:buNone/>
                </a:pPr>
                <a:r>
                  <a:rPr lang="ru-RU" b="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По определению тангенса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/>
                        <a:ea typeface="Cambria Math"/>
                      </a:rPr>
                      <m:t>𝑡𝑔</m:t>
                    </m:r>
                    <m:r>
                      <a:rPr lang="en-US" b="0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/>
                        <a:ea typeface="Cambria Math"/>
                      </a:rPr>
                      <m:t>60°=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𝑅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b="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,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/>
                        <a:ea typeface="Cambria Math"/>
                      </a:rPr>
                      <m:t>𝑅</m:t>
                    </m:r>
                    <m:r>
                      <a:rPr lang="en-US" b="0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/>
                        <a:ea typeface="Cambria Math"/>
                      </a:rPr>
                      <m:t>=7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e>
                    </m:rad>
                    <m:r>
                      <a:rPr lang="en-US" b="0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/>
                        <a:ea typeface="Cambria Math"/>
                      </a:rPr>
                      <m:t>≈</m:t>
                    </m:r>
                    <m:r>
                      <a:rPr lang="ru-RU" b="0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/>
                        <a:ea typeface="Cambria Math"/>
                      </a:rPr>
                      <m:t>12 м</m:t>
                    </m:r>
                  </m:oMath>
                </a14:m>
                <a:r>
                  <a:rPr lang="en-US" b="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,</a:t>
                </a:r>
                <a:endParaRPr lang="ru-RU" b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itchFamily="18" charset="0"/>
                  <a:ea typeface="Cambria Math"/>
                  <a:cs typeface="Times New Roman" pitchFamily="18" charset="0"/>
                </a:endParaRPr>
              </a:p>
              <a:p>
                <a:pPr marL="0" indent="0" algn="r">
                  <a:buNone/>
                </a:pPr>
                <a:r>
                  <a:rPr lang="en-US" b="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𝑉</m:t>
                        </m:r>
                      </m:e>
                      <m:sub>
                        <m:r>
                          <a:rPr lang="ru-RU" b="0" i="1" dirty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к</m:t>
                        </m:r>
                      </m:sub>
                    </m:sSub>
                    <m:r>
                      <a:rPr lang="en-US" b="0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0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/>
                        <a:ea typeface="Cambria Math"/>
                      </a:rPr>
                      <m:t>𝜋</m:t>
                    </m:r>
                    <m:r>
                      <a:rPr lang="en-US" b="0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/>
                        <a:ea typeface="Cambria Math"/>
                      </a:rPr>
                      <m:t> 49∙3∙7=1029</m:t>
                    </m:r>
                    <m:r>
                      <a:rPr lang="en-US" b="0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/>
                        <a:ea typeface="Cambria Math"/>
                      </a:rPr>
                      <m:t>𝜋</m:t>
                    </m:r>
                    <m:r>
                      <a:rPr lang="en-US" b="0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/>
                        <a:ea typeface="Cambria Math"/>
                      </a:rPr>
                      <m:t>≈3231</m:t>
                    </m:r>
                    <m:sSup>
                      <m:sSupPr>
                        <m:ctrlPr>
                          <a:rPr lang="en-US" b="0" i="1" dirty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b="0" i="1" dirty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м</m:t>
                        </m:r>
                      </m:e>
                      <m:sup>
                        <m:r>
                          <a:rPr lang="ru-RU" b="0" i="1" dirty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ru-RU" b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itchFamily="18" charset="0"/>
                  <a:ea typeface="Cambria Math"/>
                  <a:cs typeface="Times New Roman" pitchFamily="18" charset="0"/>
                </a:endParaRPr>
              </a:p>
              <a:p>
                <a:pPr marL="0" indent="0" algn="r">
                  <a:buNone/>
                </a:pPr>
                <a:r>
                  <a:rPr lang="ru-RU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Объем дома 480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м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ru-RU" b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itchFamily="18" charset="0"/>
                  <a:ea typeface="Cambria Math"/>
                  <a:cs typeface="Times New Roman" pitchFamily="18" charset="0"/>
                </a:endParaRPr>
              </a:p>
              <a:p>
                <a:pPr marL="0" indent="0" algn="r">
                  <a:buNone/>
                </a:pPr>
                <a:r>
                  <a:rPr lang="ru-RU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О</a:t>
                </a:r>
                <a:r>
                  <a:rPr lang="ru-RU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твет: дом будет защищен от грозы.</a:t>
                </a:r>
              </a:p>
              <a:p>
                <a:pPr marL="0" indent="0" algn="r">
                  <a:buNone/>
                </a:pPr>
                <a:r>
                  <a:rPr lang="ru-RU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Cambria Math"/>
                  </a:rPr>
                  <a:t> </a:t>
                </a:r>
                <a:endParaRPr lang="en-US" b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a typeface="Cambria Math"/>
                </a:endParaRPr>
              </a:p>
              <a:p>
                <a:pPr marL="0" indent="0" algn="r">
                  <a:buNone/>
                </a:pPr>
                <a:endParaRPr lang="ru-RU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marL="0" indent="0">
                  <a:buNone/>
                </a:pPr>
                <a:endParaRPr lang="ru-RU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785395"/>
              </a:xfrm>
              <a:blipFill rotWithShape="1">
                <a:blip r:embed="rId2"/>
                <a:stretch>
                  <a:fillRect t="-1019" r="-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Равнобедренный треугольник 3"/>
          <p:cNvSpPr/>
          <p:nvPr/>
        </p:nvSpPr>
        <p:spPr>
          <a:xfrm>
            <a:off x="498261" y="1755661"/>
            <a:ext cx="2304256" cy="1512168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3"/>
            <a:endCxn id="4" idx="0"/>
          </p:cNvCxnSpPr>
          <p:nvPr/>
        </p:nvCxnSpPr>
        <p:spPr>
          <a:xfrm flipV="1">
            <a:off x="1650389" y="1755661"/>
            <a:ext cx="0" cy="1512168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288652" y="2485882"/>
                <a:ext cx="3706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7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8652" y="2485882"/>
                <a:ext cx="37061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587306" y="2116550"/>
                <a:ext cx="5854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60</m:t>
                      </m:r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7306" y="2116550"/>
                <a:ext cx="585417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974432" y="2898497"/>
                <a:ext cx="3965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4432" y="2898497"/>
                <a:ext cx="396583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4962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4096"/>
          </a:xfrm>
        </p:spPr>
        <p:txBody>
          <a:bodyPr/>
          <a:lstStyle/>
          <a:p>
            <a:r>
              <a:rPr lang="ru-RU" sz="3200" b="1" dirty="0">
                <a:effectLst/>
                <a:latin typeface="Times New Roman"/>
                <a:ea typeface="Times New Roman"/>
              </a:rPr>
              <a:t>Дополнительная информация о конусе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472608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100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 </a:t>
            </a:r>
            <a:r>
              <a:rPr lang="ru-RU" sz="2000" u="sng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геологии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существует понятие </a:t>
            </a:r>
            <a:r>
              <a:rPr lang="ru-RU" sz="20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000" b="1" i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конус выноса</a:t>
            </a:r>
            <a:r>
              <a:rPr lang="ru-RU" sz="20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».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Это форма рельефа, образованная скоплением обломочных пород (гальки, гравия, песка), вынесенными горными реками на предгорную равнину или в более плоскую широкую долину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>
              <a:spcAft>
                <a:spcPts val="1000"/>
              </a:spcAft>
            </a:pPr>
            <a:r>
              <a:rPr lang="ru-RU" sz="1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В </a:t>
            </a:r>
            <a:r>
              <a:rPr lang="ru-RU" sz="2000" u="sng" dirty="0">
                <a:solidFill>
                  <a:schemeClr val="tx1"/>
                </a:solidFill>
                <a:latin typeface="Times New Roman"/>
                <a:ea typeface="Times New Roman"/>
              </a:rPr>
              <a:t>биологии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 есть понятие </a:t>
            </a:r>
            <a:r>
              <a:rPr lang="ru-RU" sz="2000" b="1" dirty="0">
                <a:solidFill>
                  <a:schemeClr val="tx1"/>
                </a:solidFill>
                <a:latin typeface="Times New Roman"/>
                <a:ea typeface="Times New Roman"/>
              </a:rPr>
              <a:t>«</a:t>
            </a:r>
            <a:r>
              <a:rPr lang="ru-RU" sz="2000" b="1" i="1" dirty="0">
                <a:solidFill>
                  <a:schemeClr val="tx1"/>
                </a:solidFill>
                <a:latin typeface="Times New Roman"/>
                <a:ea typeface="Times New Roman"/>
              </a:rPr>
              <a:t>конус нарастания</a:t>
            </a:r>
            <a:r>
              <a:rPr lang="ru-RU" sz="2000" b="1" dirty="0">
                <a:solidFill>
                  <a:schemeClr val="tx1"/>
                </a:solidFill>
                <a:latin typeface="Times New Roman"/>
                <a:ea typeface="Times New Roman"/>
              </a:rPr>
              <a:t>»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. Это верхушка побега и корня растений, состоящая из клеток образовательной ткани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.</a:t>
            </a:r>
          </a:p>
          <a:p>
            <a:pPr>
              <a:spcAft>
                <a:spcPts val="1000"/>
              </a:spcAft>
            </a:pPr>
            <a:r>
              <a:rPr lang="ru-RU" sz="2000" b="1" dirty="0">
                <a:solidFill>
                  <a:schemeClr val="tx1"/>
                </a:solidFill>
                <a:latin typeface="Times New Roman"/>
                <a:ea typeface="Times New Roman"/>
              </a:rPr>
              <a:t>«</a:t>
            </a:r>
            <a:r>
              <a:rPr lang="ru-RU" sz="2000" b="1" i="1" dirty="0">
                <a:solidFill>
                  <a:schemeClr val="tx1"/>
                </a:solidFill>
                <a:latin typeface="Times New Roman"/>
                <a:ea typeface="Times New Roman"/>
              </a:rPr>
              <a:t>Конусами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» называется </a:t>
            </a:r>
            <a:r>
              <a:rPr lang="ru-RU" sz="2000" u="sng" dirty="0">
                <a:solidFill>
                  <a:schemeClr val="tx1"/>
                </a:solidFill>
                <a:latin typeface="Times New Roman"/>
                <a:ea typeface="Times New Roman"/>
              </a:rPr>
              <a:t>семейство морских моллюсков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подкласса переднежаберных. Раковина коническая (2–16 см), ярко окрашенная. Конусов свыше 500 видов. Живут в тропиках и субтропиках, являются хищниками, имеют ядовитую железу. Укус конусов очень болезнен. Известны смертельные случаи. Раковины используются как украшения, сувениры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 </a:t>
            </a:r>
            <a:r>
              <a:rPr lang="ru-RU" sz="2000" u="sng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физике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встречается понятие </a:t>
            </a:r>
            <a:r>
              <a:rPr lang="ru-RU" sz="20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000" b="1" i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телесный угол</a:t>
            </a:r>
            <a:r>
              <a:rPr lang="ru-RU" sz="20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».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Это конусообразный угол, вырезанный в шаре. Единица измерения телесного угла – 1 стерадиан. 1 стерадиан – это телесный угол, квадрат радиуса которого равен площади части сферы, которую он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вырезает.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Если в этот угол поместить источник света в 1 канделу (1 свечу), то получим световой поток в 1 люмен. Свет от киноаппарата, прожектора распространяется в виде конуса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6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338080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/>
          <a:lstStyle/>
          <a:p>
            <a:r>
              <a:rPr lang="ru-RU" sz="3600" dirty="0" smtClean="0"/>
              <a:t>Задание на самоподготовку</a:t>
            </a:r>
            <a:endParaRPr lang="ru-RU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340768"/>
                <a:ext cx="8640960" cy="4785395"/>
              </a:xfrm>
            </p:spPr>
            <p:txBody>
              <a:bodyPr>
                <a:normAutofit/>
              </a:bodyPr>
              <a:lstStyle/>
              <a:p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Найдите объем тела, полученного при вращении прямоугольного треугольника с катетом 3 см и прилежащим углом 30</a:t>
                </a:r>
                <a14:m>
                  <m:oMath xmlns:m="http://schemas.openxmlformats.org/officeDocument/2006/math">
                    <m:r>
                      <a:rPr lang="ru-RU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°</m:t>
                    </m:r>
                  </m:oMath>
                </a14:m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вокруг меньшего катета.</a:t>
                </a:r>
              </a:p>
              <a:p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Цилиндр и конус имеют общее основание и высоту. Вычислите объем конуса, если объем цилиндра равен 60.</a:t>
                </a:r>
              </a:p>
              <a:p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Во сколько раз уменьшится объем конуса, если диаметр его основания уменьшится в 2,5 раза?</a:t>
                </a:r>
              </a:p>
              <a:p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Объем конуса равен 20. </a:t>
                </a:r>
                <a:r>
                  <a:rPr lang="ru-RU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Ч</a:t>
                </a:r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ерез середину высоты параллельно основанию конуса проведено сечение, которое является основанием меньшего конуса с той же вершиной. Найдите объем меньшего конуса.</a:t>
                </a:r>
                <a:endParaRPr lang="ru-RU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340768"/>
                <a:ext cx="8640960" cy="4785395"/>
              </a:xfrm>
              <a:blipFill rotWithShape="1">
                <a:blip r:embed="rId2"/>
                <a:stretch>
                  <a:fillRect l="-917" t="-10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87526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</p:spPr>
        <p:txBody>
          <a:bodyPr/>
          <a:lstStyle/>
          <a:p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Подведем итоги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Какое геометрическое тело называется конусом?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нужно знать, чтобы найти объем конуса?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вычислить объем конуса?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4163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20080"/>
          </a:xfrm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Устный опрос 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1"/>
            <a:ext cx="8712968" cy="49685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Конус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можно получить путем вращения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) равнобедренного треугольника относительно основания;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прямоугольника относительно одной из сторон;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) прямоугольного треугольника относительно одного из катетов;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) прямоугольного треугольника относительно гипотенузы.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Измерениями конуса являются ….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Высота, радиус, образующая.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Измерения конуса связаны между собой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) теоремой о трех перпендикулярах;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) теоремой Пифагора.</a:t>
            </a:r>
          </a:p>
        </p:txBody>
      </p:sp>
    </p:spTree>
    <p:extLst>
      <p:ext uri="{BB962C8B-B14F-4D97-AF65-F5344CB8AC3E}">
        <p14:creationId xmlns:p14="http://schemas.microsoft.com/office/powerpoint/2010/main" val="215537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23" descr="konu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500" y="642938"/>
            <a:ext cx="4837113" cy="4643437"/>
          </a:xfrm>
          <a:noFill/>
        </p:spPr>
      </p:pic>
      <p:sp>
        <p:nvSpPr>
          <p:cNvPr id="10" name="Line 26"/>
          <p:cNvSpPr>
            <a:spLocks noChangeShapeType="1"/>
          </p:cNvSpPr>
          <p:nvPr/>
        </p:nvSpPr>
        <p:spPr bwMode="auto">
          <a:xfrm flipH="1">
            <a:off x="2935128" y="928118"/>
            <a:ext cx="71439" cy="3294154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1" name="Oval 27"/>
          <p:cNvSpPr>
            <a:spLocks noChangeArrowheads="1"/>
          </p:cNvSpPr>
          <p:nvPr/>
        </p:nvSpPr>
        <p:spPr bwMode="auto">
          <a:xfrm>
            <a:off x="750887" y="3386454"/>
            <a:ext cx="4500563" cy="1714500"/>
          </a:xfrm>
          <a:prstGeom prst="ellipse">
            <a:avLst/>
          </a:prstGeom>
          <a:solidFill>
            <a:srgbClr val="CCCCFF">
              <a:alpha val="36078"/>
            </a:srgbClr>
          </a:solidFill>
          <a:ln w="38100">
            <a:solidFill>
              <a:schemeClr val="bg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 flipH="1">
            <a:off x="750887" y="4222272"/>
            <a:ext cx="2172790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40" name="Text Box 16"/>
              <p:cNvSpPr txBox="1">
                <a:spLocks noChangeArrowheads="1"/>
              </p:cNvSpPr>
              <p:nvPr/>
            </p:nvSpPr>
            <p:spPr bwMode="auto">
              <a:xfrm>
                <a:off x="1513432" y="2208483"/>
                <a:ext cx="333746" cy="36933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𝒍</m:t>
                      </m:r>
                    </m:oMath>
                  </m:oMathPara>
                </a14:m>
                <a:endParaRPr lang="ru-RU" b="1" dirty="0"/>
              </a:p>
            </p:txBody>
          </p:sp>
        </mc:Choice>
        <mc:Fallback xmlns="">
          <p:sp>
            <p:nvSpPr>
              <p:cNvPr id="1040" name="Text 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13432" y="2208483"/>
                <a:ext cx="333746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1" name="Text Box 17"/>
              <p:cNvSpPr txBox="1">
                <a:spLocks noChangeArrowheads="1"/>
              </p:cNvSpPr>
              <p:nvPr/>
            </p:nvSpPr>
            <p:spPr bwMode="auto">
              <a:xfrm>
                <a:off x="2044065" y="3860006"/>
                <a:ext cx="409086" cy="36933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𝑹</m:t>
                      </m:r>
                    </m:oMath>
                  </m:oMathPara>
                </a14:m>
                <a:endParaRPr lang="ru-RU" b="1" dirty="0"/>
              </a:p>
            </p:txBody>
          </p:sp>
        </mc:Choice>
        <mc:Fallback xmlns="">
          <p:sp>
            <p:nvSpPr>
              <p:cNvPr id="1041" name="Text 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44065" y="3860006"/>
                <a:ext cx="40908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2" name="Text Box 18"/>
              <p:cNvSpPr txBox="1">
                <a:spLocks noChangeArrowheads="1"/>
              </p:cNvSpPr>
              <p:nvPr/>
            </p:nvSpPr>
            <p:spPr bwMode="auto">
              <a:xfrm>
                <a:off x="2529017" y="2483961"/>
                <a:ext cx="463588" cy="46166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𝒉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1042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9017" y="2483961"/>
                <a:ext cx="463588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715000" y="2958221"/>
                <a:ext cx="2745432" cy="901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𝑽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𝝅</m:t>
                      </m:r>
                      <m:sSup>
                        <m:sSupPr>
                          <m:ctrlPr>
                            <a:rPr lang="en-US" sz="28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𝑹</m:t>
                          </m:r>
                        </m:e>
                        <m:sup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𝒉</m:t>
                      </m:r>
                    </m:oMath>
                  </m:oMathPara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5000" y="2958221"/>
                <a:ext cx="2745432" cy="90178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Прямая соединительная линия 3"/>
          <p:cNvCxnSpPr>
            <a:stCxn id="11" idx="2"/>
          </p:cNvCxnSpPr>
          <p:nvPr/>
        </p:nvCxnSpPr>
        <p:spPr>
          <a:xfrm flipV="1">
            <a:off x="750887" y="928118"/>
            <a:ext cx="2255680" cy="331558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012160" y="1628800"/>
                <a:ext cx="1984784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𝒍</m:t>
                          </m:r>
                        </m:e>
                        <m:sup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𝑹</m:t>
                          </m:r>
                        </m:e>
                        <m:sup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2400" b="1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𝒉</m:t>
                          </m:r>
                        </m:e>
                        <m:sup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1628800"/>
                <a:ext cx="1984784" cy="47000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9261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38" grpId="0" animBg="1"/>
      <p:bldP spid="1040" grpId="0"/>
      <p:bldP spid="1041" grpId="0"/>
      <p:bldP spid="1042" grpId="0"/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2088"/>
          </a:xfrm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Самостоятельная работа</a:t>
            </a:r>
            <a:endParaRPr lang="ru-RU" sz="36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648200" y="1052736"/>
                <a:ext cx="4388296" cy="568863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Вариант 2</a:t>
                </a:r>
                <a:endPara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Найдите объем части конуса, изображенной на рисунке. В ответе укажите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/>
                          </a:rPr>
                          <m:t>𝑉</m:t>
                        </m:r>
                      </m:num>
                      <m:den>
                        <m:r>
                          <a:rPr lang="ru-RU" sz="200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𝜋</m:t>
                        </m:r>
                      </m:den>
                    </m:f>
                  </m:oMath>
                </a14:m>
                <a:r>
                  <a:rPr 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:endParaRPr lang="ru-RU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ru-RU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:endParaRPr lang="ru-RU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ru-RU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ru-RU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Найдите образующую конуса, если его высота равна 4, а объем равен </a:t>
                </a:r>
                <a14:m>
                  <m:oMath xmlns:m="http://schemas.openxmlformats.org/officeDocument/2006/math">
                    <m:r>
                      <a:rPr lang="ru-RU" sz="2000" b="0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/>
                      </a:rPr>
                      <m:t>36</m:t>
                    </m:r>
                    <m:r>
                      <a:rPr lang="ru-RU" sz="2000" b="0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ru-RU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r>
                  <a:rPr lang="ru-RU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Во сколько раз уменьшится объем конуса, если его радиус уменьшится в 2 раза? </a:t>
                </a:r>
              </a:p>
              <a:p>
                <a:pPr marL="0" indent="0">
                  <a:buNone/>
                </a:pPr>
                <a:endParaRPr lang="ru-RU" sz="20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648200" y="1052736"/>
                <a:ext cx="4388296" cy="5688632"/>
              </a:xfrm>
              <a:blipFill rotWithShape="1">
                <a:blip r:embed="rId2"/>
                <a:stretch>
                  <a:fillRect l="-1530" t="-536" r="-25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07504" y="1052736"/>
                <a:ext cx="4299904" cy="554461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Вариант 1</a:t>
                </a:r>
              </a:p>
              <a:p>
                <a:r>
                  <a:rPr lang="ru-RU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Найдите объем части конуса, изображенной на рисунке. В ответе укажите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/>
                          </a:rPr>
                          <m:t>𝑉</m:t>
                        </m:r>
                      </m:num>
                      <m:den>
                        <m:r>
                          <a:rPr lang="ru-RU" sz="200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𝜋</m:t>
                        </m:r>
                      </m:den>
                    </m:f>
                  </m:oMath>
                </a14:m>
                <a:r>
                  <a:rPr lang="ru-RU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marL="0" indent="0">
                  <a:buNone/>
                </a:pPr>
                <a:endParaRPr lang="ru-RU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ru-RU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ru-RU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ru-RU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О</a:t>
                </a:r>
                <a:r>
                  <a:rPr lang="ru-RU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бъем конуса равен </a:t>
                </a:r>
                <a14:m>
                  <m:oMath xmlns:m="http://schemas.openxmlformats.org/officeDocument/2006/math">
                    <m:r>
                      <a:rPr lang="ru-RU" sz="2000" b="0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/>
                      </a:rPr>
                      <m:t>384</m:t>
                    </m:r>
                    <m:r>
                      <a:rPr lang="ru-RU" sz="2000" b="0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ru-RU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, а его радиус равен 8. Найдите образующую  конуса. </a:t>
                </a:r>
              </a:p>
              <a:p>
                <a:r>
                  <a:rPr lang="ru-RU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Во сколько раз увеличится объем конуса, если его высоту увеличить в 9 раз?</a:t>
                </a:r>
              </a:p>
              <a:p>
                <a:endParaRPr lang="ru-RU" sz="20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07504" y="1052736"/>
                <a:ext cx="4299904" cy="5544616"/>
              </a:xfrm>
              <a:blipFill rotWithShape="1">
                <a:blip r:embed="rId3"/>
                <a:stretch>
                  <a:fillRect l="-1560" t="-550" r="-25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C:\Users\a0171\Documents\Документы сканера\конус 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88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780928"/>
            <a:ext cx="1512168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0171\Documents\Документы сканера\конус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780928"/>
            <a:ext cx="1584176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37845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720080"/>
          </a:xfrm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Историческая справка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84784"/>
            <a:ext cx="8568952" cy="4752528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Times New Roman"/>
                <a:cs typeface="Times New Roman"/>
              </a:rPr>
              <a:t>Конус в переводе с греческого «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Times New Roman"/>
                <a:cs typeface="Times New Roman"/>
              </a:rPr>
              <a:t>konos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Times New Roman"/>
                <a:cs typeface="Times New Roman"/>
              </a:rPr>
              <a:t>» означает «сосновая шишка». С конусом люди знакомы с глубокой древности.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Times New Roman"/>
                <a:cs typeface="Times New Roman"/>
              </a:rPr>
              <a:t>В книг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Times New Roman"/>
                <a:cs typeface="Times New Roman"/>
              </a:rPr>
              <a:t>е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Times New Roman"/>
                <a:cs typeface="Times New Roman"/>
              </a:rPr>
              <a:t>Архимеда (287–212 гг. до н. э.) «О методе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Times New Roman"/>
                <a:cs typeface="Times New Roman"/>
              </a:rPr>
              <a:t>»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Times New Roman"/>
                <a:cs typeface="Times New Roman"/>
              </a:rPr>
              <a:t>дается решение задачи об объеме общей части пересекающихся цилиндров. Архимед приписывает честь открытия этого принципа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Times New Roman"/>
                <a:cs typeface="Times New Roman"/>
              </a:rPr>
              <a:t>Демокриту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Times New Roman"/>
                <a:cs typeface="Times New Roman"/>
              </a:rPr>
              <a:t> (470–380 гг. до н. э.) – древнегреческому философу-материалисту. С помощью этого принципа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Times New Roman"/>
                <a:cs typeface="Times New Roman"/>
              </a:rPr>
              <a:t>Демокрит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Times New Roman"/>
                <a:cs typeface="Times New Roman"/>
              </a:rPr>
              <a:t> получил формулы для вычисления объема пирамиды и конуса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800" dirty="0">
              <a:solidFill>
                <a:schemeClr val="tx1">
                  <a:lumMod val="85000"/>
                  <a:lumOff val="15000"/>
                </a:schemeClr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196003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08112"/>
          </a:xfrm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Выполните самостоятельно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Найдите объем конуса, макет которого сделали суворовцы самостоятельно.</a:t>
            </a:r>
          </a:p>
          <a:p>
            <a:pPr marL="0" indent="0">
              <a:buNone/>
            </a:pP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03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00811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Практическое применение формулы объема конуса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/>
          <a:lstStyle/>
          <a:p>
            <a:r>
              <a:rPr lang="ru-RU" dirty="0"/>
              <a:t> 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….Читал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где-то,</a:t>
            </a:r>
            <a:b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царь однажды воинам своим</a:t>
            </a:r>
            <a:b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Велел снести земли по горсти в кучу,</a:t>
            </a:r>
            <a:b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гордый холм возвысился — и царь</a:t>
            </a:r>
            <a:b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Мог с вышины с весельем озирать</a:t>
            </a:r>
            <a:b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дол, покрытый белыми шатрами,</a:t>
            </a:r>
            <a:b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море, где бежали корабли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“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А.С. Пушкин, Скупой рыцарь</a:t>
            </a:r>
          </a:p>
          <a:p>
            <a:pPr marL="0" indent="0">
              <a:buNone/>
            </a:pP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Докажем или опровергнем эту легенду о древнем владыке. Найдем высоту получившегося холма.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4604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63488"/>
          </a:xfrm>
        </p:spPr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Решение задачи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908720"/>
                <a:ext cx="8712968" cy="5217443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Составим математическую модель задачи.</a:t>
                </a:r>
              </a:p>
              <a:p>
                <a:pPr marL="0" indent="0">
                  <a:buNone/>
                </a:pPr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У Аттилы было самое многочисленное войско, которое знал древний мир. Историки оценивают его в 700 000 человек.</a:t>
                </a:r>
                <a:r>
                  <a:rPr lang="ru-RU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1горсть земли</a:t>
                </a:r>
                <a14:m>
                  <m:oMath xmlns:m="http://schemas.openxmlformats.org/officeDocument/2006/math">
                    <m:r>
                      <a:rPr lang="ru-RU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≈</m:t>
                    </m:r>
                    <m:f>
                      <m:f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 литра=0,2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 дм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Объем холма равен  700 </a:t>
                </a:r>
                <a:r>
                  <a:rPr lang="ru-RU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000</a:t>
                </a:r>
                <a14:m>
                  <m:oMath xmlns:m="http://schemas.openxmlformats.org/officeDocument/2006/math">
                    <m:r>
                      <a:rPr lang="ru-RU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∙</m:t>
                    </m:r>
                  </m:oMath>
                </a14:m>
                <a:r>
                  <a:rPr lang="ru-RU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0,2=140 000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дм</m:t>
                        </m:r>
                      </m:e>
                      <m:sup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=140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м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ru-RU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Чтобы земля не осыпалась, угол откоса составляет 45</a:t>
                </a:r>
                <a14:m>
                  <m:oMath xmlns:m="http://schemas.openxmlformats.org/officeDocument/2006/math">
                    <m:r>
                      <a:rPr lang="ru-RU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°</m:t>
                    </m:r>
                  </m:oMath>
                </a14:m>
                <a:endParaRPr lang="ru-RU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Значит,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h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𝑅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, </m:t>
                    </m:r>
                  </m:oMath>
                </a14:m>
                <a:r>
                  <a:rPr lang="ru-RU" b="0" i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                                      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𝑉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𝜋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𝑅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h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𝜋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h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  </m:t>
                    </m:r>
                  </m:oMath>
                </a14:m>
                <a:r>
                  <a:rPr lang="ru-RU" b="0" i="1" dirty="0" smtClean="0">
                    <a:solidFill>
                      <a:schemeClr val="tx1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                       </a:t>
                </a:r>
              </a:p>
              <a:p>
                <a:pPr marL="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h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𝑉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3∙140 000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3,14</m:t>
                          </m:r>
                        </m:den>
                      </m:f>
                      <m:r>
                        <a:rPr lang="ru-RU" dirty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133 758, </m:t>
                      </m:r>
                    </m:oMath>
                  </m:oMathPara>
                </a14:m>
                <a:endParaRPr lang="ru-RU" b="0" i="1" dirty="0" smtClean="0">
                  <a:solidFill>
                    <a:schemeClr val="tx1"/>
                  </a:solidFill>
                  <a:latin typeface="Times New Roman" pitchFamily="18" charset="0"/>
                  <a:ea typeface="Cambria Math"/>
                  <a:cs typeface="Times New Roman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h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ad>
                        <m:ra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</m:deg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133 758</m:t>
                          </m:r>
                        </m:e>
                      </m:rad>
                      <m:r>
                        <a:rPr lang="en-US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51 дм=5,1</m:t>
                      </m:r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м</m:t>
                      </m:r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Ответ: высота </a:t>
                </a:r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кургана</a:t>
                </a:r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около 5 м.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908720"/>
                <a:ext cx="8712968" cy="5217443"/>
              </a:xfrm>
              <a:blipFill rotWithShape="1">
                <a:blip r:embed="rId2"/>
                <a:stretch>
                  <a:fillRect l="-839" t="-701" b="-17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Равнобедренный треугольник 9"/>
          <p:cNvSpPr/>
          <p:nvPr/>
        </p:nvSpPr>
        <p:spPr>
          <a:xfrm>
            <a:off x="5004048" y="4005064"/>
            <a:ext cx="3600400" cy="1296144"/>
          </a:xfrm>
          <a:prstGeom prst="triangle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6804248" y="4005065"/>
            <a:ext cx="0" cy="1296143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740352" y="4961003"/>
                <a:ext cx="5854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45</m:t>
                      </m:r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352" y="4961003"/>
                <a:ext cx="585417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444644" y="4468470"/>
                <a:ext cx="3745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644" y="4468470"/>
                <a:ext cx="374590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152707" y="4961003"/>
                <a:ext cx="3965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2707" y="4961003"/>
                <a:ext cx="396583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65429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 animBg="1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584176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ru-RU" sz="2400" dirty="0">
                <a:solidFill>
                  <a:srgbClr val="006600"/>
                </a:solidFill>
                <a:effectLst/>
              </a:rPr>
              <a:t>Авиационная бомба среднего калибра дает при взрыве воронку диаметром 6 м и глубиной 2 м. Какое количество земли (по массе) выбрасывает эта бомба, если 1 м</a:t>
            </a:r>
            <a:r>
              <a:rPr lang="ru-RU" sz="2400" baseline="30000" dirty="0">
                <a:solidFill>
                  <a:srgbClr val="006600"/>
                </a:solidFill>
                <a:effectLst/>
              </a:rPr>
              <a:t>3</a:t>
            </a:r>
            <a:r>
              <a:rPr lang="ru-RU" sz="2400" dirty="0">
                <a:solidFill>
                  <a:srgbClr val="006600"/>
                </a:solidFill>
                <a:effectLst/>
              </a:rPr>
              <a:t> земли имеет массу 1650 кг</a:t>
            </a:r>
            <a:r>
              <a:rPr lang="ru-RU" sz="2400" dirty="0" smtClean="0">
                <a:solidFill>
                  <a:srgbClr val="006600"/>
                </a:solidFill>
                <a:effectLst/>
              </a:rPr>
              <a:t>?</a:t>
            </a:r>
            <a:endParaRPr lang="ru-RU" sz="2400" dirty="0">
              <a:solidFill>
                <a:srgbClr val="0066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772816"/>
                <a:ext cx="8229600" cy="475252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ru-RU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Решение.</a:t>
                </a:r>
              </a:p>
              <a:p>
                <a:pPr marL="0" indent="0">
                  <a:buNone/>
                </a:pPr>
                <a:r>
                  <a:rPr lang="ru-RU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С</a:t>
                </a:r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оставим математическую модель задачи.</a:t>
                </a:r>
                <a:r>
                  <a:rPr lang="ru-RU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Так как диаметр воронки 6 м и глубина 2 м, то радиус полученного конуса составляет 3 м, а высота – 2 м. </a:t>
                </a:r>
                <a:endParaRPr lang="ru-RU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Найдем объем конуса: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𝑉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𝜋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𝑅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h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∙3,14∙9∙2=18,84 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м</m:t>
                          </m:r>
                        </m:e>
                        <m:sup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ru-RU" b="0" dirty="0" smtClean="0">
                  <a:solidFill>
                    <a:schemeClr val="tx1"/>
                  </a:solidFill>
                  <a:latin typeface="Times New Roman" pitchFamily="18" charset="0"/>
                  <a:ea typeface="Cambria Math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Масса выброшенной земли составляет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𝑀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=18,84∙1650=31086 </m:t>
                    </m:r>
                  </m:oMath>
                </a14:m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кг</a:t>
                </a:r>
                <a14:m>
                  <m:oMath xmlns:m="http://schemas.openxmlformats.org/officeDocument/2006/math">
                    <m:r>
                      <a:rPr lang="ru-RU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≈</m:t>
                    </m:r>
                  </m:oMath>
                </a14:m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31 т.                      </a:t>
                </a:r>
                <a:endParaRPr lang="en-US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Ответ: масса выброшенной земли 31 т.</a:t>
                </a:r>
                <a:endParaRPr lang="ru-RU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772816"/>
                <a:ext cx="8229600" cy="4752528"/>
              </a:xfrm>
              <a:blipFill rotWithShape="1">
                <a:blip r:embed="rId2"/>
                <a:stretch>
                  <a:fillRect l="-1111" t="-102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Равнобедренный треугольник 3"/>
          <p:cNvSpPr/>
          <p:nvPr/>
        </p:nvSpPr>
        <p:spPr>
          <a:xfrm rot="10800000">
            <a:off x="6444208" y="3933056"/>
            <a:ext cx="2232248" cy="1611878"/>
          </a:xfrm>
          <a:prstGeom prst="triangle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5" name="Прямая соединительная линия 4"/>
          <p:cNvCxnSpPr>
            <a:stCxn id="4" idx="3"/>
          </p:cNvCxnSpPr>
          <p:nvPr/>
        </p:nvCxnSpPr>
        <p:spPr>
          <a:xfrm>
            <a:off x="7560332" y="3933056"/>
            <a:ext cx="0" cy="1611879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189718" y="4554329"/>
                <a:ext cx="3706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9718" y="4554329"/>
                <a:ext cx="37061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842042" y="3591681"/>
                <a:ext cx="3706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2042" y="3591681"/>
                <a:ext cx="37061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30578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2149</TotalTime>
  <Words>699</Words>
  <Application>Microsoft Office PowerPoint</Application>
  <PresentationFormat>Экран (4:3)</PresentationFormat>
  <Paragraphs>101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Исполнительная</vt:lpstr>
      <vt:lpstr>Объем конуса</vt:lpstr>
      <vt:lpstr>Устный опрос </vt:lpstr>
      <vt:lpstr>Презентация PowerPoint</vt:lpstr>
      <vt:lpstr>Самостоятельная работа</vt:lpstr>
      <vt:lpstr>Историческая справка</vt:lpstr>
      <vt:lpstr>Выполните самостоятельно</vt:lpstr>
      <vt:lpstr>Практическое применение формулы объема конуса</vt:lpstr>
      <vt:lpstr>Решение задачи</vt:lpstr>
      <vt:lpstr>Авиационная бомба среднего калибра дает при взрыве воронку диаметром 6 м и глубиной 2 м. Какое количество земли (по массе) выбрасывает эта бомба, если 1 м3 земли имеет массу 1650 кг?</vt:lpstr>
      <vt:lpstr>По статистике на Земле ежегодно гибнет от разрядов молний 6 человек на 1 000 000 жителей (чаще в южных странах). Громоотвод образует конус безопасности.</vt:lpstr>
      <vt:lpstr>Решение задачи</vt:lpstr>
      <vt:lpstr>Дополнительная информация о конусе </vt:lpstr>
      <vt:lpstr>Задание на самоподготовку</vt:lpstr>
      <vt:lpstr>Подведем итоги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Объем конуса</dc:title>
  <dc:creator>Марина</dc:creator>
  <cp:lastModifiedBy>Марина</cp:lastModifiedBy>
  <cp:revision>53</cp:revision>
  <dcterms:created xsi:type="dcterms:W3CDTF">2012-02-12T06:00:49Z</dcterms:created>
  <dcterms:modified xsi:type="dcterms:W3CDTF">2012-02-15T17:22:29Z</dcterms:modified>
</cp:coreProperties>
</file>