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notesSlides/notesSlide29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Override PartName="/ppt/notesSlides/notesSlide27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6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3"/>
  </p:notesMasterIdLst>
  <p:sldIdLst>
    <p:sldId id="289" r:id="rId2"/>
    <p:sldId id="256" r:id="rId3"/>
    <p:sldId id="290" r:id="rId4"/>
    <p:sldId id="257" r:id="rId5"/>
    <p:sldId id="258" r:id="rId6"/>
    <p:sldId id="259" r:id="rId7"/>
    <p:sldId id="260" r:id="rId8"/>
    <p:sldId id="261" r:id="rId9"/>
    <p:sldId id="263" r:id="rId10"/>
    <p:sldId id="264" r:id="rId11"/>
    <p:sldId id="265" r:id="rId12"/>
    <p:sldId id="266" r:id="rId13"/>
    <p:sldId id="268" r:id="rId14"/>
    <p:sldId id="271" r:id="rId15"/>
    <p:sldId id="272" r:id="rId16"/>
    <p:sldId id="273" r:id="rId17"/>
    <p:sldId id="274" r:id="rId18"/>
    <p:sldId id="275" r:id="rId19"/>
    <p:sldId id="276" r:id="rId20"/>
    <p:sldId id="277" r:id="rId21"/>
    <p:sldId id="278" r:id="rId22"/>
    <p:sldId id="279" r:id="rId23"/>
    <p:sldId id="280" r:id="rId24"/>
    <p:sldId id="281" r:id="rId25"/>
    <p:sldId id="283" r:id="rId26"/>
    <p:sldId id="284" r:id="rId27"/>
    <p:sldId id="285" r:id="rId28"/>
    <p:sldId id="286" r:id="rId29"/>
    <p:sldId id="282" r:id="rId30"/>
    <p:sldId id="287" r:id="rId31"/>
    <p:sldId id="288" r:id="rId3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EC234"/>
    <a:srgbClr val="006600"/>
    <a:srgbClr val="003300"/>
    <a:srgbClr val="000066"/>
    <a:srgbClr val="DB0312"/>
    <a:srgbClr val="800000"/>
    <a:srgbClr val="FF3300"/>
    <a:srgbClr val="FF0000"/>
    <a:srgbClr val="FF0066"/>
    <a:srgbClr val="FF66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D7A562E-53F6-48C2-9A42-9570BCEF8077}" type="datetimeFigureOut">
              <a:rPr lang="ru-RU" smtClean="0"/>
              <a:pPr/>
              <a:t>12.04.2013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0E2651-17D3-4609-8E9C-8D718E5C42A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0E2651-17D3-4609-8E9C-8D718E5C42A2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0E2651-17D3-4609-8E9C-8D718E5C42A2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0E2651-17D3-4609-8E9C-8D718E5C42A2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0E2651-17D3-4609-8E9C-8D718E5C42A2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0E2651-17D3-4609-8E9C-8D718E5C42A2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0E2651-17D3-4609-8E9C-8D718E5C42A2}" type="slidenum">
              <a:rPr lang="ru-RU" smtClean="0"/>
              <a:pPr/>
              <a:t>14</a:t>
            </a:fld>
            <a:endParaRPr lang="ru-RU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0E2651-17D3-4609-8E9C-8D718E5C42A2}" type="slidenum">
              <a:rPr lang="ru-RU" smtClean="0"/>
              <a:pPr/>
              <a:t>15</a:t>
            </a:fld>
            <a:endParaRPr lang="ru-RU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0E2651-17D3-4609-8E9C-8D718E5C42A2}" type="slidenum">
              <a:rPr lang="ru-RU" smtClean="0"/>
              <a:pPr/>
              <a:t>16</a:t>
            </a:fld>
            <a:endParaRPr lang="ru-RU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0E2651-17D3-4609-8E9C-8D718E5C42A2}" type="slidenum">
              <a:rPr lang="ru-RU" smtClean="0"/>
              <a:pPr/>
              <a:t>17</a:t>
            </a:fld>
            <a:endParaRPr lang="ru-RU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0E2651-17D3-4609-8E9C-8D718E5C42A2}" type="slidenum">
              <a:rPr lang="ru-RU" smtClean="0"/>
              <a:pPr/>
              <a:t>18</a:t>
            </a:fld>
            <a:endParaRPr lang="ru-RU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0E2651-17D3-4609-8E9C-8D718E5C42A2}" type="slidenum">
              <a:rPr lang="ru-RU" smtClean="0"/>
              <a:pPr/>
              <a:t>19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0E2651-17D3-4609-8E9C-8D718E5C42A2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0E2651-17D3-4609-8E9C-8D718E5C42A2}" type="slidenum">
              <a:rPr lang="ru-RU" smtClean="0"/>
              <a:pPr/>
              <a:t>20</a:t>
            </a:fld>
            <a:endParaRPr lang="ru-RU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0E2651-17D3-4609-8E9C-8D718E5C42A2}" type="slidenum">
              <a:rPr lang="ru-RU" smtClean="0"/>
              <a:pPr/>
              <a:t>21</a:t>
            </a:fld>
            <a:endParaRPr lang="ru-RU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0E2651-17D3-4609-8E9C-8D718E5C42A2}" type="slidenum">
              <a:rPr lang="ru-RU" smtClean="0"/>
              <a:pPr/>
              <a:t>22</a:t>
            </a:fld>
            <a:endParaRPr lang="ru-RU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0E2651-17D3-4609-8E9C-8D718E5C42A2}" type="slidenum">
              <a:rPr lang="ru-RU" smtClean="0"/>
              <a:pPr/>
              <a:t>23</a:t>
            </a:fld>
            <a:endParaRPr lang="ru-RU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0E2651-17D3-4609-8E9C-8D718E5C42A2}" type="slidenum">
              <a:rPr lang="ru-RU" smtClean="0"/>
              <a:pPr/>
              <a:t>24</a:t>
            </a:fld>
            <a:endParaRPr lang="ru-RU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0E2651-17D3-4609-8E9C-8D718E5C42A2}" type="slidenum">
              <a:rPr lang="ru-RU" smtClean="0"/>
              <a:pPr/>
              <a:t>25</a:t>
            </a:fld>
            <a:endParaRPr lang="ru-RU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0E2651-17D3-4609-8E9C-8D718E5C42A2}" type="slidenum">
              <a:rPr lang="ru-RU" smtClean="0"/>
              <a:pPr/>
              <a:t>26</a:t>
            </a:fld>
            <a:endParaRPr lang="ru-RU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0E2651-17D3-4609-8E9C-8D718E5C42A2}" type="slidenum">
              <a:rPr lang="ru-RU" smtClean="0"/>
              <a:pPr/>
              <a:t>27</a:t>
            </a:fld>
            <a:endParaRPr lang="ru-RU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0E2651-17D3-4609-8E9C-8D718E5C42A2}" type="slidenum">
              <a:rPr lang="ru-RU" smtClean="0"/>
              <a:pPr/>
              <a:t>28</a:t>
            </a:fld>
            <a:endParaRPr lang="ru-RU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0E2651-17D3-4609-8E9C-8D718E5C42A2}" type="slidenum">
              <a:rPr lang="ru-RU" smtClean="0"/>
              <a:pPr/>
              <a:t>29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0E2651-17D3-4609-8E9C-8D718E5C42A2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0E2651-17D3-4609-8E9C-8D718E5C42A2}" type="slidenum">
              <a:rPr lang="ru-RU" smtClean="0"/>
              <a:pPr/>
              <a:t>30</a:t>
            </a:fld>
            <a:endParaRPr lang="ru-RU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0E2651-17D3-4609-8E9C-8D718E5C42A2}" type="slidenum">
              <a:rPr lang="ru-RU" smtClean="0"/>
              <a:pPr/>
              <a:t>31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0E2651-17D3-4609-8E9C-8D718E5C42A2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0E2651-17D3-4609-8E9C-8D718E5C42A2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0E2651-17D3-4609-8E9C-8D718E5C42A2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0E2651-17D3-4609-8E9C-8D718E5C42A2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0E2651-17D3-4609-8E9C-8D718E5C42A2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0E2651-17D3-4609-8E9C-8D718E5C42A2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12.04.2013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12.04.2013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12.04.2013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Заголовок, текст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12.04.2013</a:t>
            </a:fld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12.04.2013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12.04.2013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12.04.2013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12.04.2013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12.04.2013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12.04.2013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12.04.2013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12.04.2013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0000">
                <a:alpha val="59000"/>
              </a:srgbClr>
            </a:gs>
            <a:gs pos="50000">
              <a:srgbClr val="FFFF00"/>
            </a:gs>
            <a:gs pos="100000">
              <a:srgbClr val="00B050"/>
            </a:gs>
            <a:gs pos="100000">
              <a:srgbClr val="0070C0">
                <a:alpha val="50000"/>
              </a:srgbClr>
            </a:gs>
          </a:gsLst>
          <a:lin ang="189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fld id="{5B106E36-FD25-4E2D-B0AA-010F637433A0}" type="datetimeFigureOut">
              <a:rPr lang="ru-RU" smtClean="0"/>
              <a:pPr/>
              <a:t>12.04.2013</a:t>
            </a:fld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</p:sldLayoutIdLst>
  <p:transition>
    <p:fade/>
  </p:transition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gif"/><Relationship Id="rId4" Type="http://schemas.openxmlformats.org/officeDocument/2006/relationships/image" Target="../media/image2.gi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gi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.gi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gif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gif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gi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9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gif"/><Relationship Id="rId3" Type="http://schemas.openxmlformats.org/officeDocument/2006/relationships/image" Target="../media/image2.gif"/><Relationship Id="rId7" Type="http://schemas.openxmlformats.org/officeDocument/2006/relationships/image" Target="../media/image7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6.gif"/><Relationship Id="rId11" Type="http://schemas.openxmlformats.org/officeDocument/2006/relationships/image" Target="../media/image11.gif"/><Relationship Id="rId5" Type="http://schemas.openxmlformats.org/officeDocument/2006/relationships/image" Target="../media/image5.gif"/><Relationship Id="rId10" Type="http://schemas.openxmlformats.org/officeDocument/2006/relationships/image" Target="../media/image10.gif"/><Relationship Id="rId4" Type="http://schemas.openxmlformats.org/officeDocument/2006/relationships/image" Target="../media/image4.gif"/><Relationship Id="rId9" Type="http://schemas.openxmlformats.org/officeDocument/2006/relationships/image" Target="../media/image9.gif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gif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2.gif"/><Relationship Id="rId4" Type="http://schemas.openxmlformats.org/officeDocument/2006/relationships/image" Target="../media/image1.gi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gif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gi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5.gif"/><Relationship Id="rId4" Type="http://schemas.openxmlformats.org/officeDocument/2006/relationships/image" Target="../media/image34.gi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gif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3.gif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3.gif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3.gif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3.gif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gif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2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0000">
                <a:alpha val="59000"/>
              </a:srgbClr>
            </a:gs>
            <a:gs pos="50000">
              <a:srgbClr val="FFFF00"/>
            </a:gs>
            <a:gs pos="100000">
              <a:srgbClr val="00B050"/>
            </a:gs>
            <a:gs pos="100000">
              <a:srgbClr val="0070C0">
                <a:alpha val="50000"/>
              </a:srgbClr>
            </a:gs>
            <a:gs pos="100000">
              <a:schemeClr val="accent6">
                <a:lumMod val="75000"/>
              </a:schemeClr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28596" y="500042"/>
            <a:ext cx="8358246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8000" dirty="0" smtClean="0">
                <a:solidFill>
                  <a:srgbClr val="000066"/>
                </a:solidFill>
                <a:latin typeface="Monotype Corsiva" pitchFamily="66" charset="0"/>
              </a:rPr>
              <a:t>Времена года. </a:t>
            </a:r>
          </a:p>
          <a:p>
            <a:pPr algn="ctr"/>
            <a:r>
              <a:rPr lang="ru-RU" sz="8000" dirty="0" smtClean="0">
                <a:solidFill>
                  <a:srgbClr val="000066"/>
                </a:solidFill>
                <a:latin typeface="Monotype Corsiva" pitchFamily="66" charset="0"/>
              </a:rPr>
              <a:t>Палитра цветов.</a:t>
            </a:r>
          </a:p>
          <a:p>
            <a:pPr algn="ctr"/>
            <a:endParaRPr lang="ru-RU" sz="7200" dirty="0" smtClean="0">
              <a:latin typeface="Monotype Corsiva" pitchFamily="66" charset="0"/>
            </a:endParaRPr>
          </a:p>
          <a:p>
            <a:pPr algn="ctr"/>
            <a:r>
              <a:rPr lang="ru-RU" sz="4400" dirty="0" smtClean="0">
                <a:latin typeface="Monotype Corsiva" pitchFamily="66" charset="0"/>
              </a:rPr>
              <a:t> </a:t>
            </a:r>
            <a:r>
              <a:rPr lang="ru-RU" sz="4400" dirty="0" smtClean="0">
                <a:solidFill>
                  <a:srgbClr val="003300"/>
                </a:solidFill>
                <a:latin typeface="Monotype Corsiva" pitchFamily="66" charset="0"/>
              </a:rPr>
              <a:t>Презентация </a:t>
            </a:r>
          </a:p>
          <a:p>
            <a:pPr algn="ctr"/>
            <a:r>
              <a:rPr lang="ru-RU" sz="4400" dirty="0" smtClean="0">
                <a:solidFill>
                  <a:srgbClr val="003300"/>
                </a:solidFill>
                <a:latin typeface="Monotype Corsiva" pitchFamily="66" charset="0"/>
              </a:rPr>
              <a:t>к уроку изобразительного искусства </a:t>
            </a:r>
          </a:p>
          <a:p>
            <a:pPr algn="ctr"/>
            <a:r>
              <a:rPr lang="ru-RU" sz="4400" dirty="0" smtClean="0">
                <a:solidFill>
                  <a:srgbClr val="003300"/>
                </a:solidFill>
                <a:latin typeface="Monotype Corsiva" pitchFamily="66" charset="0"/>
              </a:rPr>
              <a:t>в 1 классе.</a:t>
            </a:r>
            <a:endParaRPr lang="ru-RU" sz="4400" dirty="0">
              <a:solidFill>
                <a:srgbClr val="003300"/>
              </a:solidFill>
              <a:latin typeface="Monotype Corsiva" pitchFamily="66" charset="0"/>
            </a:endParaRPr>
          </a:p>
        </p:txBody>
      </p:sp>
      <p:pic>
        <p:nvPicPr>
          <p:cNvPr id="3" name="Picture 3" descr="D:\Рабочий стол\Разное\Курсы\компьютерные курсы Ярцево\АНИМАШКИ\Анимированные надписи\55.gif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85720" y="285728"/>
            <a:ext cx="928694" cy="1000132"/>
          </a:xfrm>
          <a:prstGeom prst="rect">
            <a:avLst/>
          </a:prstGeom>
          <a:noFill/>
        </p:spPr>
      </p:pic>
      <p:pic>
        <p:nvPicPr>
          <p:cNvPr id="4" name="Picture 13" descr="D:\Рабочий стол\Разное\Курсы\компьютерные курсы Ярцево\АНИМАШКИ\Бабочки\butterfly5.gif"/>
          <p:cNvPicPr>
            <a:picLocks noChangeAspect="1" noChangeArrowheads="1" noCrop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429388" y="2786058"/>
            <a:ext cx="2428892" cy="2204372"/>
          </a:xfrm>
          <a:prstGeom prst="rect">
            <a:avLst/>
          </a:prstGeom>
          <a:noFill/>
        </p:spPr>
      </p:pic>
      <p:pic>
        <p:nvPicPr>
          <p:cNvPr id="2050" name="Picture 2" descr="D:\Рабочий стол\Разное\Курсы\компьютерные курсы Ярцево\АНИМАШКИ\Бабочки\butterfly3.gif"/>
          <p:cNvPicPr>
            <a:picLocks noChangeAspect="1" noChangeArrowheads="1" noCrop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71472" y="5572140"/>
            <a:ext cx="952500" cy="952500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D:\Рабочий стол\Разное\Курсы\изо\Лучшие курсовые проекты 3 ур\Урок ИЗО Отношение художника к миру природы\Красота природы\Data\Video\1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42844" y="142852"/>
            <a:ext cx="8858312" cy="6572296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D:\Рабочий стол\Разное\Курсы\изо\Лучшие курсовые проекты 3 ур\Урок ИЗО Отношение художника к миру природы\Красота природы\Data\Video\6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42844" y="142852"/>
            <a:ext cx="8858312" cy="6572296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4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42844" y="142851"/>
            <a:ext cx="8858312" cy="65365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940180"/>
          </a:xfrm>
        </p:spPr>
        <p:txBody>
          <a:bodyPr/>
          <a:lstStyle/>
          <a:p>
            <a:r>
              <a:rPr lang="ru-RU" sz="16600" b="1" dirty="0" smtClean="0">
                <a:solidFill>
                  <a:srgbClr val="006600"/>
                </a:solidFill>
                <a:latin typeface="Monotype Corsiva" pitchFamily="66" charset="0"/>
              </a:rPr>
              <a:t>Почему?</a:t>
            </a:r>
            <a:endParaRPr lang="ru-RU" sz="16600" b="1" dirty="0">
              <a:solidFill>
                <a:srgbClr val="006600"/>
              </a:solidFill>
              <a:latin typeface="Monotype Corsiva" pitchFamily="66" charset="0"/>
            </a:endParaRPr>
          </a:p>
        </p:txBody>
      </p:sp>
      <p:pic>
        <p:nvPicPr>
          <p:cNvPr id="1027" name="Picture 3" descr="D:\Рабочий стол\Разное\Курсы\компьютерные курсы Ярцево\АНИМАШКИ\Анимированные надписи\we100.gif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785918" y="142852"/>
            <a:ext cx="5357850" cy="6572296"/>
          </a:xfrm>
          <a:prstGeom prst="rect">
            <a:avLst/>
          </a:prstGeom>
          <a:noFill/>
        </p:spPr>
      </p:pic>
      <p:pic>
        <p:nvPicPr>
          <p:cNvPr id="5" name="Picture 3" descr="D:\Рабочий стол\Разное\Курсы\компьютерные курсы Ярцево\АНИМАШКИ\Анимированные надписи\55.gif"/>
          <p:cNvPicPr>
            <a:picLocks noChangeAspect="1" noChangeArrowheads="1" noCrop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14282" y="142852"/>
            <a:ext cx="928694" cy="1000132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xit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1"/>
      <p:bldP spid="2" grpId="2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4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42844" y="142851"/>
            <a:ext cx="4743797" cy="37862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4" descr="4"/>
          <p:cNvPicPr>
            <a:picLocks noChangeAspect="1" noChangeArrowheads="1"/>
          </p:cNvPicPr>
          <p:nvPr/>
        </p:nvPicPr>
        <p:blipFill>
          <a:blip r:embed="rId3" cstate="email">
            <a:grayscl/>
          </a:blip>
          <a:srcRect/>
          <a:stretch>
            <a:fillRect/>
          </a:stretch>
        </p:blipFill>
        <p:spPr bwMode="auto">
          <a:xfrm>
            <a:off x="4214810" y="2857496"/>
            <a:ext cx="4743797" cy="37862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5429256" y="642918"/>
            <a:ext cx="264687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7200" b="1" dirty="0" smtClean="0">
                <a:solidFill>
                  <a:srgbClr val="002060"/>
                </a:solidFill>
                <a:latin typeface="Monotype Corsiva" pitchFamily="66" charset="0"/>
              </a:rPr>
              <a:t>Сравни</a:t>
            </a:r>
            <a:endParaRPr lang="ru-RU" sz="7200" b="1" dirty="0">
              <a:solidFill>
                <a:srgbClr val="002060"/>
              </a:solidFill>
              <a:latin typeface="Monotype Corsiva" pitchFamily="66" charset="0"/>
            </a:endParaRPr>
          </a:p>
        </p:txBody>
      </p:sp>
      <p:pic>
        <p:nvPicPr>
          <p:cNvPr id="2050" name="Picture 2" descr="D:\Рабочий стол\Разное\Курсы\компьютерные курсы Ярцево\АНИМАШКИ\Иконки\7ic2.gif"/>
          <p:cNvPicPr>
            <a:picLocks noChangeAspect="1" noChangeArrowheads="1" noCrop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714480" y="4286232"/>
            <a:ext cx="1214446" cy="2571768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770" decel="100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770" decel="100000"/>
                                        <p:tgtEl>
                                          <p:spTgt spid="3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1" dur="77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3" dur="77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7158" y="285728"/>
            <a:ext cx="850112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b="1" dirty="0" smtClean="0">
                <a:solidFill>
                  <a:srgbClr val="006600"/>
                </a:solidFill>
                <a:latin typeface="Monotype Corsiva" pitchFamily="66" charset="0"/>
              </a:rPr>
              <a:t>Сколько вокруг цветов?</a:t>
            </a:r>
            <a:endParaRPr lang="ru-RU" sz="7200" b="1" dirty="0">
              <a:solidFill>
                <a:srgbClr val="006600"/>
              </a:solidFill>
              <a:latin typeface="Monotype Corsiva" pitchFamily="66" charset="0"/>
            </a:endParaRPr>
          </a:p>
        </p:txBody>
      </p:sp>
      <p:sp>
        <p:nvSpPr>
          <p:cNvPr id="3" name="Rectangle 5"/>
          <p:cNvSpPr>
            <a:spLocks noChangeArrowheads="1"/>
          </p:cNvSpPr>
          <p:nvPr/>
        </p:nvSpPr>
        <p:spPr bwMode="auto">
          <a:xfrm>
            <a:off x="5286380" y="3143248"/>
            <a:ext cx="1800225" cy="2301878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>
              <a:solidFill>
                <a:srgbClr val="66CCFF"/>
              </a:solidFill>
            </a:endParaRPr>
          </a:p>
        </p:txBody>
      </p:sp>
      <p:sp>
        <p:nvSpPr>
          <p:cNvPr id="4" name="Rectangle 6"/>
          <p:cNvSpPr>
            <a:spLocks noChangeArrowheads="1"/>
          </p:cNvSpPr>
          <p:nvPr/>
        </p:nvSpPr>
        <p:spPr bwMode="auto">
          <a:xfrm>
            <a:off x="4786314" y="4643446"/>
            <a:ext cx="2089150" cy="2000264"/>
          </a:xfrm>
          <a:prstGeom prst="rect">
            <a:avLst/>
          </a:prstGeom>
          <a:solidFill>
            <a:srgbClr val="FF66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>
              <a:solidFill>
                <a:srgbClr val="66CCFF"/>
              </a:solidFill>
            </a:endParaRPr>
          </a:p>
        </p:txBody>
      </p:sp>
      <p:sp>
        <p:nvSpPr>
          <p:cNvPr id="5" name="Rectangle 7"/>
          <p:cNvSpPr>
            <a:spLocks noChangeArrowheads="1"/>
          </p:cNvSpPr>
          <p:nvPr/>
        </p:nvSpPr>
        <p:spPr bwMode="auto">
          <a:xfrm>
            <a:off x="6072198" y="2714620"/>
            <a:ext cx="2089150" cy="1584325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>
              <a:solidFill>
                <a:srgbClr val="66CCFF"/>
              </a:solidFill>
            </a:endParaRPr>
          </a:p>
        </p:txBody>
      </p:sp>
      <p:sp>
        <p:nvSpPr>
          <p:cNvPr id="6" name="Rectangle 8"/>
          <p:cNvSpPr>
            <a:spLocks noChangeArrowheads="1"/>
          </p:cNvSpPr>
          <p:nvPr/>
        </p:nvSpPr>
        <p:spPr bwMode="auto">
          <a:xfrm>
            <a:off x="4071934" y="2071678"/>
            <a:ext cx="2089150" cy="1584325"/>
          </a:xfrm>
          <a:prstGeom prst="rect">
            <a:avLst/>
          </a:prstGeom>
          <a:solidFill>
            <a:srgbClr val="00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>
              <a:solidFill>
                <a:srgbClr val="66CCFF"/>
              </a:solidFill>
            </a:endParaRPr>
          </a:p>
        </p:txBody>
      </p:sp>
      <p:sp>
        <p:nvSpPr>
          <p:cNvPr id="7" name="Rectangle 9"/>
          <p:cNvSpPr>
            <a:spLocks noChangeArrowheads="1"/>
          </p:cNvSpPr>
          <p:nvPr/>
        </p:nvSpPr>
        <p:spPr bwMode="auto">
          <a:xfrm>
            <a:off x="3286116" y="3571876"/>
            <a:ext cx="2089150" cy="1584325"/>
          </a:xfrm>
          <a:prstGeom prst="rect">
            <a:avLst/>
          </a:prstGeom>
          <a:solidFill>
            <a:srgbClr val="66C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>
              <a:solidFill>
                <a:srgbClr val="66CCFF"/>
              </a:solidFill>
            </a:endParaRPr>
          </a:p>
        </p:txBody>
      </p:sp>
      <p:sp>
        <p:nvSpPr>
          <p:cNvPr id="8" name="Rectangle 10"/>
          <p:cNvSpPr>
            <a:spLocks noChangeArrowheads="1"/>
          </p:cNvSpPr>
          <p:nvPr/>
        </p:nvSpPr>
        <p:spPr bwMode="auto">
          <a:xfrm>
            <a:off x="6500826" y="4071942"/>
            <a:ext cx="2089150" cy="1584325"/>
          </a:xfrm>
          <a:prstGeom prst="rect">
            <a:avLst/>
          </a:prstGeom>
          <a:solidFill>
            <a:srgbClr val="3333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>
              <a:solidFill>
                <a:srgbClr val="66CCFF"/>
              </a:solidFill>
            </a:endParaRPr>
          </a:p>
        </p:txBody>
      </p:sp>
      <p:sp>
        <p:nvSpPr>
          <p:cNvPr id="9" name="Rectangle 17"/>
          <p:cNvSpPr>
            <a:spLocks noChangeArrowheads="1"/>
          </p:cNvSpPr>
          <p:nvPr/>
        </p:nvSpPr>
        <p:spPr bwMode="auto">
          <a:xfrm>
            <a:off x="2857488" y="5143512"/>
            <a:ext cx="2089150" cy="1584325"/>
          </a:xfrm>
          <a:prstGeom prst="rect">
            <a:avLst/>
          </a:prstGeom>
          <a:solidFill>
            <a:srgbClr val="9900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>
              <a:solidFill>
                <a:srgbClr val="66CCFF"/>
              </a:solidFill>
            </a:endParaRPr>
          </a:p>
        </p:txBody>
      </p:sp>
      <p:sp>
        <p:nvSpPr>
          <p:cNvPr id="10" name="Rectangle 10"/>
          <p:cNvSpPr>
            <a:spLocks noChangeArrowheads="1"/>
          </p:cNvSpPr>
          <p:nvPr/>
        </p:nvSpPr>
        <p:spPr bwMode="auto">
          <a:xfrm>
            <a:off x="6858016" y="5143512"/>
            <a:ext cx="2089150" cy="1584325"/>
          </a:xfrm>
          <a:prstGeom prst="rect">
            <a:avLst/>
          </a:prstGeom>
          <a:solidFill>
            <a:srgbClr val="0070C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>
              <a:solidFill>
                <a:srgbClr val="66CCFF"/>
              </a:solidFill>
            </a:endParaRPr>
          </a:p>
        </p:txBody>
      </p:sp>
      <p:sp>
        <p:nvSpPr>
          <p:cNvPr id="11" name="Rectangle 9"/>
          <p:cNvSpPr>
            <a:spLocks noChangeArrowheads="1"/>
          </p:cNvSpPr>
          <p:nvPr/>
        </p:nvSpPr>
        <p:spPr bwMode="auto">
          <a:xfrm>
            <a:off x="857224" y="5072074"/>
            <a:ext cx="2089150" cy="1584325"/>
          </a:xfrm>
          <a:prstGeom prst="rect">
            <a:avLst/>
          </a:prstGeom>
          <a:solidFill>
            <a:schemeClr val="accent2">
              <a:lumMod val="7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>
              <a:solidFill>
                <a:srgbClr val="66CCFF"/>
              </a:solidFill>
            </a:endParaRPr>
          </a:p>
        </p:txBody>
      </p:sp>
      <p:sp>
        <p:nvSpPr>
          <p:cNvPr id="12" name="Rectangle 9"/>
          <p:cNvSpPr>
            <a:spLocks noChangeArrowheads="1"/>
          </p:cNvSpPr>
          <p:nvPr/>
        </p:nvSpPr>
        <p:spPr bwMode="auto">
          <a:xfrm>
            <a:off x="1357290" y="3786190"/>
            <a:ext cx="2089150" cy="1584325"/>
          </a:xfrm>
          <a:prstGeom prst="rect">
            <a:avLst/>
          </a:prstGeom>
          <a:solidFill>
            <a:srgbClr val="FF66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>
              <a:solidFill>
                <a:srgbClr val="66CCFF"/>
              </a:solidFill>
            </a:endParaRPr>
          </a:p>
        </p:txBody>
      </p:sp>
      <p:sp>
        <p:nvSpPr>
          <p:cNvPr id="13" name="Rectangle 9"/>
          <p:cNvSpPr>
            <a:spLocks noChangeArrowheads="1"/>
          </p:cNvSpPr>
          <p:nvPr/>
        </p:nvSpPr>
        <p:spPr bwMode="auto">
          <a:xfrm>
            <a:off x="2143108" y="2428868"/>
            <a:ext cx="2089150" cy="1584325"/>
          </a:xfrm>
          <a:prstGeom prst="rect">
            <a:avLst/>
          </a:prstGeom>
          <a:solidFill>
            <a:srgbClr val="0066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>
              <a:solidFill>
                <a:srgbClr val="66CCFF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0"/>
                            </p:stCondLst>
                            <p:childTnLst>
                              <p:par>
                                <p:cTn id="21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6000"/>
                            </p:stCondLst>
                            <p:childTnLst>
                              <p:par>
                                <p:cTn id="25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7000"/>
                            </p:stCondLst>
                            <p:childTnLst>
                              <p:par>
                                <p:cTn id="29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8000"/>
                            </p:stCondLst>
                            <p:childTnLst>
                              <p:par>
                                <p:cTn id="33" presetID="8" presetClass="entr" presetSubtype="16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9000"/>
                            </p:stCondLst>
                            <p:childTnLst>
                              <p:par>
                                <p:cTn id="37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0000"/>
                            </p:stCondLst>
                            <p:childTnLst>
                              <p:par>
                                <p:cTn id="41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1000"/>
                            </p:stCondLst>
                            <p:childTnLst>
                              <p:par>
                                <p:cTn id="45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2000"/>
                            </p:stCondLst>
                            <p:childTnLst>
                              <p:par>
                                <p:cTn id="49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5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allAtOnce"/>
      <p:bldP spid="3" grpId="0" animBg="1"/>
      <p:bldP spid="4" grpId="0" animBg="1"/>
      <p:bldP spid="5" grpId="0" animBg="1"/>
      <p:bldP spid="6" grpId="1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43042" y="214290"/>
            <a:ext cx="6286544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500" b="1" dirty="0" smtClean="0">
                <a:solidFill>
                  <a:srgbClr val="006600"/>
                </a:solidFill>
                <a:latin typeface="Monotype Corsiva" pitchFamily="66" charset="0"/>
              </a:rPr>
              <a:t>Поиграем!</a:t>
            </a:r>
            <a:endParaRPr lang="ru-RU" sz="11500" b="1" dirty="0">
              <a:solidFill>
                <a:srgbClr val="006600"/>
              </a:solidFill>
              <a:latin typeface="Monotype Corsiva" pitchFamily="66" charset="0"/>
            </a:endParaRPr>
          </a:p>
        </p:txBody>
      </p:sp>
      <p:pic>
        <p:nvPicPr>
          <p:cNvPr id="4098" name="Picture 2" descr="D:\Рабочий стол\Разное\Курсы\компьютерные курсы Ярцево\АНИМАШКИ\Маркеры смайлики\afabc89da2b4fcc1bedacbbd4307e1b6[1].gif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714612" y="1428736"/>
            <a:ext cx="4000528" cy="392909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1214414" y="5929330"/>
            <a:ext cx="7215238" cy="584775"/>
          </a:xfrm>
          <a:prstGeom prst="rect">
            <a:avLst/>
          </a:prstGeom>
          <a:noFill/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 smtClean="0">
                <a:solidFill>
                  <a:srgbClr val="B80000"/>
                </a:solidFill>
              </a:rPr>
              <a:t>«Кто больше назовёт цветов?»</a:t>
            </a:r>
            <a:endParaRPr lang="ru-RU" sz="3200" b="1" i="1" dirty="0">
              <a:solidFill>
                <a:srgbClr val="B80000"/>
              </a:solidFill>
            </a:endParaRPr>
          </a:p>
        </p:txBody>
      </p:sp>
      <p:pic>
        <p:nvPicPr>
          <p:cNvPr id="5" name="Picture 3" descr="D:\Рабочий стол\Разное\Курсы\компьютерные курсы Ярцево\АНИМАШКИ\Анимированные надписи\55.gif"/>
          <p:cNvPicPr>
            <a:picLocks noChangeAspect="1" noChangeArrowheads="1" noCrop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14282" y="142852"/>
            <a:ext cx="928694" cy="1000132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allAtOnce"/>
      <p:bldP spid="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4282" y="142852"/>
            <a:ext cx="878687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3300"/>
                </a:solidFill>
                <a:latin typeface="Monotype Corsiva" pitchFamily="66" charset="0"/>
              </a:rPr>
              <a:t>Какие цвета использует художник при изображении осени?</a:t>
            </a:r>
            <a:endParaRPr lang="ru-RU" sz="2800" b="1" dirty="0">
              <a:solidFill>
                <a:srgbClr val="FF3300"/>
              </a:solidFill>
              <a:latin typeface="Monotype Corsiva" pitchFamily="66" charset="0"/>
            </a:endParaRPr>
          </a:p>
        </p:txBody>
      </p:sp>
      <p:pic>
        <p:nvPicPr>
          <p:cNvPr id="3" name="Picture 4" descr="Левитан Золотая осень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28596" y="714356"/>
            <a:ext cx="8358246" cy="57864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4857752" y="5929330"/>
            <a:ext cx="3714776" cy="369332"/>
          </a:xfrm>
          <a:prstGeom prst="rect">
            <a:avLst/>
          </a:prstGeom>
          <a:solidFill>
            <a:schemeClr val="bg1">
              <a:alpha val="38000"/>
            </a:schemeClr>
          </a:solidFill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C00000"/>
                </a:solidFill>
              </a:rPr>
              <a:t>Исаак Левитан «Золотая осень»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072066" y="714356"/>
            <a:ext cx="3714776" cy="2062103"/>
          </a:xfrm>
          <a:prstGeom prst="rect">
            <a:avLst/>
          </a:prstGeom>
          <a:solidFill>
            <a:schemeClr val="accent1">
              <a:alpha val="39000"/>
            </a:schemeClr>
          </a:solidFill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ru-RU" sz="3200" dirty="0" smtClean="0">
                <a:solidFill>
                  <a:srgbClr val="FFFF00"/>
                </a:solidFill>
              </a:rPr>
              <a:t> </a:t>
            </a:r>
            <a:r>
              <a:rPr lang="ru-RU" sz="3200" b="1" dirty="0" smtClean="0">
                <a:solidFill>
                  <a:srgbClr val="FFFF00"/>
                </a:solidFill>
              </a:rPr>
              <a:t>Жёлтый</a:t>
            </a:r>
          </a:p>
          <a:p>
            <a:pPr>
              <a:buFont typeface="Wingdings" pitchFamily="2" charset="2"/>
              <a:buChar char="v"/>
            </a:pPr>
            <a:r>
              <a:rPr lang="ru-RU" sz="3200" b="1" dirty="0" smtClean="0">
                <a:solidFill>
                  <a:srgbClr val="FF0000"/>
                </a:solidFill>
              </a:rPr>
              <a:t> Красный</a:t>
            </a:r>
          </a:p>
          <a:p>
            <a:pPr>
              <a:buFont typeface="Wingdings" pitchFamily="2" charset="2"/>
              <a:buChar char="v"/>
            </a:pPr>
            <a:r>
              <a:rPr lang="ru-RU" sz="3200" b="1" dirty="0" smtClean="0">
                <a:solidFill>
                  <a:srgbClr val="FF0000"/>
                </a:solidFill>
              </a:rPr>
              <a:t> </a:t>
            </a:r>
            <a:r>
              <a:rPr lang="ru-RU" sz="3200" b="1" dirty="0" smtClean="0">
                <a:solidFill>
                  <a:srgbClr val="FF3300"/>
                </a:solidFill>
              </a:rPr>
              <a:t>Оранжевый</a:t>
            </a:r>
          </a:p>
          <a:p>
            <a:pPr>
              <a:buFont typeface="Wingdings" pitchFamily="2" charset="2"/>
              <a:buChar char="v"/>
            </a:pPr>
            <a:r>
              <a:rPr lang="ru-RU" sz="3200" b="1" dirty="0" smtClean="0">
                <a:solidFill>
                  <a:srgbClr val="FF3300"/>
                </a:solidFill>
              </a:rPr>
              <a:t> </a:t>
            </a:r>
            <a:r>
              <a:rPr lang="ru-RU" sz="3200" b="1" dirty="0" smtClean="0">
                <a:solidFill>
                  <a:srgbClr val="800000"/>
                </a:solidFill>
              </a:rPr>
              <a:t>Коричневый</a:t>
            </a:r>
            <a:endParaRPr lang="ru-RU" sz="3200" b="1" dirty="0">
              <a:solidFill>
                <a:srgbClr val="800000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9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0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animBg="1"/>
      <p:bldP spid="7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688" y="0"/>
            <a:ext cx="885831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Monotype Corsiva" pitchFamily="66" charset="0"/>
              </a:rPr>
              <a:t>Какие цвета использует художник при изображении зимы?</a:t>
            </a:r>
            <a:endParaRPr lang="ru-RU" sz="2800" b="1" dirty="0">
              <a:solidFill>
                <a:srgbClr val="002060"/>
              </a:solidFill>
              <a:latin typeface="Monotype Corsiva" pitchFamily="66" charset="0"/>
            </a:endParaRPr>
          </a:p>
        </p:txBody>
      </p:sp>
      <p:pic>
        <p:nvPicPr>
          <p:cNvPr id="3" name="Рисунок 2" descr="Перов В._Портрет А.К, Саврасова_1878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1928794" y="714356"/>
            <a:ext cx="5429288" cy="6000792"/>
          </a:xfrm>
          <a:prstGeom prst="rect">
            <a:avLst/>
          </a:prstGeom>
          <a:ln w="57150" cap="sq">
            <a:solidFill>
              <a:schemeClr val="bg1"/>
            </a:solidFill>
            <a:miter lim="800000"/>
          </a:ln>
          <a:effectLst>
            <a:outerShdw blurRad="152400" dist="101600" dir="2700000" algn="tl" rotWithShape="0">
              <a:srgbClr val="000000">
                <a:alpha val="82000"/>
              </a:srgbClr>
            </a:outerShdw>
          </a:effectLst>
        </p:spPr>
      </p:pic>
      <p:sp>
        <p:nvSpPr>
          <p:cNvPr id="4" name="TextBox 3"/>
          <p:cNvSpPr txBox="1"/>
          <p:nvPr/>
        </p:nvSpPr>
        <p:spPr>
          <a:xfrm>
            <a:off x="2928926" y="6286520"/>
            <a:ext cx="4429156" cy="369332"/>
          </a:xfrm>
          <a:prstGeom prst="rect">
            <a:avLst/>
          </a:prstGeom>
          <a:solidFill>
            <a:schemeClr val="bg1">
              <a:alpha val="38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rgbClr val="000066"/>
                </a:solidFill>
              </a:rPr>
              <a:t>Иван Шишкин «На севере диком»</a:t>
            </a:r>
            <a:endParaRPr lang="ru-RU" dirty="0">
              <a:solidFill>
                <a:srgbClr val="000066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929190" y="1000108"/>
            <a:ext cx="228601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ru-RU" sz="3200" dirty="0" smtClean="0">
                <a:solidFill>
                  <a:srgbClr val="000066"/>
                </a:solidFill>
              </a:rPr>
              <a:t>Синий</a:t>
            </a:r>
          </a:p>
          <a:p>
            <a:pPr>
              <a:buFont typeface="Wingdings" pitchFamily="2" charset="2"/>
              <a:buChar char="v"/>
            </a:pPr>
            <a:r>
              <a:rPr lang="ru-RU" sz="32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Голубой </a:t>
            </a:r>
          </a:p>
          <a:p>
            <a:pPr>
              <a:buFont typeface="Wingdings" pitchFamily="2" charset="2"/>
              <a:buChar char="v"/>
            </a:pPr>
            <a:r>
              <a:rPr lang="ru-RU" sz="3200" dirty="0" smtClean="0">
                <a:solidFill>
                  <a:schemeClr val="bg1"/>
                </a:solidFill>
              </a:rPr>
              <a:t>Белый</a:t>
            </a:r>
            <a:endParaRPr lang="ru-RU" sz="32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animBg="1"/>
      <p:bldP spid="6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Перов В._Портрет А.К, Саврасова_1878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57158" y="857232"/>
            <a:ext cx="4143404" cy="5643581"/>
          </a:xfrm>
          <a:prstGeom prst="rect">
            <a:avLst/>
          </a:prstGeom>
          <a:ln w="57150" cap="sq">
            <a:solidFill>
              <a:schemeClr val="bg1"/>
            </a:solidFill>
            <a:miter lim="800000"/>
          </a:ln>
          <a:effectLst>
            <a:outerShdw blurRad="152400" dist="101600" dir="2700000" algn="tl" rotWithShape="0">
              <a:srgbClr val="000000">
                <a:alpha val="82000"/>
              </a:srgbClr>
            </a:outerShdw>
          </a:effectLst>
        </p:spPr>
      </p:pic>
      <p:pic>
        <p:nvPicPr>
          <p:cNvPr id="3" name="Рисунок 2" descr="Перов В._Портрет А.К, Саврасова_1878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4857752" y="857232"/>
            <a:ext cx="3857652" cy="5643602"/>
          </a:xfrm>
          <a:prstGeom prst="rect">
            <a:avLst/>
          </a:prstGeom>
          <a:ln w="57150" cap="sq">
            <a:solidFill>
              <a:schemeClr val="bg1"/>
            </a:solidFill>
            <a:miter lim="800000"/>
          </a:ln>
          <a:effectLst>
            <a:outerShdw blurRad="152400" dist="101600" dir="2700000" algn="tl" rotWithShape="0">
              <a:srgbClr val="000000">
                <a:alpha val="82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285688" y="142852"/>
            <a:ext cx="88583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Monotype Corsiva" pitchFamily="66" charset="0"/>
              </a:rPr>
              <a:t>  </a:t>
            </a:r>
            <a:r>
              <a:rPr lang="ru-RU" sz="2800" b="1" dirty="0" smtClean="0">
                <a:solidFill>
                  <a:srgbClr val="006600"/>
                </a:solidFill>
                <a:latin typeface="Monotype Corsiva" pitchFamily="66" charset="0"/>
              </a:rPr>
              <a:t>Какие цвета использует художник при изображения весны?</a:t>
            </a:r>
            <a:endParaRPr lang="ru-RU" sz="2800" b="1" dirty="0">
              <a:solidFill>
                <a:srgbClr val="006600"/>
              </a:solidFill>
              <a:latin typeface="Monotype Corsiva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28596" y="6143644"/>
            <a:ext cx="4000528" cy="276999"/>
          </a:xfrm>
          <a:prstGeom prst="rect">
            <a:avLst/>
          </a:prstGeom>
          <a:solidFill>
            <a:schemeClr val="bg1">
              <a:alpha val="38000"/>
            </a:schemeClr>
          </a:solidFill>
        </p:spPr>
        <p:txBody>
          <a:bodyPr wrap="square" rtlCol="0">
            <a:spAutoFit/>
          </a:bodyPr>
          <a:lstStyle/>
          <a:p>
            <a:pPr algn="r"/>
            <a:r>
              <a:rPr lang="ru-RU" sz="1200" b="1" dirty="0" smtClean="0">
                <a:solidFill>
                  <a:srgbClr val="006600"/>
                </a:solidFill>
              </a:rPr>
              <a:t>Алексей Саврасов «Домик в провинции. Весна</a:t>
            </a:r>
            <a:endParaRPr lang="ru-RU" sz="1200" b="1" dirty="0">
              <a:solidFill>
                <a:srgbClr val="0066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214942" y="6143644"/>
            <a:ext cx="3286148" cy="276999"/>
          </a:xfrm>
          <a:prstGeom prst="rect">
            <a:avLst/>
          </a:prstGeom>
          <a:solidFill>
            <a:schemeClr val="bg1">
              <a:alpha val="38000"/>
            </a:schemeClr>
          </a:solidFill>
        </p:spPr>
        <p:txBody>
          <a:bodyPr wrap="square" rtlCol="0">
            <a:spAutoFit/>
          </a:bodyPr>
          <a:lstStyle/>
          <a:p>
            <a:pPr algn="r"/>
            <a:r>
              <a:rPr lang="ru-RU" sz="1200" b="1" dirty="0" smtClean="0">
                <a:solidFill>
                  <a:srgbClr val="006600"/>
                </a:solidFill>
              </a:rPr>
              <a:t>Алексей Саврасов «Грачи прилетели»</a:t>
            </a:r>
            <a:endParaRPr lang="ru-RU" sz="1200" b="1" dirty="0">
              <a:solidFill>
                <a:srgbClr val="0066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286380" y="1142984"/>
            <a:ext cx="307183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ru-RU" sz="3200" dirty="0" smtClean="0">
                <a:solidFill>
                  <a:srgbClr val="006600"/>
                </a:solidFill>
              </a:rPr>
              <a:t>Зелёный</a:t>
            </a:r>
          </a:p>
          <a:p>
            <a:pPr>
              <a:buFont typeface="Wingdings" pitchFamily="2" charset="2"/>
              <a:buChar char="v"/>
            </a:pPr>
            <a:r>
              <a:rPr lang="ru-RU" sz="3200" dirty="0" smtClean="0">
                <a:solidFill>
                  <a:srgbClr val="800000"/>
                </a:solidFill>
              </a:rPr>
              <a:t>Коричневый</a:t>
            </a:r>
            <a:endParaRPr lang="ru-RU" sz="3200" dirty="0">
              <a:solidFill>
                <a:srgbClr val="800000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2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3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4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animBg="1"/>
      <p:bldP spid="7" grpId="0" animBg="1"/>
      <p:bldP spid="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654164"/>
          </a:xfrm>
        </p:spPr>
        <p:txBody>
          <a:bodyPr/>
          <a:lstStyle/>
          <a:p>
            <a:r>
              <a:rPr lang="en-US" sz="7200" dirty="0" smtClean="0">
                <a:solidFill>
                  <a:srgbClr val="8C247D"/>
                </a:solidFill>
                <a:latin typeface="Mistral" pitchFamily="66" charset="0"/>
              </a:rPr>
              <a:t/>
            </a:r>
            <a:br>
              <a:rPr lang="en-US" sz="7200" dirty="0" smtClean="0">
                <a:solidFill>
                  <a:srgbClr val="8C247D"/>
                </a:solidFill>
                <a:latin typeface="Mistral" pitchFamily="66" charset="0"/>
              </a:rPr>
            </a:br>
            <a:r>
              <a:rPr lang="ru-RU" sz="7200" dirty="0" smtClean="0">
                <a:solidFill>
                  <a:srgbClr val="8C247D"/>
                </a:solidFill>
                <a:latin typeface="Mistral" pitchFamily="66" charset="0"/>
              </a:rPr>
              <a:t>Наш </a:t>
            </a:r>
            <a:r>
              <a:rPr lang="ru-RU" sz="7200" dirty="0" smtClean="0">
                <a:solidFill>
                  <a:srgbClr val="8C247D"/>
                </a:solidFill>
                <a:latin typeface="Mistral" pitchFamily="66" charset="0"/>
              </a:rPr>
              <a:t>мир прекрасен </a:t>
            </a:r>
            <a:r>
              <a:rPr lang="en-US" sz="7200" dirty="0" smtClean="0">
                <a:solidFill>
                  <a:srgbClr val="8C247D"/>
                </a:solidFill>
                <a:latin typeface="Mistral" pitchFamily="66" charset="0"/>
              </a:rPr>
              <a:t/>
            </a:r>
            <a:br>
              <a:rPr lang="en-US" sz="7200" dirty="0" smtClean="0">
                <a:solidFill>
                  <a:srgbClr val="8C247D"/>
                </a:solidFill>
                <a:latin typeface="Mistral" pitchFamily="66" charset="0"/>
              </a:rPr>
            </a:br>
            <a:r>
              <a:rPr lang="ru-RU" sz="7200" dirty="0" smtClean="0">
                <a:solidFill>
                  <a:srgbClr val="8C247D"/>
                </a:solidFill>
                <a:latin typeface="Mistral" pitchFamily="66" charset="0"/>
              </a:rPr>
              <a:t>и </a:t>
            </a:r>
            <a:r>
              <a:rPr lang="ru-RU" sz="7200" dirty="0" smtClean="0">
                <a:solidFill>
                  <a:srgbClr val="8C247D"/>
                </a:solidFill>
                <a:latin typeface="Mistral" pitchFamily="66" charset="0"/>
              </a:rPr>
              <a:t>удивителен . . . </a:t>
            </a:r>
            <a:endParaRPr lang="ru-RU" sz="7200" dirty="0">
              <a:solidFill>
                <a:srgbClr val="8C247D"/>
              </a:solidFill>
              <a:latin typeface="Mistral" pitchFamily="66" charset="0"/>
            </a:endParaRPr>
          </a:p>
        </p:txBody>
      </p:sp>
      <p:pic>
        <p:nvPicPr>
          <p:cNvPr id="1037" name="Picture 13" descr="D:\Рабочий стол\Разное\Курсы\компьютерные курсы Ярцево\АНИМАШКИ\Бабочки\butterfly5.gif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857488" y="2357430"/>
            <a:ext cx="2428892" cy="2204372"/>
          </a:xfrm>
          <a:prstGeom prst="rect">
            <a:avLst/>
          </a:prstGeom>
          <a:noFill/>
        </p:spPr>
      </p:pic>
      <p:pic>
        <p:nvPicPr>
          <p:cNvPr id="3074" name="Picture 2" descr="D:\Рабочий стол\Разное\Курсы\компьютерные курсы Ярцево\АНИМАШКИ\Бабочки\butterfly52.gif"/>
          <p:cNvPicPr>
            <a:picLocks noChangeAspect="1" noChangeArrowheads="1" noCrop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14282" y="2214554"/>
            <a:ext cx="4286280" cy="4857784"/>
          </a:xfrm>
          <a:prstGeom prst="rect">
            <a:avLst/>
          </a:prstGeom>
          <a:noFill/>
        </p:spPr>
      </p:pic>
      <p:pic>
        <p:nvPicPr>
          <p:cNvPr id="3075" name="Picture 3" descr="D:\Рабочий стол\Разное\Курсы\компьютерные курсы Ярцево\АНИМАШКИ\Бабочки\butterfly16.gif"/>
          <p:cNvPicPr>
            <a:picLocks noChangeAspect="1" noChangeArrowheads="1" noCrop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 rot="1320000">
            <a:off x="5678467" y="3041809"/>
            <a:ext cx="1155948" cy="884392"/>
          </a:xfrm>
          <a:prstGeom prst="rect">
            <a:avLst/>
          </a:prstGeom>
          <a:noFill/>
        </p:spPr>
      </p:pic>
      <p:pic>
        <p:nvPicPr>
          <p:cNvPr id="3076" name="Picture 4" descr="D:\Рабочий стол\Разное\Курсы\компьютерные курсы Ярцево\АНИМАШКИ\Бабочки\butterfly42.gif"/>
          <p:cNvPicPr>
            <a:picLocks noChangeAspect="1" noChangeArrowheads="1" noCrop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7358082" y="5214950"/>
            <a:ext cx="1438275" cy="1181100"/>
          </a:xfrm>
          <a:prstGeom prst="rect">
            <a:avLst/>
          </a:prstGeom>
          <a:noFill/>
        </p:spPr>
      </p:pic>
      <p:pic>
        <p:nvPicPr>
          <p:cNvPr id="3077" name="Picture 5" descr="D:\Рабочий стол\Разное\Курсы\компьютерные курсы Ярцево\АНИМАШКИ\Бабочки\butterfly46.gif"/>
          <p:cNvPicPr>
            <a:picLocks noChangeAspect="1" noChangeArrowheads="1" noCrop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6858016" y="3500438"/>
            <a:ext cx="1552575" cy="1419225"/>
          </a:xfrm>
          <a:prstGeom prst="rect">
            <a:avLst/>
          </a:prstGeom>
          <a:noFill/>
        </p:spPr>
      </p:pic>
      <p:pic>
        <p:nvPicPr>
          <p:cNvPr id="3078" name="Picture 6" descr="D:\Рабочий стол\Разное\Курсы\компьютерные курсы Ярцево\АНИМАШКИ\Бабочки\butterfly49.gif"/>
          <p:cNvPicPr>
            <a:picLocks noChangeAspect="1" noChangeArrowheads="1" noCrop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 rot="2100000">
            <a:off x="4761179" y="4806519"/>
            <a:ext cx="2143128" cy="1833566"/>
          </a:xfrm>
          <a:prstGeom prst="rect">
            <a:avLst/>
          </a:prstGeom>
          <a:noFill/>
        </p:spPr>
      </p:pic>
      <p:pic>
        <p:nvPicPr>
          <p:cNvPr id="3079" name="Picture 7" descr="D:\Рабочий стол\Разное\Курсы\компьютерные курсы Ярцево\АНИМАШКИ\Бабочки\butterfly55.gif"/>
          <p:cNvPicPr>
            <a:picLocks noChangeAspect="1" noChangeArrowheads="1" noCrop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 rot="1320000">
            <a:off x="188338" y="837497"/>
            <a:ext cx="2201205" cy="1670731"/>
          </a:xfrm>
          <a:prstGeom prst="rect">
            <a:avLst/>
          </a:prstGeom>
          <a:noFill/>
        </p:spPr>
      </p:pic>
      <p:pic>
        <p:nvPicPr>
          <p:cNvPr id="3080" name="Picture 8" descr="D:\Рабочий стол\Разное\Курсы\компьютерные курсы Ярцево\АНИМАШКИ\Бабочки\butterfly62.gif"/>
          <p:cNvPicPr>
            <a:picLocks noChangeAspect="1" noChangeArrowheads="1" noCrop="1"/>
          </p:cNvPicPr>
          <p:nvPr/>
        </p:nvPicPr>
        <p:blipFill>
          <a:blip r:embed="rId10" cstate="email"/>
          <a:srcRect/>
          <a:stretch>
            <a:fillRect/>
          </a:stretch>
        </p:blipFill>
        <p:spPr bwMode="auto">
          <a:xfrm rot="2820000">
            <a:off x="93671" y="5210522"/>
            <a:ext cx="796035" cy="602282"/>
          </a:xfrm>
          <a:prstGeom prst="rect">
            <a:avLst/>
          </a:prstGeom>
          <a:noFill/>
        </p:spPr>
      </p:pic>
      <p:pic>
        <p:nvPicPr>
          <p:cNvPr id="3081" name="Picture 9" descr="D:\Рабочий стол\Разное\Курсы\компьютерные курсы Ярцево\АНИМАШКИ\Бабочки\butterfly63.gif"/>
          <p:cNvPicPr>
            <a:picLocks noChangeAspect="1" noChangeArrowheads="1" noCrop="1"/>
          </p:cNvPicPr>
          <p:nvPr/>
        </p:nvPicPr>
        <p:blipFill>
          <a:blip r:embed="rId11" cstate="email"/>
          <a:srcRect/>
          <a:stretch>
            <a:fillRect/>
          </a:stretch>
        </p:blipFill>
        <p:spPr bwMode="auto">
          <a:xfrm rot="-2220000">
            <a:off x="7272190" y="705356"/>
            <a:ext cx="1619250" cy="1381125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Перов В._Портрет А.К, Саврасова_1878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857224" y="785794"/>
            <a:ext cx="7735915" cy="5929354"/>
          </a:xfrm>
          <a:prstGeom prst="rect">
            <a:avLst/>
          </a:prstGeom>
          <a:ln w="57150" cap="sq">
            <a:solidFill>
              <a:schemeClr val="bg1"/>
            </a:solidFill>
            <a:miter lim="800000"/>
          </a:ln>
          <a:effectLst>
            <a:outerShdw blurRad="152400" dist="101600" dir="2700000" algn="tl" rotWithShape="0">
              <a:srgbClr val="000000">
                <a:alpha val="82000"/>
              </a:srgbClr>
            </a:outerShdw>
          </a:effectLst>
        </p:spPr>
      </p:pic>
      <p:sp>
        <p:nvSpPr>
          <p:cNvPr id="3" name="Прямоугольник 2"/>
          <p:cNvSpPr/>
          <p:nvPr/>
        </p:nvSpPr>
        <p:spPr>
          <a:xfrm>
            <a:off x="142844" y="142852"/>
            <a:ext cx="900115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8C247D"/>
                </a:solidFill>
                <a:latin typeface="Monotype Corsiva" pitchFamily="66" charset="0"/>
              </a:rPr>
              <a:t>Какие цвета использует художник при изображении лета?</a:t>
            </a:r>
            <a:endParaRPr lang="ru-RU" sz="2800" b="1" dirty="0">
              <a:solidFill>
                <a:srgbClr val="8C247D"/>
              </a:solidFill>
              <a:latin typeface="Monotype Corsiva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429124" y="6143644"/>
            <a:ext cx="3881512" cy="369332"/>
          </a:xfrm>
          <a:prstGeom prst="rect">
            <a:avLst/>
          </a:prstGeom>
          <a:solidFill>
            <a:schemeClr val="lt1">
              <a:alpha val="38000"/>
            </a:schemeClr>
          </a:solidFill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8C247D"/>
                </a:solidFill>
              </a:rPr>
              <a:t>Исаак Левитан «Берёзовая роща»</a:t>
            </a:r>
            <a:endParaRPr lang="ru-RU" dirty="0">
              <a:solidFill>
                <a:srgbClr val="8C247D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714876" y="1357298"/>
            <a:ext cx="3000396" cy="584775"/>
          </a:xfrm>
          <a:prstGeom prst="rect">
            <a:avLst/>
          </a:prstGeom>
          <a:solidFill>
            <a:schemeClr val="lt1">
              <a:alpha val="58000"/>
            </a:schemeClr>
          </a:solidFill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200" b="1" dirty="0" err="1" smtClean="0">
                <a:solidFill>
                  <a:srgbClr val="C00000"/>
                </a:solidFill>
              </a:rPr>
              <a:t>М</a:t>
            </a:r>
            <a:r>
              <a:rPr lang="ru-RU" sz="3200" b="1" dirty="0" err="1" smtClean="0">
                <a:solidFill>
                  <a:srgbClr val="FFFF00"/>
                </a:solidFill>
              </a:rPr>
              <a:t>н</a:t>
            </a:r>
            <a:r>
              <a:rPr lang="ru-RU" sz="3200" b="1" dirty="0" err="1" smtClean="0">
                <a:solidFill>
                  <a:srgbClr val="7EC234"/>
                </a:solidFill>
              </a:rPr>
              <a:t>о</a:t>
            </a:r>
            <a:r>
              <a:rPr lang="ru-RU" sz="3200" b="1" dirty="0" err="1" smtClean="0">
                <a:solidFill>
                  <a:srgbClr val="002060"/>
                </a:solidFill>
              </a:rPr>
              <a:t>г</a:t>
            </a:r>
            <a:r>
              <a:rPr lang="ru-RU" sz="3200" b="1" dirty="0" err="1" smtClean="0">
                <a:solidFill>
                  <a:srgbClr val="0070C0"/>
                </a:solidFill>
              </a:rPr>
              <a:t>о</a:t>
            </a:r>
            <a:r>
              <a:rPr lang="ru-RU" sz="3200" b="1" dirty="0" err="1" smtClean="0">
                <a:solidFill>
                  <a:srgbClr val="8C247D"/>
                </a:solidFill>
              </a:rPr>
              <a:t>ц</a:t>
            </a:r>
            <a:r>
              <a:rPr lang="ru-RU" sz="3200" b="1" dirty="0" err="1" smtClean="0">
                <a:solidFill>
                  <a:srgbClr val="FF6600"/>
                </a:solidFill>
              </a:rPr>
              <a:t>в</a:t>
            </a:r>
            <a:r>
              <a:rPr lang="ru-RU" sz="3200" b="1" dirty="0" err="1" smtClean="0">
                <a:solidFill>
                  <a:srgbClr val="006600"/>
                </a:solidFill>
              </a:rPr>
              <a:t>е</a:t>
            </a:r>
            <a:r>
              <a:rPr lang="ru-RU" sz="3200" b="1" dirty="0" err="1" smtClean="0">
                <a:solidFill>
                  <a:srgbClr val="800000"/>
                </a:solidFill>
              </a:rPr>
              <a:t>т</a:t>
            </a:r>
            <a:r>
              <a:rPr lang="ru-RU" sz="3200" b="1" dirty="0" err="1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ь</a:t>
            </a:r>
            <a:r>
              <a:rPr lang="ru-RU" sz="3200" b="1" dirty="0" err="1" smtClean="0">
                <a:solidFill>
                  <a:srgbClr val="FF0000"/>
                </a:solidFill>
              </a:rPr>
              <a:t>е</a:t>
            </a:r>
            <a:endParaRPr lang="ru-RU" sz="32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2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3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 animBg="1"/>
      <p:bldP spid="5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28596" y="428604"/>
            <a:ext cx="8358246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1500" b="1" dirty="0" smtClean="0">
                <a:solidFill>
                  <a:srgbClr val="FF3300"/>
                </a:solidFill>
                <a:latin typeface="Monotype Corsiva" pitchFamily="66" charset="0"/>
              </a:rPr>
              <a:t>Запомни</a:t>
            </a:r>
            <a:endParaRPr lang="ru-RU" sz="11500" b="1" dirty="0">
              <a:solidFill>
                <a:srgbClr val="FF3300"/>
              </a:solidFill>
              <a:latin typeface="Monotype Corsiva" pitchFamily="66" charset="0"/>
            </a:endParaRPr>
          </a:p>
        </p:txBody>
      </p:sp>
      <p:pic>
        <p:nvPicPr>
          <p:cNvPr id="5122" name="Picture 2" descr="D:\Рабочий стол\Разное\Курсы\компьютерные курсы Ярцево\АНИМАШКИ\Иконки\4b1.gif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072330" y="785794"/>
            <a:ext cx="1143008" cy="1143008"/>
          </a:xfrm>
          <a:prstGeom prst="rect">
            <a:avLst/>
          </a:prstGeom>
          <a:noFill/>
        </p:spPr>
      </p:pic>
      <p:pic>
        <p:nvPicPr>
          <p:cNvPr id="5123" name="Picture 3" descr="D:\Рабочий стол\Разное\Курсы\компьютерные курсы Ярцево\АНИМАШКИ\Анимированные надписи\55.gif"/>
          <p:cNvPicPr>
            <a:picLocks noChangeAspect="1" noChangeArrowheads="1" noCrop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14282" y="142852"/>
            <a:ext cx="928694" cy="1000132"/>
          </a:xfrm>
          <a:prstGeom prst="rect">
            <a:avLst/>
          </a:prstGeom>
          <a:noFill/>
        </p:spPr>
      </p:pic>
      <p:pic>
        <p:nvPicPr>
          <p:cNvPr id="5124" name="Picture 4" descr="D:\Рабочий стол\Разное\Курсы\компьютерные курсы Ярцево\АНИМАШКИ\Книги\book26.gif"/>
          <p:cNvPicPr>
            <a:picLocks noChangeAspect="1" noChangeArrowheads="1" noCrop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786578" y="4429132"/>
            <a:ext cx="2071702" cy="2214578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357158" y="2643182"/>
            <a:ext cx="8429684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/>
            <a:r>
              <a:rPr lang="ru-RU" sz="4000" b="1" u="sng" dirty="0" smtClean="0">
                <a:solidFill>
                  <a:srgbClr val="006600"/>
                </a:solidFill>
                <a:latin typeface="Monotype Corsiva" pitchFamily="66" charset="0"/>
              </a:rPr>
              <a:t>Палитра цветов </a:t>
            </a:r>
            <a:r>
              <a:rPr lang="ru-RU" sz="2800" dirty="0" smtClean="0">
                <a:solidFill>
                  <a:srgbClr val="006600"/>
                </a:solidFill>
              </a:rPr>
              <a:t>- набор цветов, которые художник использует при написании картины.</a:t>
            </a:r>
            <a:endParaRPr lang="ru-RU" sz="2800" dirty="0">
              <a:solidFill>
                <a:srgbClr val="006600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7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" dur="770" decel="100000"/>
                                        <p:tgtEl>
                                          <p:spTgt spid="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5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7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9" presetID="5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770" decel="100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2" dur="770" decel="100000"/>
                                        <p:tgtEl>
                                          <p:spTgt spid="512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4" dur="77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6" dur="77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 tmFilter="0,0; .5, 1; 1, 1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714480" y="0"/>
            <a:ext cx="6027612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500" b="1" dirty="0" smtClean="0">
                <a:solidFill>
                  <a:srgbClr val="000066"/>
                </a:solidFill>
                <a:latin typeface="Monotype Corsiva" pitchFamily="66" charset="0"/>
              </a:rPr>
              <a:t>Порисуем!</a:t>
            </a:r>
            <a:endParaRPr lang="ru-RU" sz="11500" b="1" dirty="0">
              <a:solidFill>
                <a:srgbClr val="000066"/>
              </a:solidFill>
              <a:latin typeface="Monotype Corsiva" pitchFamily="66" charset="0"/>
            </a:endParaRPr>
          </a:p>
        </p:txBody>
      </p:sp>
      <p:pic>
        <p:nvPicPr>
          <p:cNvPr id="6147" name="Picture 3" descr="D:\Рабочий стол\Разное\Курсы\компьютерные курсы Ярцево\АНИМАШКИ\Канцтовары\2.gif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000100" y="214290"/>
            <a:ext cx="7286676" cy="6643710"/>
          </a:xfrm>
          <a:prstGeom prst="rect">
            <a:avLst/>
          </a:prstGeom>
          <a:noFill/>
        </p:spPr>
      </p:pic>
      <p:pic>
        <p:nvPicPr>
          <p:cNvPr id="6" name="Picture 3" descr="D:\Рабочий стол\Разное\Курсы\компьютерные курсы Ярцево\АНИМАШКИ\Анимированные надписи\55.gif"/>
          <p:cNvPicPr>
            <a:picLocks noChangeAspect="1" noChangeArrowheads="1" noCrop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14282" y="142852"/>
            <a:ext cx="928694" cy="1000132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4282" y="428604"/>
            <a:ext cx="857256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200" b="1" dirty="0" smtClean="0">
                <a:solidFill>
                  <a:srgbClr val="FF0066"/>
                </a:solidFill>
                <a:latin typeface="Monotype Corsiva" pitchFamily="66" charset="0"/>
              </a:rPr>
              <a:t>Нарисуй волшебный цветок любимого времени года</a:t>
            </a:r>
            <a:endParaRPr lang="ru-RU" sz="7200" b="1" dirty="0">
              <a:solidFill>
                <a:srgbClr val="FF0066"/>
              </a:solidFill>
              <a:latin typeface="Monotype Corsiva" pitchFamily="66" charset="0"/>
            </a:endParaRPr>
          </a:p>
        </p:txBody>
      </p:sp>
      <p:pic>
        <p:nvPicPr>
          <p:cNvPr id="3" name="Picture 3" descr="D:\Рабочий стол\Разное\Курсы\компьютерные курсы Ярцево\АНИМАШКИ\Анимированные надписи\55.gif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14282" y="142852"/>
            <a:ext cx="928694" cy="1000132"/>
          </a:xfrm>
          <a:prstGeom prst="rect">
            <a:avLst/>
          </a:prstGeom>
          <a:noFill/>
        </p:spPr>
      </p:pic>
      <p:pic>
        <p:nvPicPr>
          <p:cNvPr id="7170" name="Picture 2" descr="D:\Рабочий стол\Разное\Курсы\компьютерные курсы Ярцево\АНИМАШКИ\Блестяшки\blest18.gif"/>
          <p:cNvPicPr>
            <a:picLocks noChangeAspect="1" noChangeArrowheads="1" noCrop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5400000">
            <a:off x="3567104" y="3933830"/>
            <a:ext cx="1609725" cy="2028825"/>
          </a:xfrm>
          <a:prstGeom prst="rect">
            <a:avLst/>
          </a:prstGeom>
          <a:noFill/>
        </p:spPr>
      </p:pic>
      <p:pic>
        <p:nvPicPr>
          <p:cNvPr id="7171" name="Picture 3" descr="D:\Рабочий стол\Разное\Курсы\компьютерные курсы Ярцево\АНИМАШКИ\Блестяшки\blest155.gif"/>
          <p:cNvPicPr>
            <a:picLocks noChangeAspect="1" noChangeArrowheads="1" noCrop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57158" y="5810246"/>
            <a:ext cx="8501122" cy="1047754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6">
                <a:lumMod val="75000"/>
              </a:schemeClr>
            </a:gs>
            <a:gs pos="0">
              <a:srgbClr val="002060"/>
            </a:gs>
            <a:gs pos="50000">
              <a:srgbClr val="0070C0">
                <a:alpha val="16000"/>
              </a:srgbClr>
            </a:gs>
            <a:gs pos="100000">
              <a:srgbClr val="FF0000"/>
            </a:gs>
            <a:gs pos="100000">
              <a:srgbClr val="006600"/>
            </a:gs>
          </a:gsLst>
          <a:lin ang="81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D:\Рабочий стол\Разное\Курсы\компьютерные курсы Ярцево\АНИМАШКИ\Блестяшки\blest129.gif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0" y="1714488"/>
            <a:ext cx="9176743" cy="1446550"/>
          </a:xfrm>
          <a:prstGeom prst="rect">
            <a:avLst/>
          </a:prstGeom>
          <a:noFill/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8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Детские работы</a:t>
            </a:r>
            <a:endParaRPr lang="ru-RU" sz="8800" b="1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glow rad="139700">
                  <a:schemeClr val="accent2">
                    <a:satMod val="175000"/>
                    <a:alpha val="40000"/>
                  </a:schemeClr>
                </a:glow>
                <a:outerShdw blurRad="50800" dist="38100" algn="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6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85720" y="214290"/>
            <a:ext cx="5143536" cy="64294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6500826" y="5715016"/>
            <a:ext cx="15716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err="1" smtClean="0">
                <a:solidFill>
                  <a:srgbClr val="FF0066"/>
                </a:solidFill>
              </a:rPr>
              <a:t>Авдеенкова</a:t>
            </a:r>
            <a:r>
              <a:rPr lang="ru-RU" b="1" dirty="0" smtClean="0">
                <a:solidFill>
                  <a:srgbClr val="FF0066"/>
                </a:solidFill>
              </a:rPr>
              <a:t> Саша </a:t>
            </a:r>
            <a:endParaRPr lang="ru-RU" b="1" dirty="0">
              <a:solidFill>
                <a:srgbClr val="FF0066"/>
              </a:solidFill>
            </a:endParaRPr>
          </a:p>
        </p:txBody>
      </p:sp>
      <p:pic>
        <p:nvPicPr>
          <p:cNvPr id="4" name="Picture 3" descr="D:\Рабочий стол\Разное\Курсы\компьютерные курсы Ярцево\АНИМАШКИ\Канцтовары\2.gif"/>
          <p:cNvPicPr>
            <a:picLocks noChangeAspect="1" noChangeArrowheads="1" noCrop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143636" y="1500174"/>
            <a:ext cx="2744568" cy="3429024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5429256" y="428604"/>
            <a:ext cx="356059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 smtClean="0">
                <a:solidFill>
                  <a:srgbClr val="FF0000"/>
                </a:solidFill>
                <a:latin typeface="Monotype Corsiva" pitchFamily="66" charset="0"/>
              </a:rPr>
              <a:t>Цветок лета</a:t>
            </a:r>
            <a:endParaRPr lang="ru-RU" sz="5400" b="1" dirty="0">
              <a:solidFill>
                <a:srgbClr val="FF000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1024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0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000"/>
                            </p:stCondLst>
                            <p:childTnLst>
                              <p:par>
                                <p:cTn id="23" presetID="5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770" decel="10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6" dur="770" decel="100000"/>
                                        <p:tgtEl>
                                          <p:spTgt spid="5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8" dur="77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0" dur="77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00034" y="428604"/>
            <a:ext cx="4214842" cy="5981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3" descr="D:\Рабочий стол\Разное\Курсы\компьютерные курсы Ярцево\АНИМАШКИ\Канцтовары\2.gif"/>
          <p:cNvPicPr>
            <a:picLocks noChangeAspect="1" noChangeArrowheads="1" noCrop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786446" y="1357298"/>
            <a:ext cx="2744568" cy="3429024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4929190" y="428604"/>
            <a:ext cx="400052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solidFill>
                  <a:srgbClr val="0070C0"/>
                </a:solidFill>
                <a:latin typeface="Monotype Corsiva" pitchFamily="66" charset="0"/>
              </a:rPr>
              <a:t>Цветок зимы</a:t>
            </a:r>
            <a:endParaRPr lang="ru-RU" sz="5400" b="1" dirty="0">
              <a:solidFill>
                <a:srgbClr val="0070C0"/>
              </a:solidFill>
              <a:latin typeface="Monotype Corsiva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143636" y="5715016"/>
            <a:ext cx="25717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B0F0"/>
                </a:solidFill>
              </a:rPr>
              <a:t>     </a:t>
            </a:r>
            <a:r>
              <a:rPr lang="ru-RU" b="1" dirty="0" err="1" smtClean="0">
                <a:solidFill>
                  <a:srgbClr val="00B0F0"/>
                </a:solidFill>
              </a:rPr>
              <a:t>Решетнёв</a:t>
            </a:r>
            <a:r>
              <a:rPr lang="ru-RU" b="1" dirty="0" smtClean="0">
                <a:solidFill>
                  <a:srgbClr val="00B0F0"/>
                </a:solidFill>
              </a:rPr>
              <a:t> </a:t>
            </a:r>
          </a:p>
          <a:p>
            <a:r>
              <a:rPr lang="ru-RU" b="1" dirty="0" smtClean="0">
                <a:solidFill>
                  <a:srgbClr val="00B0F0"/>
                </a:solidFill>
              </a:rPr>
              <a:t>         Влад</a:t>
            </a:r>
            <a:endParaRPr lang="ru-RU" b="1" dirty="0">
              <a:solidFill>
                <a:srgbClr val="00B0F0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11266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0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000"/>
                            </p:stCondLst>
                            <p:childTnLst>
                              <p:par>
                                <p:cTn id="23" presetID="5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77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6" dur="770" decel="100000"/>
                                        <p:tgtEl>
                                          <p:spTgt spid="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8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0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57158" y="285728"/>
            <a:ext cx="3648075" cy="621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4500562" y="428604"/>
            <a:ext cx="400052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solidFill>
                  <a:srgbClr val="FF3300"/>
                </a:solidFill>
                <a:latin typeface="Monotype Corsiva" pitchFamily="66" charset="0"/>
              </a:rPr>
              <a:t>Цветок осени</a:t>
            </a:r>
            <a:endParaRPr lang="ru-RU" sz="5400" b="1" dirty="0">
              <a:solidFill>
                <a:srgbClr val="FF3300"/>
              </a:solidFill>
              <a:latin typeface="Monotype Corsiva" pitchFamily="66" charset="0"/>
            </a:endParaRPr>
          </a:p>
        </p:txBody>
      </p:sp>
      <p:pic>
        <p:nvPicPr>
          <p:cNvPr id="4" name="Picture 3" descr="D:\Рабочий стол\Разное\Курсы\компьютерные курсы Ярцево\АНИМАШКИ\Канцтовары\2.gif"/>
          <p:cNvPicPr>
            <a:picLocks noChangeAspect="1" noChangeArrowheads="1" noCrop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357818" y="1285860"/>
            <a:ext cx="2744568" cy="3429024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5286380" y="5429264"/>
            <a:ext cx="278608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800000"/>
                </a:solidFill>
              </a:rPr>
              <a:t>Боброва </a:t>
            </a:r>
          </a:p>
          <a:p>
            <a:pPr algn="ctr"/>
            <a:r>
              <a:rPr lang="ru-RU" b="1" dirty="0" smtClean="0">
                <a:solidFill>
                  <a:srgbClr val="800000"/>
                </a:solidFill>
              </a:rPr>
              <a:t>Аня</a:t>
            </a:r>
            <a:endParaRPr lang="ru-RU" b="1" dirty="0">
              <a:solidFill>
                <a:srgbClr val="800000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12290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0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000"/>
                            </p:stCondLst>
                            <p:childTnLst>
                              <p:par>
                                <p:cTn id="23" presetID="5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770" decel="100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6" dur="770" decel="100000"/>
                                        <p:tgtEl>
                                          <p:spTgt spid="3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8" dur="77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0" dur="77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85720" y="357166"/>
            <a:ext cx="4562475" cy="61436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5000628" y="500042"/>
            <a:ext cx="3927678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5400" b="1" dirty="0" smtClean="0">
                <a:solidFill>
                  <a:srgbClr val="006600"/>
                </a:solidFill>
                <a:latin typeface="Monotype Corsiva" pitchFamily="66" charset="0"/>
              </a:rPr>
              <a:t>Цветок  весны</a:t>
            </a:r>
            <a:endParaRPr lang="ru-RU" sz="5400" b="1" dirty="0">
              <a:solidFill>
                <a:srgbClr val="006600"/>
              </a:solidFill>
              <a:latin typeface="Monotype Corsiva" pitchFamily="66" charset="0"/>
            </a:endParaRPr>
          </a:p>
        </p:txBody>
      </p:sp>
      <p:pic>
        <p:nvPicPr>
          <p:cNvPr id="5" name="Picture 3" descr="D:\Рабочий стол\Разное\Курсы\компьютерные курсы Ярцево\АНИМАШКИ\Канцтовары\2.gif"/>
          <p:cNvPicPr>
            <a:picLocks noChangeAspect="1" noChangeArrowheads="1" noCrop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572132" y="1357298"/>
            <a:ext cx="2744568" cy="3429024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5786446" y="5500702"/>
            <a:ext cx="27146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err="1" smtClean="0">
                <a:solidFill>
                  <a:srgbClr val="00B050"/>
                </a:solidFill>
              </a:rPr>
              <a:t>Челуснов</a:t>
            </a:r>
            <a:endParaRPr lang="ru-RU" b="1" dirty="0" smtClean="0">
              <a:solidFill>
                <a:srgbClr val="00B050"/>
              </a:solidFill>
            </a:endParaRPr>
          </a:p>
          <a:p>
            <a:pPr algn="ctr"/>
            <a:r>
              <a:rPr lang="ru-RU" b="1" dirty="0" smtClean="0">
                <a:solidFill>
                  <a:srgbClr val="00B050"/>
                </a:solidFill>
              </a:rPr>
              <a:t>Игорь</a:t>
            </a:r>
            <a:endParaRPr lang="ru-RU" b="1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1331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0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000"/>
                            </p:stCondLst>
                            <p:childTnLst>
                              <p:par>
                                <p:cTn id="23" presetID="5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77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6" dur="770" decel="100000"/>
                                        <p:tgtEl>
                                          <p:spTgt spid="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8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0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D:\Рабочий стол\Разное\Курсы\компьютерные курсы Ярцево\АНИМАШКИ\Блестяшки\blest57.gif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143108" y="357166"/>
            <a:ext cx="4857784" cy="4643470"/>
          </a:xfrm>
          <a:prstGeom prst="rect">
            <a:avLst/>
          </a:prstGeom>
          <a:noFill/>
        </p:spPr>
      </p:pic>
      <p:pic>
        <p:nvPicPr>
          <p:cNvPr id="3" name="Picture 3" descr="D:\Рабочий стол\Разное\Курсы\компьютерные курсы Ярцево\АНИМАШКИ\Блестяшки\blest146.gif"/>
          <p:cNvPicPr>
            <a:picLocks noChangeAspect="1" noChangeArrowheads="1" noCrop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7286644" y="214290"/>
            <a:ext cx="1457325" cy="1666875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1500166" y="4857760"/>
            <a:ext cx="6434197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9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DB0312"/>
                </a:solidFill>
              </a:rPr>
              <a:t>Молодцы!</a:t>
            </a:r>
            <a:endParaRPr lang="ru-RU" sz="96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DB0312"/>
              </a:solidFill>
              <a:effectLst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Содержимое 7" descr="352294236_c5d343a305"/>
          <p:cNvPicPr>
            <a:picLocks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42844" y="142852"/>
            <a:ext cx="8858312" cy="6572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428860" y="2428868"/>
            <a:ext cx="4572000" cy="255454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buFont typeface="Wingdings" pitchFamily="2" charset="2"/>
              <a:buChar char="q"/>
            </a:pPr>
            <a:r>
              <a:rPr lang="ru-RU" sz="2000" dirty="0" smtClean="0">
                <a:solidFill>
                  <a:srgbClr val="002060"/>
                </a:solidFill>
              </a:rPr>
              <a:t>Материалы из </a:t>
            </a:r>
            <a:r>
              <a:rPr lang="ru-RU" sz="2000" dirty="0" err="1" smtClean="0">
                <a:solidFill>
                  <a:srgbClr val="002060"/>
                </a:solidFill>
              </a:rPr>
              <a:t>Википедии</a:t>
            </a:r>
            <a:endParaRPr lang="ru-RU" sz="2000" dirty="0" smtClean="0">
              <a:solidFill>
                <a:srgbClr val="002060"/>
              </a:solidFill>
            </a:endParaRPr>
          </a:p>
          <a:p>
            <a:pPr>
              <a:buFont typeface="Wingdings" pitchFamily="2" charset="2"/>
              <a:buChar char="q"/>
            </a:pPr>
            <a:r>
              <a:rPr lang="ru-RU" sz="2000" dirty="0" smtClean="0">
                <a:solidFill>
                  <a:srgbClr val="002060"/>
                </a:solidFill>
              </a:rPr>
              <a:t> Изображения и фотографии из интернета</a:t>
            </a:r>
          </a:p>
          <a:p>
            <a:pPr>
              <a:buFont typeface="Wingdings" pitchFamily="2" charset="2"/>
              <a:buChar char="q"/>
            </a:pPr>
            <a:r>
              <a:rPr lang="ru-RU" sz="2000" dirty="0" smtClean="0">
                <a:solidFill>
                  <a:srgbClr val="002060"/>
                </a:solidFill>
              </a:rPr>
              <a:t> Репродукции картин Шишкина И. И.; </a:t>
            </a:r>
            <a:r>
              <a:rPr lang="ru-RU" sz="2000" dirty="0" err="1" smtClean="0">
                <a:solidFill>
                  <a:srgbClr val="002060"/>
                </a:solidFill>
              </a:rPr>
              <a:t>Саврасова</a:t>
            </a:r>
            <a:r>
              <a:rPr lang="ru-RU" sz="2000" dirty="0" smtClean="0">
                <a:solidFill>
                  <a:srgbClr val="002060"/>
                </a:solidFill>
              </a:rPr>
              <a:t> А. К.; Левитана И. И.</a:t>
            </a:r>
          </a:p>
          <a:p>
            <a:pPr>
              <a:buFont typeface="Wingdings" pitchFamily="2" charset="2"/>
              <a:buChar char="q"/>
            </a:pPr>
            <a:r>
              <a:rPr lang="ru-RU" sz="2000" dirty="0" smtClean="0">
                <a:solidFill>
                  <a:srgbClr val="002060"/>
                </a:solidFill>
              </a:rPr>
              <a:t> Детские работы учеников 1-х классов МС(</a:t>
            </a:r>
            <a:r>
              <a:rPr lang="ru-RU" sz="2000" dirty="0" err="1" smtClean="0">
                <a:solidFill>
                  <a:srgbClr val="002060"/>
                </a:solidFill>
              </a:rPr>
              <a:t>п</a:t>
            </a:r>
            <a:r>
              <a:rPr lang="ru-RU" sz="2000" dirty="0" smtClean="0">
                <a:solidFill>
                  <a:srgbClr val="002060"/>
                </a:solidFill>
              </a:rPr>
              <a:t>)О школы № 7 г. Ярцево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500298" y="1500174"/>
            <a:ext cx="4500562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q"/>
            </a:pPr>
            <a:r>
              <a:rPr lang="ru-RU" sz="2000" dirty="0" err="1" smtClean="0">
                <a:solidFill>
                  <a:srgbClr val="002060"/>
                </a:solidFill>
              </a:rPr>
              <a:t>Неменская</a:t>
            </a:r>
            <a:r>
              <a:rPr lang="ru-RU" sz="2000" dirty="0" smtClean="0">
                <a:solidFill>
                  <a:srgbClr val="002060"/>
                </a:solidFill>
              </a:rPr>
              <a:t> Л.А. Искусство и ты. Учебник для 1 класса начальной школы. – М.: «Просвещение» 2001. </a:t>
            </a:r>
          </a:p>
          <a:p>
            <a:pPr>
              <a:buFont typeface="Wingdings" pitchFamily="2" charset="2"/>
              <a:buChar char="q"/>
            </a:pPr>
            <a:endParaRPr lang="ru-RU" dirty="0">
              <a:solidFill>
                <a:srgbClr val="0000FF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142976" y="428604"/>
            <a:ext cx="707236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0066"/>
                </a:solidFill>
                <a:latin typeface="Monotype Corsiva" pitchFamily="66" charset="0"/>
              </a:rPr>
              <a:t>Рекомендуемая литература</a:t>
            </a:r>
            <a:endParaRPr lang="ru-RU" sz="3600" b="1" dirty="0">
              <a:solidFill>
                <a:srgbClr val="000066"/>
              </a:solidFill>
              <a:latin typeface="Monotype Corsiva" pitchFamily="66" charset="0"/>
            </a:endParaRPr>
          </a:p>
        </p:txBody>
      </p:sp>
      <p:pic>
        <p:nvPicPr>
          <p:cNvPr id="6" name="Picture 3" descr="D:\Рабочий стол\Разное\Курсы\компьютерные курсы Ярцево\АНИМАШКИ\Анимированные надписи\55.gif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14282" y="142852"/>
            <a:ext cx="928694" cy="1000132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D:\Рабочий стол\Разное\Курсы\изо\Лучшие курсовые проекты 3 ур\МДОУ Занимат уроки_Кросворды\Иллюстрации обложка\05.jpg"/>
          <p:cNvPicPr>
            <a:picLocks noChangeAspect="1" noChangeArrowheads="1"/>
          </p:cNvPicPr>
          <p:nvPr/>
        </p:nvPicPr>
        <p:blipFill>
          <a:blip r:embed="rId3" cstate="email">
            <a:lum bright="49000"/>
          </a:blip>
          <a:srcRect/>
          <a:stretch>
            <a:fillRect/>
          </a:stretch>
        </p:blipFill>
        <p:spPr bwMode="auto">
          <a:xfrm>
            <a:off x="0" y="0"/>
            <a:ext cx="9429720" cy="6896714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928662" y="214290"/>
            <a:ext cx="7929618" cy="61436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003300"/>
                </a:solidFill>
                <a:latin typeface="Monotype Corsiva" pitchFamily="66" charset="0"/>
              </a:rPr>
              <a:t>Курсовую работу </a:t>
            </a:r>
          </a:p>
          <a:p>
            <a:pPr algn="ctr"/>
            <a:r>
              <a:rPr lang="ru-RU" sz="4800" b="1" dirty="0" smtClean="0">
                <a:solidFill>
                  <a:srgbClr val="003300"/>
                </a:solidFill>
                <a:latin typeface="Monotype Corsiva" pitchFamily="66" charset="0"/>
              </a:rPr>
              <a:t>подготовила </a:t>
            </a:r>
          </a:p>
          <a:p>
            <a:pPr algn="ctr"/>
            <a:r>
              <a:rPr lang="ru-RU" sz="4800" b="1" dirty="0" smtClean="0">
                <a:solidFill>
                  <a:srgbClr val="003300"/>
                </a:solidFill>
                <a:latin typeface="Monotype Corsiva" pitchFamily="66" charset="0"/>
              </a:rPr>
              <a:t>учитель изобразительного искусства </a:t>
            </a:r>
          </a:p>
          <a:p>
            <a:pPr algn="ctr"/>
            <a:r>
              <a:rPr lang="ru-RU" sz="4800" b="1" dirty="0" smtClean="0">
                <a:solidFill>
                  <a:srgbClr val="003300"/>
                </a:solidFill>
                <a:latin typeface="Monotype Corsiva" pitchFamily="66" charset="0"/>
              </a:rPr>
              <a:t>МС(</a:t>
            </a:r>
            <a:r>
              <a:rPr lang="ru-RU" sz="4800" b="1" dirty="0" err="1" smtClean="0">
                <a:solidFill>
                  <a:srgbClr val="003300"/>
                </a:solidFill>
                <a:latin typeface="Monotype Corsiva" pitchFamily="66" charset="0"/>
              </a:rPr>
              <a:t>п</a:t>
            </a:r>
            <a:r>
              <a:rPr lang="ru-RU" sz="4800" b="1" dirty="0" smtClean="0">
                <a:solidFill>
                  <a:srgbClr val="003300"/>
                </a:solidFill>
                <a:latin typeface="Monotype Corsiva" pitchFamily="66" charset="0"/>
              </a:rPr>
              <a:t>)ОШ № 7 </a:t>
            </a:r>
          </a:p>
          <a:p>
            <a:pPr algn="ctr"/>
            <a:r>
              <a:rPr lang="ru-RU" sz="4800" b="1" dirty="0" smtClean="0">
                <a:solidFill>
                  <a:srgbClr val="003300"/>
                </a:solidFill>
                <a:latin typeface="Monotype Corsiva" pitchFamily="66" charset="0"/>
              </a:rPr>
              <a:t>г. Ярцево</a:t>
            </a:r>
          </a:p>
          <a:p>
            <a:pPr algn="ctr"/>
            <a:r>
              <a:rPr lang="ru-RU" sz="4800" b="1" dirty="0" smtClean="0">
                <a:solidFill>
                  <a:srgbClr val="003300"/>
                </a:solidFill>
                <a:latin typeface="Monotype Corsiva" pitchFamily="66" charset="0"/>
              </a:rPr>
              <a:t>Матвеева </a:t>
            </a:r>
          </a:p>
          <a:p>
            <a:pPr algn="ctr"/>
            <a:r>
              <a:rPr lang="ru-RU" sz="4800" b="1" dirty="0" smtClean="0">
                <a:solidFill>
                  <a:srgbClr val="003300"/>
                </a:solidFill>
                <a:latin typeface="Monotype Corsiva" pitchFamily="66" charset="0"/>
              </a:rPr>
              <a:t>Ирина Геннадьевна</a:t>
            </a:r>
            <a:endParaRPr lang="ru-RU" sz="4800" b="1" dirty="0">
              <a:solidFill>
                <a:srgbClr val="00330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1" descr="D:\Рабочий стол\Разное\Курсы\изо\Лучшие курсовые проекты 3 ур\Урок ИЗО Отношение художника к миру природы\Красота природы\Data\Video\177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87814" y="142852"/>
            <a:ext cx="8913342" cy="6596602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0" descr="D:\Рабочий стол\Разное\Курсы\изо\Лучшие курсовые проекты 3 ур\Урок ИЗО Отношение художника к миру природы\Красота природы\Data\Video\103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42844" y="142852"/>
            <a:ext cx="8715436" cy="6500858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9" descr="D:\Рабочий стол\Разное\Курсы\изо\Лучшие курсовые проекты 3 ур\Урок ИЗО Отношение художника к миру природы\Красота природы\Data\Video\98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32711" y="142852"/>
            <a:ext cx="8868445" cy="6572296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 descr="D:\Рабочий стол\Разное\Курсы\изо\Лучшие курсовые проекты 3 ур\Урок ИЗО Отношение художника к миру природы\Красота природы\Data\Video\78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87814" y="142852"/>
            <a:ext cx="8913341" cy="6572296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D:\Рабочий стол\Разное\Курсы\изо\Лучшие курсовые проекты 3 ур\Урок ИЗО Отношение художника к миру природы\Красота природы\Data\Video\77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42844" y="142852"/>
            <a:ext cx="8858312" cy="6572296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D:\Рабочий стол\Разное\Курсы\изо\Лучшие курсовые проекты 3 ур\Урок ИЗО Отношение художника к миру природы\Красота природы\Data\Video\15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42844" y="142852"/>
            <a:ext cx="8858312" cy="6572296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colors</Template>
  <TotalTime>481</TotalTime>
  <Words>265</Words>
  <Application>Microsoft Office PowerPoint</Application>
  <PresentationFormat>Экран (4:3)</PresentationFormat>
  <Paragraphs>92</Paragraphs>
  <Slides>31</Slides>
  <Notes>31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31</vt:i4>
      </vt:variant>
    </vt:vector>
  </HeadingPairs>
  <TitlesOfParts>
    <vt:vector size="32" baseType="lpstr">
      <vt:lpstr>Default Design</vt:lpstr>
      <vt:lpstr>Слайд 1</vt:lpstr>
      <vt:lpstr> Наш мир прекрасен  и удивителен . . . 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Почему?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Admin</cp:lastModifiedBy>
  <cp:revision>54</cp:revision>
  <dcterms:modified xsi:type="dcterms:W3CDTF">2013-04-12T16:31:06Z</dcterms:modified>
</cp:coreProperties>
</file>